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84" r:id="rId2"/>
    <p:sldMasterId id="2147483670" r:id="rId3"/>
  </p:sldMasterIdLst>
  <p:notesMasterIdLst>
    <p:notesMasterId r:id="rId38"/>
  </p:notesMasterIdLst>
  <p:sldIdLst>
    <p:sldId id="264" r:id="rId4"/>
    <p:sldId id="280" r:id="rId5"/>
    <p:sldId id="267" r:id="rId6"/>
    <p:sldId id="295" r:id="rId7"/>
    <p:sldId id="321" r:id="rId8"/>
    <p:sldId id="256" r:id="rId9"/>
    <p:sldId id="257" r:id="rId10"/>
    <p:sldId id="258" r:id="rId11"/>
    <p:sldId id="259" r:id="rId12"/>
    <p:sldId id="260" r:id="rId13"/>
    <p:sldId id="261" r:id="rId14"/>
    <p:sldId id="322" r:id="rId15"/>
    <p:sldId id="323" r:id="rId16"/>
    <p:sldId id="281" r:id="rId17"/>
    <p:sldId id="282" r:id="rId18"/>
    <p:sldId id="276" r:id="rId19"/>
    <p:sldId id="289" r:id="rId20"/>
    <p:sldId id="300" r:id="rId21"/>
    <p:sldId id="302" r:id="rId22"/>
    <p:sldId id="292" r:id="rId23"/>
    <p:sldId id="303" r:id="rId24"/>
    <p:sldId id="304" r:id="rId25"/>
    <p:sldId id="290" r:id="rId26"/>
    <p:sldId id="319" r:id="rId27"/>
    <p:sldId id="308" r:id="rId28"/>
    <p:sldId id="324" r:id="rId29"/>
    <p:sldId id="325" r:id="rId30"/>
    <p:sldId id="297" r:id="rId31"/>
    <p:sldId id="291" r:id="rId32"/>
    <p:sldId id="294" r:id="rId33"/>
    <p:sldId id="326" r:id="rId34"/>
    <p:sldId id="274" r:id="rId35"/>
    <p:sldId id="269" r:id="rId36"/>
    <p:sldId id="278" r:id="rId3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ewandowski" initials="DL" lastIdx="25" clrIdx="0">
    <p:extLst>
      <p:ext uri="{19B8F6BF-5375-455C-9EA6-DF929625EA0E}">
        <p15:presenceInfo xmlns:p15="http://schemas.microsoft.com/office/powerpoint/2012/main" userId="Dirk Lewand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7" autoAdjust="0"/>
    <p:restoredTop sz="96730" autoAdjust="0"/>
  </p:normalViewPr>
  <p:slideViewPr>
    <p:cSldViewPr snapToGrid="0" snapToObjects="1">
      <p:cViewPr varScale="1">
        <p:scale>
          <a:sx n="87" d="100"/>
          <a:sy n="87" d="100"/>
        </p:scale>
        <p:origin x="1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30D2D-C9C0-0A43-9CDA-FD1C7392E3E9}" type="datetimeFigureOut">
              <a:rPr lang="de-DE" smtClean="0"/>
              <a:t>10.10.2024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56D2-8CC5-134D-95EB-4AA507CEEB4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4563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621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41922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871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51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064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7663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622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171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507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591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3687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854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4241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2001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0450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6077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527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1542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324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10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8b53256180_1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g28b53256180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4d9e0f7983_0_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g24d9e0f7983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8b53256180_1_1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g28b53256180_1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4d9e0f7983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24d9e0f7983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4d9e0f7983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g24d9e0f798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4d9e0f7983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g24d9e0f798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5730F1C-C70B-6C4F-868B-5A625A265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52923">
            <a:off x="7430924" y="2364304"/>
            <a:ext cx="2018889" cy="2024732"/>
          </a:xfrm>
          <a:prstGeom prst="ellipse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36000" tIns="144000" rIns="0" bIns="36000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Optional ein Störer mit Text zu dem Thema.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6731A96-8EDA-E842-AE3E-9978AAEF8E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9EDD2FA-DF5A-1248-93FE-DD382C81A0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219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6EDF304B-3327-8C44-A4B7-1BCFF6F9F6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769832"/>
            <a:ext cx="5202406" cy="3195961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4" name="Diagrammplatzhalter 23">
            <a:extLst>
              <a:ext uri="{FF2B5EF4-FFF2-40B4-BE49-F238E27FC236}">
                <a16:creationId xmlns:a16="http://schemas.microsoft.com/office/drawing/2014/main" id="{A71B0928-53ED-164C-8F03-423FAF7A29F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9832"/>
            <a:ext cx="5202406" cy="3195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CB41462-1ECF-3446-99E1-B6E5DDE89C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517" y="742821"/>
            <a:ext cx="980121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E637541-5426-4AD9-BABE-273597567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4353C7D-6483-4338-8AEA-B8001C7AD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837CEFE-C114-453C-9289-7D496179F1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3EA48-B78C-422E-BD18-C82F830CBC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3666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60B66336-BF5E-8245-80B7-232CB0EF20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0" y="139113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8F642210-2E21-6941-9934-1603D01B8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0955"/>
            <a:ext cx="5200361" cy="3200168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Diagrammplatzhalter 23">
            <a:extLst>
              <a:ext uri="{FF2B5EF4-FFF2-40B4-BE49-F238E27FC236}">
                <a16:creationId xmlns:a16="http://schemas.microsoft.com/office/drawing/2014/main" id="{9A6098AD-330D-9146-95E5-B514A33D1A1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0955"/>
            <a:ext cx="5200361" cy="3200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04190856-CD1D-4B4F-A34F-AD3B332CD2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3374"/>
            <a:ext cx="9807530" cy="267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23D65E0-846B-4FC9-BFE1-D7C0A88E6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364A709-2246-44B2-8DDB-390C3A94F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CF07B8A-8182-432B-9929-32B0B122CB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593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A624F1E-5E9F-4DBD-9471-BC4B310E3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0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77CFBD75-255E-1A41-BB4D-9E1D224A2F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9DF890E-DFC6-794A-AD1C-1B4030D1C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667768"/>
            <a:ext cx="5194043" cy="2060590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2D28491-8FC9-4F4C-B3B1-4D831002C8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18" name="Bildplatzhalter 21">
            <a:extLst>
              <a:ext uri="{FF2B5EF4-FFF2-40B4-BE49-F238E27FC236}">
                <a16:creationId xmlns:a16="http://schemas.microsoft.com/office/drawing/2014/main" id="{9AEE2DBB-40AF-714D-B115-DA1245EA99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F59BE16-8F3F-CF4E-B5DF-726ACCB5CE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6136"/>
            <a:ext cx="9798738" cy="2473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C87A343-07F9-415E-B370-C36C6D5F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DFE4FF2-162E-4C77-90BD-A8EF18F56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4CCAD25-A977-4F34-B15D-69B78E2AF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F5C2DA42-16AD-4887-88CD-997CB3D84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8650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1">
            <a:extLst>
              <a:ext uri="{FF2B5EF4-FFF2-40B4-BE49-F238E27FC236}">
                <a16:creationId xmlns:a16="http://schemas.microsoft.com/office/drawing/2014/main" id="{63B2AF04-555B-7344-9313-9898A01CCD3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21">
            <a:extLst>
              <a:ext uri="{FF2B5EF4-FFF2-40B4-BE49-F238E27FC236}">
                <a16:creationId xmlns:a16="http://schemas.microsoft.com/office/drawing/2014/main" id="{14C8BC8E-C997-844E-B4C0-7AFD1361AB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107D4587-2E1E-5C42-8E79-C85AE2A0F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017CE37D-21D8-8D45-8FFB-30E32C307D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4E92FF4-E103-5C44-80F9-0FDB5F4E19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750592"/>
            <a:ext cx="9807531" cy="2956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B21696B-627F-430D-A0CC-6E9930810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603FDA-2C0F-45C2-BF0B-DE210A4F4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6E8A2A2-4044-4F22-ABFE-8F63D2ECB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CE3C9D-8862-42A4-9C03-4778F8991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800BFA8-CA45-4043-A815-852D7AEE8C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750180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5499D8D5-7940-9243-A4FB-6E66ACF6F9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668" y="1995854"/>
            <a:ext cx="5190969" cy="113420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90BBC81-6BED-B44D-BA5A-149B7D35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8" y="3429000"/>
            <a:ext cx="5190969" cy="253218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Bildplatzhalter 21">
            <a:extLst>
              <a:ext uri="{FF2B5EF4-FFF2-40B4-BE49-F238E27FC236}">
                <a16:creationId xmlns:a16="http://schemas.microsoft.com/office/drawing/2014/main" id="{9349BE05-3A72-8045-8C57-02C7C6EF7C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432" y="1995854"/>
            <a:ext cx="5190969" cy="396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2E881B9-9E77-CA42-A935-D8A3CF8352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4685"/>
            <a:ext cx="9798738" cy="28401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2B7BB8C-95D1-4B8C-B013-F6B62EB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823B7CD-CF02-4A33-91B6-D8C46BBAC4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3C6408C-BB3C-41C9-B59A-DC61839570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0362" y="6034404"/>
            <a:ext cx="51909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9AC2E0B9-52BB-4DE7-91FE-6706C38A4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816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7" y="4123592"/>
            <a:ext cx="5199763" cy="1837592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598" y="2769576"/>
            <a:ext cx="5199763" cy="11437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1" y="2769575"/>
            <a:ext cx="5199763" cy="31916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27393F9-CE04-864D-9E49-4C39E1A729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4687"/>
            <a:ext cx="9807531" cy="2840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4FA04F-E055-464D-A23B-DF4D17363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1C22A6E-52BB-4C1F-B9BE-DE91B69E4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E5676D0-C11A-4655-885D-6D9E2EBEB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838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2886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639" y="5569054"/>
            <a:ext cx="10565737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58AAD8-A9D1-4743-B844-9EBDC5D110A7}"/>
              </a:ext>
            </a:extLst>
          </p:cNvPr>
          <p:cNvSpPr/>
          <p:nvPr userDrawn="1"/>
        </p:nvSpPr>
        <p:spPr>
          <a:xfrm>
            <a:off x="6315552" y="6251197"/>
            <a:ext cx="5876448" cy="33443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A698717-44DB-4D98-A9EF-7C745D804A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765" y="6294688"/>
            <a:ext cx="5343080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118762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1">
            <a:extLst>
              <a:ext uri="{FF2B5EF4-FFF2-40B4-BE49-F238E27FC236}">
                <a16:creationId xmlns:a16="http://schemas.microsoft.com/office/drawing/2014/main" id="{10221449-7C55-4C4F-B8BF-3124EC06F8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800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F7FC2FD7-CAD9-3643-88AD-2C84AA7779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915C759-68AE-E949-AEDC-6C2AB05F62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3A68195-E784-BC47-B421-ECF634C7A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8189" y="753364"/>
            <a:ext cx="3826542" cy="5275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354CCB-5558-48A3-A531-E1A04B771376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188442-3CFC-4F42-A29E-37545B4DC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9F9CF163-BF63-40B7-B09C-29D86C548A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39E0374-1FFB-4905-8DBF-46F960F6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4867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22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05226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1">
            <a:extLst>
              <a:ext uri="{FF2B5EF4-FFF2-40B4-BE49-F238E27FC236}">
                <a16:creationId xmlns:a16="http://schemas.microsoft.com/office/drawing/2014/main" id="{6AF5427D-36F2-5744-AB49-99C89FECA5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0"/>
            <a:ext cx="5709424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78C1FF4-5A6D-A548-AF54-E87B682A1D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BAB9DD2-8C2C-9140-B574-E59A22933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518" y="741839"/>
            <a:ext cx="5185907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7D8DEC5-E0DA-4EC5-8B57-E7C228AB5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050D4E7-1304-45CD-9E0D-D4D4CC46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D89772C-877E-41FE-A68A-14C47E4E49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3431" y="6034404"/>
            <a:ext cx="518599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8769E91-2BE7-462C-B1ED-12602557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518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276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766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4163177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 ohne Störer" userDrawn="1">
  <p:cSld name="1_Titelfolie ohne Stör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4"/>
          <p:cNvPicPr preferRelativeResize="0"/>
          <p:nvPr/>
        </p:nvPicPr>
        <p:blipFill rotWithShape="1">
          <a:blip r:embed="rId2">
            <a:alphaModFix/>
          </a:blip>
          <a:srcRect l="4856" t="28058" r="7677" b="28322"/>
          <a:stretch/>
        </p:blipFill>
        <p:spPr>
          <a:xfrm>
            <a:off x="0" y="1"/>
            <a:ext cx="12192000" cy="3420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97248" y="5614499"/>
            <a:ext cx="2394752" cy="92916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 txBox="1">
            <a:spLocks noGrp="1"/>
          </p:cNvSpPr>
          <p:nvPr>
            <p:ph type="body" idx="2"/>
          </p:nvPr>
        </p:nvSpPr>
        <p:spPr>
          <a:xfrm>
            <a:off x="527918" y="4331695"/>
            <a:ext cx="7250173" cy="4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  <a:defRPr sz="3600" b="1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3"/>
          </p:nvPr>
        </p:nvSpPr>
        <p:spPr>
          <a:xfrm>
            <a:off x="527918" y="4846537"/>
            <a:ext cx="7250173" cy="4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35007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links/Bild">
  <p:cSld name="1_Text links/Bild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>
            <a:spLocks noGrp="1"/>
          </p:cNvSpPr>
          <p:nvPr>
            <p:ph type="body" idx="1"/>
          </p:nvPr>
        </p:nvSpPr>
        <p:spPr>
          <a:xfrm>
            <a:off x="523431" y="1384190"/>
            <a:ext cx="9798739" cy="457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rmAutofit/>
          </a:bodyPr>
          <a:lstStyle>
            <a:lvl1pPr marL="609585" marR="0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3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1"/>
          <p:cNvSpPr>
            <a:spLocks noGrp="1"/>
          </p:cNvSpPr>
          <p:nvPr>
            <p:ph type="pic" idx="2"/>
          </p:nvPr>
        </p:nvSpPr>
        <p:spPr>
          <a:xfrm>
            <a:off x="6477002" y="2769833"/>
            <a:ext cx="5191567" cy="3204784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21"/>
          <p:cNvSpPr txBox="1">
            <a:spLocks noGrp="1"/>
          </p:cNvSpPr>
          <p:nvPr>
            <p:ph type="body" idx="3"/>
          </p:nvPr>
        </p:nvSpPr>
        <p:spPr>
          <a:xfrm>
            <a:off x="523432" y="2769833"/>
            <a:ext cx="5191569" cy="3204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rmAutofit/>
          </a:bodyPr>
          <a:lstStyle>
            <a:lvl1pPr marL="609585" marR="0" lvl="0" indent="-423323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4"/>
          </p:nvPr>
        </p:nvSpPr>
        <p:spPr>
          <a:xfrm>
            <a:off x="523431" y="748009"/>
            <a:ext cx="9798739" cy="245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609585" marR="0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867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sldNum" idx="12"/>
          </p:nvPr>
        </p:nvSpPr>
        <p:spPr>
          <a:xfrm>
            <a:off x="10227077" y="6338183"/>
            <a:ext cx="1435769" cy="247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67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1" name="Google Shape;10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93063" y="324285"/>
            <a:ext cx="1698939" cy="659188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1"/>
          <p:cNvSpPr txBox="1">
            <a:spLocks noGrp="1"/>
          </p:cNvSpPr>
          <p:nvPr>
            <p:ph type="body" idx="5"/>
          </p:nvPr>
        </p:nvSpPr>
        <p:spPr>
          <a:xfrm>
            <a:off x="6465990" y="6034404"/>
            <a:ext cx="5211199" cy="247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514814" y="6338181"/>
            <a:ext cx="1047657" cy="247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4151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44CE882-CE30-3B40-860C-E829BA82C7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A26D613-D48B-455A-85EC-686254BCC3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2DF06919-89E5-4472-B2E8-DB4B29FEC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A5D4AE-A541-4B5B-A537-E5542D8331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0A4E1D-A8BD-4AE6-AF96-B3326E0BB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823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F82C07-6DE1-F344-86D9-DAA22A3D2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5" y="2769576"/>
            <a:ext cx="11148032" cy="3200401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F16C3CFB-FE69-6545-885C-4165788BAD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43423"/>
            <a:ext cx="9807531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34BD4E-680A-4E19-B1E1-D3FB71928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F92031C-BE38-408A-BC20-82554C4685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70B8977-8240-4ECD-BA8D-859263BB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5016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403BD62-9AAE-7F46-879F-7A8ED05EB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0C6FB35F-B078-8044-961B-2F650A3166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65E1444D-1AF9-410A-A6A0-43D97620A93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0784"/>
            <a:ext cx="5202406" cy="32050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9D3537-02D5-4654-90A3-19C3E08CC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B82E7D4A-CA30-4937-BD9C-853E1C756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EC58EF76-B80E-4328-BC2C-06220031A7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49B3CF1-443C-4564-8FB7-6CB211E852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BB9A16A-52DB-4754-8079-3F75B5D19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4009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E5202F2-04B3-4D49-9FC6-7B2C5C751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4C80EF50-F692-4A18-A8DB-11CA78A7FB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9577"/>
            <a:ext cx="5200361" cy="319154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109F0AB7-B6BB-4B76-806A-FE5D8277C296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9577"/>
            <a:ext cx="5200361" cy="3191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2" name="Textplatzhalter 16">
            <a:extLst>
              <a:ext uri="{FF2B5EF4-FFF2-40B4-BE49-F238E27FC236}">
                <a16:creationId xmlns:a16="http://schemas.microsoft.com/office/drawing/2014/main" id="{6B052AD5-DE99-45E5-9909-A2E90CE96B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9934B73-FF01-4B60-A2C1-32487D0C0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ED832D7-2504-48DA-96D8-785298C310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2593" y="6025526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D5A087BE-3CB2-4E62-944B-F8DDBDAA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8736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1">
            <a:extLst>
              <a:ext uri="{FF2B5EF4-FFF2-40B4-BE49-F238E27FC236}">
                <a16:creationId xmlns:a16="http://schemas.microsoft.com/office/drawing/2014/main" id="{8BD933A8-00C1-461E-B40C-B2657A3418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577"/>
            <a:ext cx="5191567" cy="321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AC7A2453-FC4C-48C1-ACD7-7C7C75BDBA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40A60AA-7D17-47FA-BBF7-F186C9E20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7" name="Textplatzhalter 9">
            <a:extLst>
              <a:ext uri="{FF2B5EF4-FFF2-40B4-BE49-F238E27FC236}">
                <a16:creationId xmlns:a16="http://schemas.microsoft.com/office/drawing/2014/main" id="{8CA294A7-7DE0-4ECE-A217-123C534719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D991E86B-72BC-44BE-80CA-11C8D70B7A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D707CD-5090-48D8-ACF5-CD705D029D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57129B52-74EC-4F1A-82FD-C3C784FC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3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Fokus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815A0E-B306-7340-A5C3-043234B68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4E7118B-E20F-4053-A036-BE29FAA390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D2C9BD5D-32EA-4724-AA80-9DED5DFF27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420720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6404973-A7E5-49FB-B90B-0CD3B5B7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A668B703-F1E1-4043-A8AB-94970A2DF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173BCB30-13A3-48A7-9DDD-B29831849B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0" name="Bildplatzhalter 21">
            <a:extLst>
              <a:ext uri="{FF2B5EF4-FFF2-40B4-BE49-F238E27FC236}">
                <a16:creationId xmlns:a16="http://schemas.microsoft.com/office/drawing/2014/main" id="{A2E33AB7-28B1-4C81-B4B1-D6E8C11D1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B32B2AC3-7E06-4E86-A51E-DF610CECF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D639AFEE-448B-489D-8E04-C2CD547B71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9CBE364-39B1-4D75-A202-B7F7A3E90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4E3647C9-4BE6-4DF4-B3B0-9B716E10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0272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C695CB49-51CE-4BE6-B298-88CC2DAA4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Bildplatzhalter 21">
            <a:extLst>
              <a:ext uri="{FF2B5EF4-FFF2-40B4-BE49-F238E27FC236}">
                <a16:creationId xmlns:a16="http://schemas.microsoft.com/office/drawing/2014/main" id="{CECEAB8F-527A-401C-ABA3-FAB64A6BE3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BCBA297D-F116-480E-BBDB-F42A46CAEE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B8A6F78A-EBD6-4F9E-9DCB-260CC7D39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AA7977F0-A4BE-4586-87C7-F42FA7B132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96BE332B-1F22-4CA8-BE95-7B0FAE61E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F867608-C468-4051-BBB1-39C22B1C2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75333-247B-425C-8F60-BE1518FECE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D3756B65-4B85-4FD1-8D3C-3839CCD228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40831604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823" y="3907278"/>
            <a:ext cx="5185022" cy="2053905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600" y="3038039"/>
            <a:ext cx="519976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638" y="2769577"/>
            <a:ext cx="5199539" cy="32355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B93628-5CF3-4A22-9955-B96BD1AE2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2D84D960-B3FB-47E0-863D-B650E7F367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A516F84-AF18-47B3-A7D3-67F8845E5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1219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3431" y="1491449"/>
            <a:ext cx="11159584" cy="3806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297" y="5366552"/>
            <a:ext cx="11162548" cy="60565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F456F27E-B3C5-42D1-ADE7-4D1500C1D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E28275E-9F01-46AB-B419-EC3470E98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741F0D4F-7EE0-4B20-8360-4BE860489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639" y="6034404"/>
            <a:ext cx="1116254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335CA81-98AC-4B53-8EBF-2E304176A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05524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F34096C-70FB-458B-AEB6-16939A2E9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92ABBF87-C11A-4DC9-A2FB-288658D4B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8023" y="735956"/>
            <a:ext cx="3844146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18A936F6-6A00-41C9-9C1E-B1710ABB38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467072"/>
            <a:ext cx="6096000" cy="5390927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7B2B8F8B-EA89-4AB7-AAA2-05987ECFD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48D2F5B-7214-40AA-846E-DC0F0EBA59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47148FDA-ADBC-40FB-9225-2504B4364A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184822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22CFD8-CBFF-4424-9AAF-EEAE9E189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802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5848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72218377-B16C-4ADE-9254-11AE7F7B17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5062BE4E-EFB8-4E09-8BF8-F6A351C5E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1469492"/>
            <a:ext cx="5709424" cy="538850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52A041DA-1614-4AED-8C45-8166F744F6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AB106B3-4AE8-4E3C-AA5A-475711E29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8C36D524-CAD5-4671-8A80-68C200CE10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FAB2470-AC9A-41E0-9801-3B29CCA6E1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7855" y="6034404"/>
            <a:ext cx="51915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72D043A-FC61-4F9C-AC95-866611FB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0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9AFAE9-3AA6-ED47-8416-9A8C4416F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411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999182-371D-BA4A-A2D5-B547351F5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2C99D7-65BF-4586-A00E-BC048649D47D}"/>
              </a:ext>
            </a:extLst>
          </p:cNvPr>
          <p:cNvCxnSpPr>
            <a:cxnSpLocks/>
          </p:cNvCxnSpPr>
          <p:nvPr userDrawn="1"/>
        </p:nvCxnSpPr>
        <p:spPr>
          <a:xfrm>
            <a:off x="0" y="729762"/>
            <a:ext cx="83966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DD2E7E-2DE8-49A6-8A34-248F2114932D}"/>
              </a:ext>
            </a:extLst>
          </p:cNvPr>
          <p:cNvCxnSpPr>
            <a:cxnSpLocks/>
          </p:cNvCxnSpPr>
          <p:nvPr userDrawn="1"/>
        </p:nvCxnSpPr>
        <p:spPr>
          <a:xfrm>
            <a:off x="8396654" y="697832"/>
            <a:ext cx="0" cy="48061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8DCDD0-3693-403A-96AD-55E172535B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115D0F2-BEFD-4174-8000-2A6C4FD747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605D841-6F7D-489C-B0FF-DAF2A91D6ADB}"/>
              </a:ext>
            </a:extLst>
          </p:cNvPr>
          <p:cNvCxnSpPr>
            <a:cxnSpLocks/>
          </p:cNvCxnSpPr>
          <p:nvPr userDrawn="1"/>
        </p:nvCxnSpPr>
        <p:spPr>
          <a:xfrm>
            <a:off x="1828800" y="5462955"/>
            <a:ext cx="65678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2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BF587E22-291E-0E45-A5CD-292399E38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41548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Aufmerksamkeit!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46914BE9-DCB8-F747-8591-1070CC427E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5093270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Name | Kontaktinformationen</a:t>
            </a:r>
          </a:p>
        </p:txBody>
      </p:sp>
    </p:spTree>
    <p:extLst>
      <p:ext uri="{BB962C8B-B14F-4D97-AF65-F5344CB8AC3E}">
        <p14:creationId xmlns:p14="http://schemas.microsoft.com/office/powerpoint/2010/main" val="30702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096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42179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6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83" r:id="rId3"/>
    <p:sldLayoutId id="2147483668" r:id="rId4"/>
    <p:sldLayoutId id="2147483662" r:id="rId5"/>
    <p:sldLayoutId id="2147483669" r:id="rId6"/>
    <p:sldLayoutId id="2147483699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0415D1A-64C7-4714-BF9B-88FB96EEC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3045A0-A5E9-49F3-9414-443F38FDC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8" r:id="rId11"/>
    <p:sldLayoutId id="2147483695" r:id="rId12"/>
    <p:sldLayoutId id="2147483696" r:id="rId13"/>
    <p:sldLayoutId id="2147483700" r:id="rId14"/>
    <p:sldLayoutId id="2147483701" r:id="rId15"/>
    <p:sldLayoutId id="2147483702" r:id="rId16"/>
    <p:sldLayoutId id="2147483703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7AA3CD42-A164-4245-8172-04C188B1CD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5431" t="24724" r="10393" b="55293"/>
          <a:stretch/>
        </p:blipFill>
        <p:spPr>
          <a:xfrm>
            <a:off x="3719744" y="0"/>
            <a:ext cx="8472256" cy="128379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72CAD6F-5183-0140-8567-01F04533F9DB}"/>
              </a:ext>
            </a:extLst>
          </p:cNvPr>
          <p:cNvSpPr/>
          <p:nvPr userDrawn="1"/>
        </p:nvSpPr>
        <p:spPr>
          <a:xfrm>
            <a:off x="0" y="0"/>
            <a:ext cx="8538437" cy="1283793"/>
          </a:xfrm>
          <a:prstGeom prst="rect">
            <a:avLst/>
          </a:prstGeom>
          <a:gradFill>
            <a:gsLst>
              <a:gs pos="0">
                <a:schemeClr val="tx2"/>
              </a:gs>
              <a:gs pos="32000">
                <a:schemeClr val="tx2"/>
              </a:gs>
              <a:gs pos="6100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5E2F793-CE50-0542-A539-516B182C0A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9" r:id="rId8"/>
    <p:sldLayoutId id="2147483680" r:id="rId9"/>
    <p:sldLayoutId id="2147483681" r:id="rId10"/>
    <p:sldLayoutId id="214748368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uni-due.de/course/view.php?id=41694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C87F86-5EB2-4B9D-8B3C-78EA94AE5A5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sz="1600" dirty="0">
                <a:solidFill>
                  <a:schemeClr val="tx2"/>
                </a:solidFill>
              </a:rPr>
              <a:t>Datenbanken | Dr.-Ing. Benedikt Loepp | WS 2024/25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Vorlesung Datenbanken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779F-DA5E-4F4A-BA82-02F1D8C341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5925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8"/>
          <p:cNvSpPr txBox="1">
            <a:spLocks noGrp="1"/>
          </p:cNvSpPr>
          <p:nvPr>
            <p:ph type="body" idx="1"/>
          </p:nvPr>
        </p:nvSpPr>
        <p:spPr>
          <a:xfrm>
            <a:off x="523431" y="1384189"/>
            <a:ext cx="9798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 fontScale="92500"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Übung: Bonuspunkte</a:t>
            </a:r>
            <a:endParaRPr/>
          </a:p>
        </p:txBody>
      </p:sp>
      <p:sp>
        <p:nvSpPr>
          <p:cNvPr id="244" name="Google Shape;244;p38"/>
          <p:cNvSpPr txBox="1">
            <a:spLocks noGrp="1"/>
          </p:cNvSpPr>
          <p:nvPr>
            <p:ph type="body" idx="3"/>
          </p:nvPr>
        </p:nvSpPr>
        <p:spPr>
          <a:xfrm>
            <a:off x="523433" y="2769833"/>
            <a:ext cx="11139200" cy="3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Autofit/>
          </a:bodyPr>
          <a:lstStyle/>
          <a:p>
            <a:pPr indent="-431789">
              <a:spcBef>
                <a:spcPts val="0"/>
              </a:spcBef>
              <a:buSzPts val="1500"/>
            </a:pPr>
            <a:r>
              <a:rPr lang="en" sz="2000"/>
              <a:t>Es können </a:t>
            </a:r>
            <a:r>
              <a:rPr lang="en" sz="2000" b="1"/>
              <a:t>Bonuspunkte</a:t>
            </a:r>
            <a:r>
              <a:rPr lang="en" sz="2000"/>
              <a:t> erworben werden</a:t>
            </a:r>
            <a:endParaRPr sz="200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/>
              <a:t>Für jede Aufgabe auf jedem Übungsblatt können Übungspunkte gesammelt werden</a:t>
            </a:r>
            <a:endParaRPr sz="200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/>
              <a:t>Am Semesterende gibt es für je 10% Übungspunkte 1 Bonuspunkt für die Klausur</a:t>
            </a:r>
            <a:endParaRPr sz="2000"/>
          </a:p>
          <a:p>
            <a:pPr indent="-431789">
              <a:spcBef>
                <a:spcPts val="0"/>
              </a:spcBef>
              <a:buSzPts val="1500"/>
            </a:pPr>
            <a:r>
              <a:rPr lang="en" sz="2000" b="1"/>
              <a:t>Beispiel</a:t>
            </a:r>
            <a:r>
              <a:rPr lang="en" sz="2000"/>
              <a:t>:</a:t>
            </a:r>
            <a:endParaRPr sz="200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/>
              <a:t>Angenommen es gäbe 200 Übungspunkte über das gesamte Semester</a:t>
            </a:r>
            <a:endParaRPr sz="200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/>
              <a:t>Ein*e Student*in hat 120 Übungspunkte gesammelt</a:t>
            </a:r>
            <a:endParaRPr sz="200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/>
              <a:t>Er*Sie bekommt 6 Bonuspunkte auf die Klausurpunkte angerechnet</a:t>
            </a:r>
            <a:endParaRPr sz="200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endParaRPr sz="2000"/>
          </a:p>
          <a:p>
            <a:pPr indent="-431789">
              <a:spcBef>
                <a:spcPts val="0"/>
              </a:spcBef>
              <a:buSzPts val="1500"/>
            </a:pPr>
            <a:r>
              <a:rPr lang="en" sz="2000"/>
              <a:t>Bonuspunkte können </a:t>
            </a:r>
            <a:r>
              <a:rPr lang="en" sz="2000" b="1"/>
              <a:t>nicht</a:t>
            </a:r>
            <a:r>
              <a:rPr lang="en" sz="2000"/>
              <a:t> zum Ausgleich von Klausur oder Praktikum eingesetzt werden</a:t>
            </a:r>
            <a:endParaRPr sz="2000"/>
          </a:p>
        </p:txBody>
      </p:sp>
      <p:sp>
        <p:nvSpPr>
          <p:cNvPr id="245" name="Google Shape;245;p38"/>
          <p:cNvSpPr txBox="1">
            <a:spLocks noGrp="1"/>
          </p:cNvSpPr>
          <p:nvPr>
            <p:ph type="body" idx="4"/>
          </p:nvPr>
        </p:nvSpPr>
        <p:spPr>
          <a:xfrm>
            <a:off x="523431" y="748008"/>
            <a:ext cx="9798800" cy="2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Datenbanken: Informationen zur Übung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EAF4A5-3E97-444B-8249-B6BD80DD9A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9"/>
          <p:cNvSpPr txBox="1">
            <a:spLocks noGrp="1"/>
          </p:cNvSpPr>
          <p:nvPr>
            <p:ph type="body" idx="1"/>
          </p:nvPr>
        </p:nvSpPr>
        <p:spPr>
          <a:xfrm>
            <a:off x="523431" y="1384189"/>
            <a:ext cx="9798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 fontScale="92500"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Übung: Termine und Gruppenwahl</a:t>
            </a:r>
            <a:endParaRPr/>
          </a:p>
        </p:txBody>
      </p:sp>
      <p:sp>
        <p:nvSpPr>
          <p:cNvPr id="253" name="Google Shape;253;p39"/>
          <p:cNvSpPr txBox="1">
            <a:spLocks noGrp="1"/>
          </p:cNvSpPr>
          <p:nvPr>
            <p:ph type="body" idx="3"/>
          </p:nvPr>
        </p:nvSpPr>
        <p:spPr>
          <a:xfrm>
            <a:off x="523436" y="2769833"/>
            <a:ext cx="10573600" cy="3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Autofit/>
          </a:bodyPr>
          <a:lstStyle/>
          <a:p>
            <a:pPr indent="-448722">
              <a:spcBef>
                <a:spcPts val="0"/>
              </a:spcBef>
              <a:buSzPts val="1700"/>
            </a:pPr>
            <a:r>
              <a:rPr lang="en" sz="2000" b="1" dirty="0"/>
              <a:t>Termine</a:t>
            </a:r>
            <a:endParaRPr sz="2000" b="1" dirty="0"/>
          </a:p>
          <a:p>
            <a:pPr marL="931310" indent="-169329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 dirty="0"/>
              <a:t>• Mittwochs 12-13 Uhr LE 120</a:t>
            </a:r>
            <a:endParaRPr sz="2000" dirty="0"/>
          </a:p>
          <a:p>
            <a:pPr marL="931310" indent="-169329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 dirty="0"/>
              <a:t>• Mittwochs 13-14 Uhr LE 120</a:t>
            </a:r>
            <a:endParaRPr sz="2000" dirty="0"/>
          </a:p>
          <a:p>
            <a:pPr marL="931310" indent="-169329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 dirty="0"/>
              <a:t>• Donnerstags 08-09 LE 120</a:t>
            </a:r>
            <a:endParaRPr sz="2000" dirty="0"/>
          </a:p>
          <a:p>
            <a:pPr marL="931310" indent="-169329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 dirty="0"/>
              <a:t>• Donnerstags 09-10 LE 120</a:t>
            </a:r>
            <a:endParaRPr sz="2000" dirty="0"/>
          </a:p>
          <a:p>
            <a:pPr indent="-448722">
              <a:spcBef>
                <a:spcPts val="0"/>
              </a:spcBef>
              <a:buSzPts val="1700"/>
            </a:pPr>
            <a:r>
              <a:rPr lang="en" sz="2000" b="1" dirty="0"/>
              <a:t>Gruppenwahl per Moodle </a:t>
            </a:r>
            <a:r>
              <a:rPr lang="en" sz="2000" dirty="0"/>
              <a:t>ab Montag, </a:t>
            </a:r>
            <a:r>
              <a:rPr lang="en" sz="2000" b="1" dirty="0"/>
              <a:t>14. Oktober 2024, 18:00 Uhr</a:t>
            </a:r>
            <a:endParaRPr sz="2000" b="1" dirty="0"/>
          </a:p>
          <a:p>
            <a:pPr marL="931310" indent="-169329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 dirty="0"/>
              <a:t>• Es gilt das „first come, first served“-Prinzip</a:t>
            </a:r>
            <a:endParaRPr sz="2000" dirty="0"/>
          </a:p>
          <a:p>
            <a:pPr marL="931310" indent="-169329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2000" dirty="0"/>
              <a:t>• Nur teilnehmen, wenn Abgabe der Übungsblätter geplant ist</a:t>
            </a:r>
            <a:endParaRPr sz="2000" dirty="0"/>
          </a:p>
          <a:p>
            <a:pPr indent="-448722">
              <a:spcBef>
                <a:spcPts val="0"/>
              </a:spcBef>
              <a:buSzPts val="1700"/>
            </a:pPr>
            <a:r>
              <a:rPr lang="en" sz="2000" b="1" dirty="0"/>
              <a:t>Einteilung</a:t>
            </a:r>
            <a:r>
              <a:rPr lang="en" sz="2000" dirty="0"/>
              <a:t> zu den Terminen wird rechtzeitig bekanntgegeben</a:t>
            </a:r>
            <a:endParaRPr sz="2000" dirty="0"/>
          </a:p>
          <a:p>
            <a:pPr indent="-448722">
              <a:spcBef>
                <a:spcPts val="0"/>
              </a:spcBef>
              <a:buSzPts val="1700"/>
            </a:pPr>
            <a:r>
              <a:rPr lang="en" sz="2000" dirty="0"/>
              <a:t>Für den Fall der Fälle: </a:t>
            </a:r>
            <a:r>
              <a:rPr lang="en" sz="2000" b="1" dirty="0"/>
              <a:t>Foren abonnieren, Mails checken</a:t>
            </a:r>
            <a:endParaRPr sz="2000" b="1" dirty="0"/>
          </a:p>
        </p:txBody>
      </p:sp>
      <p:sp>
        <p:nvSpPr>
          <p:cNvPr id="254" name="Google Shape;254;p39"/>
          <p:cNvSpPr txBox="1">
            <a:spLocks noGrp="1"/>
          </p:cNvSpPr>
          <p:nvPr>
            <p:ph type="body" idx="4"/>
          </p:nvPr>
        </p:nvSpPr>
        <p:spPr>
          <a:xfrm>
            <a:off x="523431" y="748008"/>
            <a:ext cx="9798800" cy="2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Datenbanken: Informationen zur Übung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27725E-06CB-45BE-AF4E-A621825E1B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Datenbanken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779F-DA5E-4F4A-BA82-02F1D8C341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Informationen zum Praktikum</a:t>
            </a:r>
          </a:p>
        </p:txBody>
      </p:sp>
    </p:spTree>
    <p:extLst>
      <p:ext uri="{BB962C8B-B14F-4D97-AF65-F5344CB8AC3E}">
        <p14:creationId xmlns:p14="http://schemas.microsoft.com/office/powerpoint/2010/main" val="426707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Praktikum: Ansprechpartner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Leitung des Praktikums:</a:t>
            </a:r>
          </a:p>
          <a:p>
            <a:pPr lvl="1"/>
            <a:r>
              <a:rPr lang="de-DE" dirty="0"/>
              <a:t>Dr. Andrey </a:t>
            </a:r>
            <a:r>
              <a:rPr lang="de-DE" dirty="0" err="1"/>
              <a:t>Krekhov</a:t>
            </a:r>
            <a:endParaRPr lang="de-DE" dirty="0"/>
          </a:p>
          <a:p>
            <a:pPr lvl="1"/>
            <a:r>
              <a:rPr lang="de-DE" dirty="0"/>
              <a:t>Dr.-Ing. Katharina Emmerich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b="0" dirty="0"/>
              <a:t>Unterstützt von </a:t>
            </a:r>
            <a:r>
              <a:rPr lang="de-DE" dirty="0"/>
              <a:t>mehreren Tutor*innen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de-DE" dirty="0"/>
              <a:t>Datenbanken: Informationen zum Praktikum</a:t>
            </a:r>
          </a:p>
          <a:p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A61E73-63E9-4F5E-8F92-84681C73D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1631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Praktikum: Inhalte / Aufgabe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+mj-lt"/>
              </a:rPr>
              <a:t>Ziel: Inhalte der Vorlesung praktisch einüben und vertiefen</a:t>
            </a:r>
          </a:p>
          <a:p>
            <a:r>
              <a:rPr lang="de-DE" sz="1800" dirty="0">
                <a:latin typeface="+mj-lt"/>
              </a:rPr>
              <a:t>Viele strukturelle Änderungen im Vergleich zum Praktikum in früheren Semestern!</a:t>
            </a:r>
          </a:p>
          <a:p>
            <a:r>
              <a:rPr lang="de-DE" sz="1800" b="1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eine</a:t>
            </a:r>
            <a:r>
              <a:rPr lang="de-DE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umfangreiche Implementierungsaufgabe, welche über die gesamte Praktikumsdauer bearbeitet wird: Konzeption und Implementierung einer Webanwendung, die an eine SQL-Datenbank angeschlossen ist</a:t>
            </a:r>
          </a:p>
          <a:p>
            <a:r>
              <a:rPr lang="de-DE" sz="1800" dirty="0">
                <a:latin typeface="+mj-lt"/>
              </a:rPr>
              <a:t>Bearbeitung in </a:t>
            </a:r>
            <a:r>
              <a:rPr lang="de-DE" sz="1800" b="1" i="1" dirty="0">
                <a:latin typeface="+mj-lt"/>
              </a:rPr>
              <a:t>Vierer</a:t>
            </a:r>
            <a:r>
              <a:rPr lang="de-DE" sz="1800" dirty="0">
                <a:latin typeface="+mj-lt"/>
              </a:rPr>
              <a:t>-Teams</a:t>
            </a:r>
          </a:p>
          <a:p>
            <a:endParaRPr lang="de-DE" sz="1800" dirty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>
              <a:latin typeface="+mj-lt"/>
            </a:endParaRPr>
          </a:p>
          <a:p>
            <a:endParaRPr lang="de-DE" sz="1800" dirty="0">
              <a:latin typeface="+mj-lt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Informationen zum Praktikum</a:t>
            </a:r>
          </a:p>
          <a:p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66A3A6-3895-4CA1-9A42-60F2F059E7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3652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Praktikum: Grober Ablauf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Autofit/>
          </a:bodyPr>
          <a:lstStyle/>
          <a:p>
            <a:r>
              <a:rPr lang="de-DE" dirty="0"/>
              <a:t>Beginn mit </a:t>
            </a:r>
            <a:r>
              <a:rPr lang="de-DE" b="1" dirty="0"/>
              <a:t>Einführungsveranstaltung</a:t>
            </a:r>
            <a:r>
              <a:rPr lang="de-DE" dirty="0"/>
              <a:t> (Einzeltermin): </a:t>
            </a:r>
            <a:r>
              <a:rPr lang="de-DE" b="1" dirty="0">
                <a:highlight>
                  <a:srgbClr val="FFFF00"/>
                </a:highlight>
              </a:rPr>
              <a:t>8.11.2023</a:t>
            </a:r>
            <a:r>
              <a:rPr lang="de-DE" dirty="0">
                <a:highlight>
                  <a:srgbClr val="FFFF00"/>
                </a:highlight>
              </a:rPr>
              <a:t>, 12-14 Uhr in LB134</a:t>
            </a:r>
            <a:endParaRPr lang="de-DE" dirty="0"/>
          </a:p>
          <a:p>
            <a:pPr lvl="1"/>
            <a:r>
              <a:rPr lang="de-DE" sz="1600" dirty="0"/>
              <a:t>Erklärung der genauen Aufgabenstellung &amp; der grundsätzlichen Herangehensweise an die Aufgabe</a:t>
            </a:r>
          </a:p>
          <a:p>
            <a:r>
              <a:rPr lang="de-DE" dirty="0">
                <a:highlight>
                  <a:srgbClr val="FFFF00"/>
                </a:highlight>
              </a:rPr>
              <a:t>Ab 14.11.23: </a:t>
            </a:r>
            <a:r>
              <a:rPr lang="de-DE" b="1" dirty="0">
                <a:highlight>
                  <a:srgbClr val="FFFF00"/>
                </a:highlight>
              </a:rPr>
              <a:t>wöchentliche Fragestunde</a:t>
            </a:r>
            <a:r>
              <a:rPr lang="de-DE" dirty="0">
                <a:highlight>
                  <a:srgbClr val="FFFF00"/>
                </a:highlight>
              </a:rPr>
              <a:t> Dienstags 14-16 Uhr in LE 104</a:t>
            </a:r>
          </a:p>
          <a:p>
            <a:pPr marL="36000" indent="0">
              <a:buNone/>
            </a:pPr>
            <a:endParaRPr lang="de-DE" dirty="0"/>
          </a:p>
          <a:p>
            <a:r>
              <a:rPr lang="de-DE" b="1" dirty="0"/>
              <a:t>Milestone 1: Anmeldung als Vierergruppe </a:t>
            </a:r>
            <a:r>
              <a:rPr lang="de-DE" dirty="0"/>
              <a:t>(</a:t>
            </a:r>
            <a:r>
              <a:rPr lang="de-DE" dirty="0" err="1"/>
              <a:t>vsl</a:t>
            </a:r>
            <a:r>
              <a:rPr lang="de-DE" dirty="0"/>
              <a:t>. Ende November)</a:t>
            </a:r>
          </a:p>
          <a:p>
            <a:pPr lvl="1"/>
            <a:r>
              <a:rPr lang="de-DE" sz="1600" dirty="0"/>
              <a:t>als Vierergruppe zusammenfinden und die Teamzusammenstellung einreichen</a:t>
            </a:r>
          </a:p>
          <a:p>
            <a:r>
              <a:rPr lang="de-DE" b="1" dirty="0"/>
              <a:t>Milestone 2: Konzeptpapier</a:t>
            </a:r>
            <a:r>
              <a:rPr lang="de-DE" dirty="0"/>
              <a:t> (</a:t>
            </a:r>
            <a:r>
              <a:rPr lang="de-DE" dirty="0" err="1"/>
              <a:t>vsl</a:t>
            </a:r>
            <a:r>
              <a:rPr lang="de-DE" dirty="0"/>
              <a:t>. Mitte Dezember)</a:t>
            </a:r>
            <a:endParaRPr lang="de-DE" b="1" dirty="0"/>
          </a:p>
          <a:p>
            <a:pPr lvl="1"/>
            <a:r>
              <a:rPr lang="de-DE" sz="1600" dirty="0"/>
              <a:t>Beschreibung der geplanten Software-Architektur und der zu verwendenden Tools, ER-Diagramm der entworfenen Datenbank; genauere Anforderungen werden in der Aufgabenstellung definiert</a:t>
            </a:r>
          </a:p>
          <a:p>
            <a:r>
              <a:rPr lang="de-DE" b="1" dirty="0"/>
              <a:t>Abschluss: Testate zur Abnahme </a:t>
            </a:r>
            <a:r>
              <a:rPr lang="de-DE" dirty="0"/>
              <a:t>(</a:t>
            </a:r>
            <a:r>
              <a:rPr lang="de-DE" dirty="0" err="1"/>
              <a:t>vsl</a:t>
            </a:r>
            <a:r>
              <a:rPr lang="de-DE" dirty="0"/>
              <a:t>. letzte VL-Woche oder Anfang vorlesungsfreie Zeit)</a:t>
            </a:r>
          </a:p>
          <a:p>
            <a:pPr lvl="1"/>
            <a:r>
              <a:rPr lang="de-DE" sz="1600" dirty="0"/>
              <a:t>Prüfung &amp; Vergabe der Praktikumspunkte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Informationen zum Praktikum</a:t>
            </a:r>
          </a:p>
          <a:p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CBC3BE-2FBD-471B-A9A5-EBAEF41377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043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Praktikum: Organisatorisches 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r>
              <a:rPr lang="de-DE" dirty="0"/>
              <a:t>Eigener </a:t>
            </a:r>
            <a:r>
              <a:rPr lang="de-DE" dirty="0" err="1"/>
              <a:t>Moodle</a:t>
            </a:r>
            <a:r>
              <a:rPr lang="de-DE" dirty="0"/>
              <a:t>-Kurs: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>
                <a:solidFill>
                  <a:schemeClr val="tx2"/>
                </a:solidFill>
                <a:highlight>
                  <a:srgbClr val="FFFF00"/>
                </a:highligh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https://moodle.uni-due.de/course/view.php?id=41694</a:t>
            </a:r>
            <a:r>
              <a:rPr lang="de-DE" dirty="0">
                <a:solidFill>
                  <a:schemeClr val="tx2"/>
                </a:solidFill>
                <a:highlight>
                  <a:srgbClr val="FFFF00"/>
                </a:highlight>
              </a:rPr>
              <a:t> </a:t>
            </a:r>
          </a:p>
          <a:p>
            <a:r>
              <a:rPr lang="de-DE" dirty="0"/>
              <a:t>Zugangsschlüssel: </a:t>
            </a:r>
            <a:r>
              <a:rPr lang="de-DE" dirty="0" err="1">
                <a:highlight>
                  <a:srgbClr val="FFFF00"/>
                </a:highlight>
              </a:rPr>
              <a:t>DBProject</a:t>
            </a:r>
            <a:endParaRPr lang="de-DE" dirty="0">
              <a:highlight>
                <a:srgbClr val="FFFF00"/>
              </a:highlight>
            </a:endParaRPr>
          </a:p>
          <a:p>
            <a:pPr marL="36000" indent="0">
              <a:buNone/>
            </a:pPr>
            <a:endParaRPr lang="de-DE" dirty="0"/>
          </a:p>
          <a:p>
            <a:r>
              <a:rPr lang="de-DE" dirty="0"/>
              <a:t>Abgaben finden ausschließlich im </a:t>
            </a:r>
            <a:r>
              <a:rPr lang="de-DE" dirty="0" err="1"/>
              <a:t>Moodle</a:t>
            </a:r>
            <a:r>
              <a:rPr lang="de-DE" dirty="0"/>
              <a:t> statt!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Um Abgaben zu machen und Punkte zu erhalten, müssen Sie sich in den </a:t>
            </a:r>
            <a:r>
              <a:rPr lang="de-DE" dirty="0" err="1"/>
              <a:t>Moodle</a:t>
            </a:r>
            <a:r>
              <a:rPr lang="de-DE" dirty="0"/>
              <a:t>-Kurs einschreiben!</a:t>
            </a:r>
          </a:p>
          <a:p>
            <a:endParaRPr lang="de-DE" dirty="0"/>
          </a:p>
          <a:p>
            <a:r>
              <a:rPr lang="de-DE" dirty="0"/>
              <a:t>Alle weiteren Informationen erhalten Sie in der Einführungsveranstaltung am </a:t>
            </a:r>
            <a:r>
              <a:rPr lang="de-DE" dirty="0">
                <a:highlight>
                  <a:srgbClr val="FFFF00"/>
                </a:highlight>
              </a:rPr>
              <a:t>8.11.23</a:t>
            </a:r>
            <a:r>
              <a:rPr lang="de-DE" dirty="0"/>
              <a:t>!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Informationen zum Praktikum</a:t>
            </a:r>
          </a:p>
          <a:p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D5A3E7-D9C3-4E61-B9E4-FDBF89352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6593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D0C2A86-C0F2-76C3-F361-FACD614F0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2. Warum Datenbanken?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03424B-3F8B-02CD-4F84-A0AB3F4C41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9D983D-56A5-4CA0-817D-9AF1F4F76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0021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0F546B7-7C06-99F7-3885-8CC67A2FF7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F377454-484A-CE0F-ED3A-E2FC73F5F4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ACB33631-E955-708D-12E4-C77324C6711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17148" b="17148"/>
          <a:stretch>
            <a:fillRect/>
          </a:stretch>
        </p:blipFill>
        <p:spPr>
          <a:xfrm>
            <a:off x="0" y="0"/>
            <a:ext cx="12192000" cy="5992427"/>
          </a:xfrm>
        </p:spPr>
      </p:pic>
    </p:spTree>
    <p:extLst>
      <p:ext uri="{BB962C8B-B14F-4D97-AF65-F5344CB8AC3E}">
        <p14:creationId xmlns:p14="http://schemas.microsoft.com/office/powerpoint/2010/main" val="3619896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E81374A-EFAA-66E2-5628-C48E2FB3D4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Beispiel Schallplattensammlung</a:t>
            </a:r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56DB71C2-24BC-F6AC-C3F2-8F61AAE63A5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8734" b="8734"/>
          <a:stretch>
            <a:fillRect/>
          </a:stretch>
        </p:blipFill>
        <p:spPr>
          <a:xfrm>
            <a:off x="6202681" y="2600493"/>
            <a:ext cx="5465888" cy="3374124"/>
          </a:xfr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37717C-D66F-91E3-8C1C-5C2039948E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499360"/>
            <a:ext cx="5572569" cy="3475257"/>
          </a:xfrm>
        </p:spPr>
        <p:txBody>
          <a:bodyPr>
            <a:noAutofit/>
          </a:bodyPr>
          <a:lstStyle/>
          <a:p>
            <a:r>
              <a:rPr lang="de-DE" sz="1800" b="1" dirty="0"/>
              <a:t>Physische Objekte</a:t>
            </a:r>
            <a:r>
              <a:rPr lang="de-DE" sz="1800" dirty="0"/>
              <a:t>; </a:t>
            </a:r>
            <a:r>
              <a:rPr lang="de-DE" sz="1800" i="1" dirty="0"/>
              <a:t>eine</a:t>
            </a:r>
            <a:r>
              <a:rPr lang="de-DE" sz="1800" dirty="0"/>
              <a:t> Sortierung</a:t>
            </a:r>
          </a:p>
          <a:p>
            <a:r>
              <a:rPr lang="de-DE" sz="1800" b="1" dirty="0"/>
              <a:t>Metadaten</a:t>
            </a:r>
            <a:r>
              <a:rPr lang="de-DE" sz="1800" dirty="0"/>
              <a:t>: </a:t>
            </a:r>
          </a:p>
          <a:p>
            <a:pPr lvl="1"/>
            <a:r>
              <a:rPr lang="de-DE" sz="1800" dirty="0"/>
              <a:t>Interpret, Titel, Erscheinungsjahr, Label, Musiker*innen, Produzent*in, Titel der enthaltenen Songs, Songwriter, ...</a:t>
            </a:r>
          </a:p>
          <a:p>
            <a:r>
              <a:rPr lang="de-DE" sz="1800" dirty="0"/>
              <a:t>Es ist besser, ein </a:t>
            </a:r>
            <a:r>
              <a:rPr lang="de-DE" sz="1800" b="1" dirty="0"/>
              <a:t>Verzeichnis</a:t>
            </a:r>
            <a:r>
              <a:rPr lang="de-DE" sz="1800" dirty="0"/>
              <a:t> anzulegen, als in den Originalobjekten zu suchen:</a:t>
            </a:r>
          </a:p>
          <a:p>
            <a:pPr lvl="1">
              <a:buFont typeface="Symbol" pitchFamily="2" charset="2"/>
              <a:buChar char="-"/>
            </a:pPr>
            <a:r>
              <a:rPr lang="de-DE" sz="1800" dirty="0"/>
              <a:t>Suchen</a:t>
            </a:r>
          </a:p>
          <a:p>
            <a:pPr lvl="1">
              <a:buFont typeface="Symbol" pitchFamily="2" charset="2"/>
              <a:buChar char="-"/>
            </a:pPr>
            <a:r>
              <a:rPr lang="de-DE" sz="1800" dirty="0"/>
              <a:t>Zählen</a:t>
            </a:r>
          </a:p>
          <a:p>
            <a:pPr lvl="1">
              <a:buFont typeface="Symbol" pitchFamily="2" charset="2"/>
              <a:buChar char="-"/>
            </a:pPr>
            <a:r>
              <a:rPr lang="de-DE" sz="1800" dirty="0"/>
              <a:t>Gruppieren</a:t>
            </a:r>
          </a:p>
          <a:p>
            <a:pPr lvl="1">
              <a:buFont typeface="Symbol" pitchFamily="2" charset="2"/>
              <a:buChar char="-"/>
            </a:pPr>
            <a:r>
              <a:rPr lang="de-DE" sz="1800" dirty="0"/>
              <a:t>Aggregieren</a:t>
            </a:r>
          </a:p>
          <a:p>
            <a:r>
              <a:rPr lang="de-DE" sz="1800" dirty="0"/>
              <a:t>Wie soll dieses „Verzeichnis“ aussehen?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91161D9-CE98-9132-04FD-11B833BFC42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  <a:p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C576C-D606-4BD6-8F07-F1AE7B388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5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Datenbanken</a:t>
            </a:r>
            <a:endParaRPr lang="de-DE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3C63871-2C27-41C0-94FC-16774A0C15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921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Metadaten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4303402" cy="3243693"/>
          </a:xfrm>
        </p:spPr>
        <p:txBody>
          <a:bodyPr>
            <a:normAutofit/>
          </a:bodyPr>
          <a:lstStyle/>
          <a:p>
            <a:pPr marL="36000" indent="0">
              <a:buNone/>
            </a:pPr>
            <a:r>
              <a:rPr lang="de-DE" b="1" dirty="0"/>
              <a:t>Metadaten sind</a:t>
            </a:r>
          </a:p>
          <a:p>
            <a:r>
              <a:rPr lang="de-DE" dirty="0"/>
              <a:t>„Daten über Daten“</a:t>
            </a:r>
          </a:p>
          <a:p>
            <a:r>
              <a:rPr lang="de-DE" dirty="0"/>
              <a:t>strukturierte Daten, die Informationen über Merkmale anderer Daten enthalten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2CBA622-3DA5-FA11-D304-A9702F378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92" y="324657"/>
            <a:ext cx="5255977" cy="601352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272040D-2B1A-4A99-B985-B47204736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609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Schichten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F9524C1-73CA-6224-294C-FBBACE7A3252}"/>
              </a:ext>
            </a:extLst>
          </p:cNvPr>
          <p:cNvSpPr txBox="1"/>
          <p:nvPr/>
        </p:nvSpPr>
        <p:spPr>
          <a:xfrm>
            <a:off x="3285344" y="4597838"/>
            <a:ext cx="5621312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tx2"/>
                </a:solidFill>
              </a:rPr>
              <a:t>Dateisystem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3668D7-7324-33C7-FDA8-D285AA3DACEB}"/>
              </a:ext>
            </a:extLst>
          </p:cNvPr>
          <p:cNvSpPr txBox="1"/>
          <p:nvPr/>
        </p:nvSpPr>
        <p:spPr>
          <a:xfrm>
            <a:off x="3285344" y="2246612"/>
            <a:ext cx="5621312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tx2"/>
                </a:solidFill>
              </a:rPr>
              <a:t>Anwendung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E4E5EEFD-2F48-EF80-A099-DE7C3BD8491E}"/>
              </a:ext>
            </a:extLst>
          </p:cNvPr>
          <p:cNvCxnSpPr>
            <a:cxnSpLocks/>
            <a:stCxn id="11" idx="2"/>
            <a:endCxn id="10" idx="0"/>
          </p:cNvCxnSpPr>
          <p:nvPr/>
        </p:nvCxnSpPr>
        <p:spPr>
          <a:xfrm>
            <a:off x="6096000" y="2769832"/>
            <a:ext cx="0" cy="1828006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16AA6A-CA41-4A4E-B5AA-B632DCBC2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383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Schichten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3D1F5A1-3484-5D95-5ED7-44ABA8E25A4A}"/>
              </a:ext>
            </a:extLst>
          </p:cNvPr>
          <p:cNvSpPr txBox="1"/>
          <p:nvPr/>
        </p:nvSpPr>
        <p:spPr>
          <a:xfrm>
            <a:off x="3285344" y="3421693"/>
            <a:ext cx="5621312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tx2"/>
                </a:solidFill>
              </a:rPr>
              <a:t>Datenbankmanagementsystem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F9524C1-73CA-6224-294C-FBBACE7A3252}"/>
              </a:ext>
            </a:extLst>
          </p:cNvPr>
          <p:cNvSpPr txBox="1"/>
          <p:nvPr/>
        </p:nvSpPr>
        <p:spPr>
          <a:xfrm>
            <a:off x="3285344" y="4597838"/>
            <a:ext cx="5621312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tx2"/>
                </a:solidFill>
              </a:rPr>
              <a:t>Dateisystem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3668D7-7324-33C7-FDA8-D285AA3DACEB}"/>
              </a:ext>
            </a:extLst>
          </p:cNvPr>
          <p:cNvSpPr txBox="1"/>
          <p:nvPr/>
        </p:nvSpPr>
        <p:spPr>
          <a:xfrm>
            <a:off x="3285344" y="2246612"/>
            <a:ext cx="5621312" cy="52322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tx2"/>
                </a:solidFill>
              </a:rPr>
              <a:t>Anwendung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E4E5EEFD-2F48-EF80-A099-DE7C3BD8491E}"/>
              </a:ext>
            </a:extLst>
          </p:cNvPr>
          <p:cNvCxnSpPr>
            <a:stCxn id="11" idx="2"/>
            <a:endCxn id="9" idx="0"/>
          </p:cNvCxnSpPr>
          <p:nvPr/>
        </p:nvCxnSpPr>
        <p:spPr>
          <a:xfrm>
            <a:off x="6096000" y="2769832"/>
            <a:ext cx="0" cy="651861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CC3C927-D378-74A2-2147-18D465CD3939}"/>
              </a:ext>
            </a:extLst>
          </p:cNvPr>
          <p:cNvCxnSpPr/>
          <p:nvPr/>
        </p:nvCxnSpPr>
        <p:spPr>
          <a:xfrm>
            <a:off x="6093502" y="3944913"/>
            <a:ext cx="0" cy="651861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90A338-5347-443C-8AE8-5BD09656BD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587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Daten effizient verwalten und durchsuchen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10981384" cy="3243693"/>
          </a:xfrm>
        </p:spPr>
        <p:txBody>
          <a:bodyPr>
            <a:normAutofit fontScale="92500" lnSpcReduction="20000"/>
          </a:bodyPr>
          <a:lstStyle/>
          <a:p>
            <a:r>
              <a:rPr lang="de-DE" sz="2200" b="1" dirty="0"/>
              <a:t>Suchen</a:t>
            </a:r>
            <a:r>
              <a:rPr lang="de-DE" sz="2200" dirty="0"/>
              <a:t>: </a:t>
            </a:r>
          </a:p>
          <a:p>
            <a:pPr lvl="1"/>
            <a:r>
              <a:rPr lang="de-DE" sz="2200" dirty="0"/>
              <a:t>Auf welcher Platte befindet sich der Song „Reflektor“?</a:t>
            </a:r>
          </a:p>
          <a:p>
            <a:r>
              <a:rPr lang="de-DE" sz="2200" b="1" dirty="0"/>
              <a:t>Zählen</a:t>
            </a:r>
            <a:r>
              <a:rPr lang="de-DE" sz="2200" dirty="0"/>
              <a:t>: </a:t>
            </a:r>
          </a:p>
          <a:p>
            <a:pPr lvl="1"/>
            <a:r>
              <a:rPr lang="de-DE" sz="2200" dirty="0"/>
              <a:t>Wie viele Platten sind bei Tombstone Records erschienen?</a:t>
            </a:r>
          </a:p>
          <a:p>
            <a:r>
              <a:rPr lang="de-DE" sz="2200" b="1" dirty="0"/>
              <a:t>Gruppieren</a:t>
            </a:r>
            <a:r>
              <a:rPr lang="de-DE" sz="2200" dirty="0"/>
              <a:t>: </a:t>
            </a:r>
          </a:p>
          <a:p>
            <a:pPr lvl="1"/>
            <a:r>
              <a:rPr lang="de-DE" sz="2200" dirty="0"/>
              <a:t>Gruppiere die Platten nach Erscheinungsjahrzehnten (80er, 90er, usw.)</a:t>
            </a:r>
          </a:p>
          <a:p>
            <a:r>
              <a:rPr lang="de-DE" sz="2200" b="1" dirty="0"/>
              <a:t>Aggregieren</a:t>
            </a:r>
            <a:r>
              <a:rPr lang="de-DE" sz="2200" dirty="0"/>
              <a:t>: </a:t>
            </a:r>
          </a:p>
          <a:p>
            <a:pPr lvl="1"/>
            <a:r>
              <a:rPr lang="de-DE" sz="2200" dirty="0"/>
              <a:t>Wie viele Songs enthalten die Platten im Durchschnitt?</a:t>
            </a:r>
          </a:p>
          <a:p>
            <a:pPr marL="36000" indent="0">
              <a:buNone/>
            </a:pPr>
            <a:endParaRPr lang="de-DE" sz="2200" dirty="0"/>
          </a:p>
          <a:p>
            <a:pPr marL="36000" indent="0">
              <a:buNone/>
            </a:pPr>
            <a:r>
              <a:rPr lang="de-DE" sz="2200" b="1" dirty="0"/>
              <a:t>Damit sind unterschiedliche Sichten auf die gleichen Daten möglich!</a:t>
            </a:r>
          </a:p>
          <a:p>
            <a:pPr marL="36000" indent="0">
              <a:buNone/>
            </a:pPr>
            <a:endParaRPr lang="de-DE" sz="2200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7929BF-45FB-4D25-805F-235298EA0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365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Unterschiedliche Sichten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r>
              <a:rPr lang="de-DE" sz="2200" b="1" dirty="0"/>
              <a:t>Beispiel: Schallplattenladen</a:t>
            </a:r>
          </a:p>
          <a:p>
            <a:pPr lvl="1"/>
            <a:r>
              <a:rPr lang="de-DE" sz="2200" dirty="0">
                <a:sym typeface="Wingdings" pitchFamily="2" charset="2"/>
              </a:rPr>
              <a:t>Kunden sehen das Angebot mit Beschreibungen und Preisen</a:t>
            </a:r>
          </a:p>
          <a:p>
            <a:pPr lvl="1"/>
            <a:r>
              <a:rPr lang="de-DE" sz="2200" dirty="0">
                <a:sym typeface="Wingdings" pitchFamily="2" charset="2"/>
              </a:rPr>
              <a:t>Händler sieht Warenbestand (inkl. Stückzahlen), Bestellungen, aggregierte Daten (monatliche Umsätze usw.)</a:t>
            </a:r>
          </a:p>
          <a:p>
            <a:pPr lvl="1"/>
            <a:r>
              <a:rPr lang="de-DE" sz="2200" dirty="0">
                <a:sym typeface="Wingdings" pitchFamily="2" charset="2"/>
              </a:rPr>
              <a:t>Datenbankadministrator sieht alles + kann die Struktur der Datenbank verändern.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200" b="1" dirty="0">
                <a:sym typeface="Wingdings" pitchFamily="2" charset="2"/>
              </a:rPr>
              <a:t>Unterschiedliche Personen(gruppen)</a:t>
            </a:r>
            <a:r>
              <a:rPr lang="de-DE" sz="2200" dirty="0">
                <a:sym typeface="Wingdings" pitchFamily="2" charset="2"/>
              </a:rPr>
              <a:t> bekommen </a:t>
            </a:r>
            <a:br>
              <a:rPr lang="de-DE" sz="2200" dirty="0">
                <a:sym typeface="Wingdings" pitchFamily="2" charset="2"/>
              </a:rPr>
            </a:br>
            <a:r>
              <a:rPr lang="de-DE" sz="2200" b="1" dirty="0">
                <a:sym typeface="Wingdings" pitchFamily="2" charset="2"/>
              </a:rPr>
              <a:t>verschiedene Sichten</a:t>
            </a:r>
            <a:r>
              <a:rPr lang="de-DE" sz="2200" dirty="0">
                <a:sym typeface="Wingdings" pitchFamily="2" charset="2"/>
              </a:rPr>
              <a:t> auf die Daten!</a:t>
            </a:r>
          </a:p>
          <a:p>
            <a:endParaRPr lang="de-DE" sz="2200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1B432-EAD5-4E28-8CDD-EC5D1DBDE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913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414EB16D-CC98-8D25-414C-6BD9E889B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05" y="1776159"/>
            <a:ext cx="5223067" cy="4562022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8958F7-E25D-FA4B-823A-91199C8514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2000" dirty="0"/>
              <a:t>In welchen Bereichen lassen sich Datenbanken einsetzen?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DD5D916-F78A-4134-989E-062B375998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29CE95-17C4-430C-BCFE-E92835B99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8126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Was wäre ohne Datenbanksysteme? (1/2)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endParaRPr lang="de-DE" sz="2200" dirty="0">
              <a:sym typeface="Wingdings" pitchFamily="2" charset="2"/>
            </a:endParaRPr>
          </a:p>
          <a:p>
            <a:pPr marL="36000" indent="0">
              <a:buNone/>
            </a:pPr>
            <a:endParaRPr lang="de-DE" sz="2200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0D5CC1A-1013-D431-FBFD-A73EE9C2D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9970"/>
              </p:ext>
            </p:extLst>
          </p:nvPr>
        </p:nvGraphicFramePr>
        <p:xfrm>
          <a:off x="523431" y="1963210"/>
          <a:ext cx="11139414" cy="402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12249">
                  <a:extLst>
                    <a:ext uri="{9D8B030D-6E8A-4147-A177-3AD203B41FA5}">
                      <a16:colId xmlns:a16="http://schemas.microsoft.com/office/drawing/2014/main" val="4145117318"/>
                    </a:ext>
                  </a:extLst>
                </a:gridCol>
                <a:gridCol w="4414027">
                  <a:extLst>
                    <a:ext uri="{9D8B030D-6E8A-4147-A177-3AD203B41FA5}">
                      <a16:colId xmlns:a16="http://schemas.microsoft.com/office/drawing/2014/main" val="3080464896"/>
                    </a:ext>
                  </a:extLst>
                </a:gridCol>
                <a:gridCol w="3713138">
                  <a:extLst>
                    <a:ext uri="{9D8B030D-6E8A-4147-A177-3AD203B41FA5}">
                      <a16:colId xmlns:a16="http://schemas.microsoft.com/office/drawing/2014/main" val="498796889"/>
                    </a:ext>
                  </a:extLst>
                </a:gridCol>
              </a:tblGrid>
              <a:tr h="343382">
                <a:tc>
                  <a:txBody>
                    <a:bodyPr/>
                    <a:lstStyle/>
                    <a:p>
                      <a:r>
                        <a:rPr lang="de-DE" dirty="0"/>
                        <a:t>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Lösung DBMS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91165"/>
                  </a:ext>
                </a:extLst>
              </a:tr>
              <a:tr h="592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Redundanz und Inkonsistenz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Informationen bezüglich eines Objekts müssen mehrfach abgelegt werden. Änderungen können zu Inkonsistenzen führen.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Keine redundante Speicherung.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147636"/>
                  </a:ext>
                </a:extLst>
              </a:tr>
              <a:tr h="592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Beschränkte Zugriffsmöglichkeiten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Daten können nicht verknüpft werden, dadurch nur eine Zugriffsmöglichkeit </a:t>
                      </a:r>
                      <a:br>
                        <a:rPr lang="de-DE" dirty="0"/>
                      </a:br>
                      <a:r>
                        <a:rPr lang="de-DE" dirty="0"/>
                        <a:t>(z.B. alphabetisch).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Einheitliche Modellierung aller Daten einer Organisation, dadurch flexibler Zugriff.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931693"/>
                  </a:ext>
                </a:extLst>
              </a:tr>
              <a:tr h="592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Probleme des Mehrbenutzerbetriebs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Veränderung an den Daten gleichzeitig durch mehrere Nutzer*innen.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Mehrbenutzerkontrolle.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544460"/>
                  </a:ext>
                </a:extLst>
              </a:tr>
              <a:tr h="3433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Verlust von Daten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Datenverluste während der Bearbeitung von Dateien oder nach der letzten Sicherungskopie.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Recovery-</a:t>
                      </a:r>
                      <a:r>
                        <a:rPr lang="de-DE" dirty="0"/>
                        <a:t>K</a:t>
                      </a:r>
                      <a:r>
                        <a:rPr lang="de-DE"/>
                        <a:t>omponente </a:t>
                      </a:r>
                      <a:r>
                        <a:rPr lang="de-DE" dirty="0"/>
                        <a:t>zum Schutz vor Datenverlusten.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684174"/>
                  </a:ext>
                </a:extLst>
              </a:tr>
            </a:tbl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BE6F63-25C4-4983-9160-117E91247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2439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Was wäre ohne Datenbanksysteme? (2/2)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pPr marL="36000" indent="0">
              <a:buNone/>
            </a:pPr>
            <a:endParaRPr lang="de-DE" sz="2200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61E6D400-103F-41B8-50DB-803156BEB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134760"/>
              </p:ext>
            </p:extLst>
          </p:nvPr>
        </p:nvGraphicFramePr>
        <p:xfrm>
          <a:off x="523431" y="2008930"/>
          <a:ext cx="11139414" cy="37954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12249">
                  <a:extLst>
                    <a:ext uri="{9D8B030D-6E8A-4147-A177-3AD203B41FA5}">
                      <a16:colId xmlns:a16="http://schemas.microsoft.com/office/drawing/2014/main" val="4145117318"/>
                    </a:ext>
                  </a:extLst>
                </a:gridCol>
                <a:gridCol w="4414027">
                  <a:extLst>
                    <a:ext uri="{9D8B030D-6E8A-4147-A177-3AD203B41FA5}">
                      <a16:colId xmlns:a16="http://schemas.microsoft.com/office/drawing/2014/main" val="3080464896"/>
                    </a:ext>
                  </a:extLst>
                </a:gridCol>
                <a:gridCol w="3713138">
                  <a:extLst>
                    <a:ext uri="{9D8B030D-6E8A-4147-A177-3AD203B41FA5}">
                      <a16:colId xmlns:a16="http://schemas.microsoft.com/office/drawing/2014/main" val="498796889"/>
                    </a:ext>
                  </a:extLst>
                </a:gridCol>
              </a:tblGrid>
              <a:tr h="379547">
                <a:tc>
                  <a:txBody>
                    <a:bodyPr/>
                    <a:lstStyle/>
                    <a:p>
                      <a:r>
                        <a:rPr lang="de-DE" dirty="0"/>
                        <a:t>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Lösung DBMS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91165"/>
                  </a:ext>
                </a:extLst>
              </a:tr>
              <a:tr h="1518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Integritätsverletzung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Einhalten von Integritätsbedingungen (bspw. Zulassung zur Prüfung nur bei bestandener Basisvorlesung) schwer umsetzbar.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Transaktionsverwaltung: Änderungen werden nur durchgeführt, wenn sie zu einem konsistenten Zustand der Datenbasis führen.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23276"/>
                  </a:ext>
                </a:extLst>
              </a:tr>
              <a:tr h="948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Sicherheitsprobleme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Nicht alle Nutzer/innen sollen Zugriff auf alle Daten haben bzw. diese verändern können.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Verwaltung von Zugriffsrechten.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659858"/>
                  </a:ext>
                </a:extLst>
              </a:tr>
              <a:tr h="948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ym typeface="Wingdings" pitchFamily="2" charset="2"/>
                        </a:rPr>
                        <a:t>Hohe Entwicklungskosten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 der Anwendungsentwicklung muss man sich mit Fragen der Dateiverwaltung beschäftigen.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DBMS als Schnittstelle, die die Entwicklungszeit verkürzt und die Fehleranfälligkeit reduziert.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119091"/>
                  </a:ext>
                </a:extLst>
              </a:tr>
            </a:tbl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6F2F2A-ED79-4619-B8FC-4971DC819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6786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Vor- und Nachteile von Datenbanken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913641"/>
            <a:ext cx="4903008" cy="3243693"/>
          </a:xfrm>
        </p:spPr>
        <p:txBody>
          <a:bodyPr>
            <a:noAutofit/>
          </a:bodyPr>
          <a:lstStyle/>
          <a:p>
            <a:pPr marL="36000" indent="0">
              <a:buNone/>
            </a:pPr>
            <a:r>
              <a:rPr lang="de-DE" sz="2200" b="1" dirty="0"/>
              <a:t>Vorteile</a:t>
            </a:r>
          </a:p>
          <a:p>
            <a:r>
              <a:rPr lang="de-DE" sz="2200" dirty="0"/>
              <a:t>Zentrale Schnittstelle</a:t>
            </a:r>
          </a:p>
          <a:p>
            <a:r>
              <a:rPr lang="de-DE" sz="2200" dirty="0"/>
              <a:t>Anwendungsübergreifende Datenanalyse</a:t>
            </a:r>
          </a:p>
          <a:p>
            <a:r>
              <a:rPr lang="de-DE" sz="2200" dirty="0"/>
              <a:t>Effiziente Suche und Aggregation/ Analyse der Daten</a:t>
            </a:r>
          </a:p>
          <a:p>
            <a:r>
              <a:rPr lang="de-DE" sz="2200" dirty="0"/>
              <a:t>Effiziente Pflege (Daten ändern; Änderungen werden an allen Stellen sichtbar)</a:t>
            </a:r>
          </a:p>
          <a:p>
            <a:r>
              <a:rPr lang="de-DE" sz="2200" dirty="0"/>
              <a:t>Datenkonsistenz (ein Speicher, auf den alle Anwendungen zugreifen)</a:t>
            </a:r>
          </a:p>
          <a:p>
            <a:r>
              <a:rPr lang="de-DE" sz="2200" dirty="0"/>
              <a:t>...</a:t>
            </a:r>
          </a:p>
          <a:p>
            <a:pPr marL="36000" indent="0">
              <a:buNone/>
            </a:pPr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47962C2B-F2F3-605F-A84C-0A15A483D344}"/>
              </a:ext>
            </a:extLst>
          </p:cNvPr>
          <p:cNvSpPr txBox="1">
            <a:spLocks/>
          </p:cNvSpPr>
          <p:nvPr/>
        </p:nvSpPr>
        <p:spPr>
          <a:xfrm>
            <a:off x="6282652" y="1913641"/>
            <a:ext cx="4903008" cy="3243693"/>
          </a:xfrm>
          <a:prstGeom prst="rect">
            <a:avLst/>
          </a:prstGeom>
        </p:spPr>
        <p:txBody>
          <a:bodyPr lIns="0">
            <a:noAutofit/>
          </a:bodyPr>
          <a:lstStyle>
            <a:lvl1pPr marL="321750" indent="-28575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buFont typeface="Wingdings" pitchFamily="2" charset="2"/>
              <a:buNone/>
            </a:pPr>
            <a:r>
              <a:rPr lang="de-DE" sz="2200" b="1" dirty="0"/>
              <a:t>Nachteile</a:t>
            </a:r>
          </a:p>
          <a:p>
            <a:r>
              <a:rPr lang="de-DE" sz="2200" dirty="0"/>
              <a:t>Benutzen des Datenbank-</a:t>
            </a:r>
            <a:r>
              <a:rPr lang="de-DE" sz="2200" dirty="0" err="1"/>
              <a:t>managementsystems</a:t>
            </a:r>
            <a:r>
              <a:rPr lang="de-DE" sz="2200" dirty="0"/>
              <a:t> (DBMS)</a:t>
            </a:r>
          </a:p>
          <a:p>
            <a:r>
              <a:rPr lang="de-DE" sz="2200" dirty="0"/>
              <a:t>Import der Daten (</a:t>
            </a:r>
            <a:r>
              <a:rPr lang="de-DE" sz="2200" dirty="0">
                <a:sym typeface="Wingdings" pitchFamily="2" charset="2"/>
              </a:rPr>
              <a:t> Datenmodell)</a:t>
            </a:r>
          </a:p>
          <a:p>
            <a:r>
              <a:rPr lang="de-DE" sz="2200" dirty="0"/>
              <a:t>Integration in die Softwarearchitektur</a:t>
            </a:r>
          </a:p>
          <a:p>
            <a:r>
              <a:rPr lang="de-DE" sz="2200" dirty="0"/>
              <a:t>Structured Query Language (SQL)</a:t>
            </a:r>
          </a:p>
          <a:p>
            <a:r>
              <a:rPr lang="de-DE" sz="2200" dirty="0"/>
              <a:t>Verwalten des DBMS (Datenbankadministrator)</a:t>
            </a:r>
          </a:p>
          <a:p>
            <a:r>
              <a:rPr lang="de-DE" sz="2200" dirty="0"/>
              <a:t>Ggf. Lizenz- und Servicegebühren</a:t>
            </a:r>
          </a:p>
          <a:p>
            <a:r>
              <a:rPr lang="de-DE" sz="2200" dirty="0"/>
              <a:t>...</a:t>
            </a:r>
          </a:p>
          <a:p>
            <a:endParaRPr lang="de-DE" sz="2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2A2B35-91E0-4509-8163-07234D0FF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29366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Gliederung der Vorlesung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03120"/>
            <a:ext cx="9798738" cy="3910405"/>
          </a:xfrm>
        </p:spPr>
        <p:txBody>
          <a:bodyPr>
            <a:noAutofit/>
          </a:bodyPr>
          <a:lstStyle/>
          <a:p>
            <a:r>
              <a:rPr lang="de-DE" sz="2200" dirty="0"/>
              <a:t>Datenbankentwurf </a:t>
            </a:r>
          </a:p>
          <a:p>
            <a:r>
              <a:rPr lang="de-DE" sz="2200" dirty="0"/>
              <a:t>Das relationale Modell </a:t>
            </a:r>
          </a:p>
          <a:p>
            <a:r>
              <a:rPr lang="de-DE" sz="2200" dirty="0"/>
              <a:t>Relationale Abfragesprachen: SQL</a:t>
            </a:r>
          </a:p>
          <a:p>
            <a:r>
              <a:rPr lang="de-DE" sz="2200" dirty="0"/>
              <a:t>Datenintegrität</a:t>
            </a:r>
          </a:p>
          <a:p>
            <a:r>
              <a:rPr lang="de-DE" sz="2200" dirty="0"/>
              <a:t>Relationale Entwurfstheorie </a:t>
            </a:r>
          </a:p>
          <a:p>
            <a:r>
              <a:rPr lang="de-DE" sz="2200" dirty="0"/>
              <a:t>Transaktionsverwaltung und Mehrbenutzersynchronisation </a:t>
            </a:r>
          </a:p>
          <a:p>
            <a:r>
              <a:rPr lang="de-DE" sz="2200" dirty="0"/>
              <a:t>Physische Datenorganisation</a:t>
            </a:r>
          </a:p>
          <a:p>
            <a:r>
              <a:rPr lang="de-DE" sz="2200" dirty="0"/>
              <a:t>Anfragebearbeitung</a:t>
            </a:r>
          </a:p>
          <a:p>
            <a:r>
              <a:rPr lang="de-DE" sz="2200" dirty="0"/>
              <a:t>Fehlerbehandlung (Recovery)</a:t>
            </a:r>
          </a:p>
          <a:p>
            <a:r>
              <a:rPr lang="de-DE" sz="2200" dirty="0"/>
              <a:t>NoSQL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D01FF-A5DB-4AC7-9B7E-C4F97EF32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9389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3603" y="1374881"/>
            <a:ext cx="9810005" cy="905611"/>
          </a:xfrm>
        </p:spPr>
        <p:txBody>
          <a:bodyPr>
            <a:normAutofit fontScale="92500" lnSpcReduction="10000"/>
          </a:bodyPr>
          <a:lstStyle/>
          <a:p>
            <a:r>
              <a:rPr lang="de-DE"/>
              <a:t>Kapitel 1: Einführung – oder: Um was geht es hier und wie kann ich mir den Stoff erschließen?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Wie hängen Vorlesung, Übung und Praktikum zusammen?</a:t>
            </a:r>
          </a:p>
          <a:p>
            <a:r>
              <a:rPr lang="de-DE" dirty="0"/>
              <a:t>Warum Datenbanken?</a:t>
            </a:r>
          </a:p>
          <a:p>
            <a:r>
              <a:rPr lang="de-DE" dirty="0"/>
              <a:t>Wie kann ich mir den Stoff erschließen?</a:t>
            </a: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Datenbanken: Einführung</a:t>
            </a:r>
          </a:p>
          <a:p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F87974-4B47-42E7-91D4-B901FBA05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D0C2A86-C0F2-76C3-F361-FACD614F0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917" y="4331695"/>
            <a:ext cx="9934929" cy="476971"/>
          </a:xfrm>
        </p:spPr>
        <p:txBody>
          <a:bodyPr/>
          <a:lstStyle/>
          <a:p>
            <a:r>
              <a:rPr lang="de-DE" dirty="0"/>
              <a:t>3. Wie kann ich mir den Stoff erschließen?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03424B-3F8B-02CD-4F84-A0AB3F4C41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5843C2-1B84-4E14-9C10-DB8D602F4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894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Klausur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03120"/>
            <a:ext cx="9798738" cy="3910405"/>
          </a:xfrm>
        </p:spPr>
        <p:txBody>
          <a:bodyPr>
            <a:noAutofit/>
          </a:bodyPr>
          <a:lstStyle/>
          <a:p>
            <a:r>
              <a:rPr lang="de-DE" sz="2200" dirty="0"/>
              <a:t>Klausur (90 Minuten)</a:t>
            </a:r>
          </a:p>
          <a:p>
            <a:r>
              <a:rPr lang="de-DE" sz="2200" dirty="0"/>
              <a:t>Stoff des ganzen Semesters</a:t>
            </a:r>
          </a:p>
          <a:p>
            <a:r>
              <a:rPr lang="de-DE" sz="2200" dirty="0"/>
              <a:t>Details in der letzten Vorlesungseinheit</a:t>
            </a:r>
          </a:p>
          <a:p>
            <a:r>
              <a:rPr lang="de-DE" sz="2200" dirty="0"/>
              <a:t>Voraussichtlich Probeklausur in Moodle</a:t>
            </a:r>
          </a:p>
          <a:p>
            <a:pPr marL="36000" indent="0">
              <a:buNone/>
            </a:pPr>
            <a:endParaRPr lang="de-DE" sz="2200" dirty="0"/>
          </a:p>
          <a:p>
            <a:pPr marL="36000" indent="0">
              <a:buNone/>
            </a:pPr>
            <a:endParaRPr lang="de-DE" sz="2200" dirty="0"/>
          </a:p>
          <a:p>
            <a:pPr marL="36000" indent="0">
              <a:buNone/>
            </a:pP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E8E26-9FCD-480A-89AD-890E87FC6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6917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sz="3200" b="1" dirty="0"/>
              <a:t>Literatur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E119039-DE2B-4D0B-A0ED-2DB48266E3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7"/>
            <a:ext cx="5572569" cy="3742670"/>
          </a:xfrm>
        </p:spPr>
        <p:txBody>
          <a:bodyPr>
            <a:noAutofit/>
          </a:bodyPr>
          <a:lstStyle/>
          <a:p>
            <a:pPr marL="36000" indent="0" algn="l">
              <a:spcBef>
                <a:spcPct val="50000"/>
              </a:spcBef>
              <a:buNone/>
            </a:pPr>
            <a:r>
              <a:rPr lang="de-DE" sz="2200" b="1" dirty="0"/>
              <a:t>Lehrbuch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2200" dirty="0"/>
              <a:t>Die Vorlesung basiert auf dem Lehrbuch von Kemper und </a:t>
            </a:r>
            <a:r>
              <a:rPr lang="de-DE" sz="2200" dirty="0" err="1"/>
              <a:t>Eickler</a:t>
            </a:r>
            <a:r>
              <a:rPr lang="de-DE" sz="2200" dirty="0"/>
              <a:t>: Datenbanksysteme (10. Auflage)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de-DE" sz="2200" dirty="0"/>
              <a:t>Kaufen: 49,95€ (oder ältere Auflage)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de-DE" sz="2200" dirty="0"/>
              <a:t>Leihen: Mehrere Exemplare in der Bibliothek vorhanden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de-DE" sz="2200" dirty="0"/>
              <a:t>Übungsbuch optional</a:t>
            </a:r>
          </a:p>
          <a:p>
            <a:pPr marL="36000" indent="0" algn="l">
              <a:spcBef>
                <a:spcPct val="50000"/>
              </a:spcBef>
              <a:buNone/>
            </a:pP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4F5A514-B395-401A-A47D-EB364E7361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 descr="book: Datenbanksysteme">
            <a:extLst>
              <a:ext uri="{FF2B5EF4-FFF2-40B4-BE49-F238E27FC236}">
                <a16:creationId xmlns:a16="http://schemas.microsoft.com/office/drawing/2014/main" id="{10CCC87C-2B2F-A3A1-BD47-71F4BAB66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87" y="1384188"/>
            <a:ext cx="3227009" cy="45500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ver des Buchs �bungsbuch:Datenbanksysteme">
            <a:extLst>
              <a:ext uri="{FF2B5EF4-FFF2-40B4-BE49-F238E27FC236}">
                <a16:creationId xmlns:a16="http://schemas.microsoft.com/office/drawing/2014/main" id="{E0A6C172-32C4-9112-41C5-C8AEAE3B5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103" y="3118381"/>
            <a:ext cx="2252233" cy="317564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4BF521-DFC5-40B3-8C6A-F631394E7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657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Moodle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/>
          </a:bodyPr>
          <a:lstStyle/>
          <a:p>
            <a:r>
              <a:rPr lang="de-DE" sz="2200" b="1" dirty="0"/>
              <a:t>Kurs „Datenbanken WS 24/25“ (DB-2425)</a:t>
            </a:r>
          </a:p>
          <a:p>
            <a:pPr lvl="1"/>
            <a:r>
              <a:rPr lang="de-DE" sz="2200" dirty="0"/>
              <a:t>https://moodle.uni-due.de/course/view.php?id=48109</a:t>
            </a:r>
          </a:p>
          <a:p>
            <a:pPr lvl="1"/>
            <a:r>
              <a:rPr lang="de-DE" sz="2200" dirty="0"/>
              <a:t>Einschreibeschlüssel: DB-2425</a:t>
            </a:r>
          </a:p>
          <a:p>
            <a:pPr marL="457200" lvl="1" indent="0">
              <a:buNone/>
            </a:pPr>
            <a:endParaRPr lang="de-DE" sz="2200" dirty="0"/>
          </a:p>
          <a:p>
            <a:r>
              <a:rPr lang="de-DE" sz="2200" b="1" dirty="0"/>
              <a:t>Inhalt</a:t>
            </a:r>
          </a:p>
          <a:p>
            <a:pPr lvl="1"/>
            <a:r>
              <a:rPr lang="de-DE" sz="2200" dirty="0"/>
              <a:t>Alle Folien (werden künftig am Tag der Vorlesung bereitgestellt)</a:t>
            </a:r>
          </a:p>
          <a:p>
            <a:pPr lvl="1"/>
            <a:r>
              <a:rPr lang="de-DE" sz="2200" dirty="0"/>
              <a:t>Anonymes Forum für Fragen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2943E-8590-483B-AF40-2B3046D51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Studium in besonderen Situationen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072640"/>
            <a:ext cx="10693209" cy="3940885"/>
          </a:xfrm>
        </p:spPr>
        <p:txBody>
          <a:bodyPr>
            <a:normAutofit fontScale="92500" lnSpcReduction="10000"/>
          </a:bodyPr>
          <a:lstStyle/>
          <a:p>
            <a:pPr marL="35999" lvl="0" indent="0"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de-DE" sz="1600" b="0" dirty="0">
                <a:solidFill>
                  <a:schemeClr val="tx1"/>
                </a:solidFill>
              </a:rPr>
              <a:t>Die UDE möchte Studierenden in studienerschwerenden Situationen / bei besonderen Herausforderungen Unterstützung anbieten und hält daher verschiedenen Angebote vor:</a:t>
            </a:r>
          </a:p>
          <a:p>
            <a:pPr marL="321743" indent="-285744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920"/>
              <a:buFont typeface="Noto Sans Symbols"/>
              <a:buChar char="▪"/>
            </a:pPr>
            <a:r>
              <a:rPr lang="de-DE" sz="1600" b="0" dirty="0">
                <a:solidFill>
                  <a:schemeClr val="tx1"/>
                </a:solidFill>
              </a:rPr>
              <a:t>Für Studierende mit einer chronischen Erkrankung und/oder einer Behinderung bietet </a:t>
            </a:r>
            <a:br>
              <a:rPr lang="de-DE" sz="1600" b="0" dirty="0">
                <a:solidFill>
                  <a:schemeClr val="tx1"/>
                </a:solidFill>
              </a:rPr>
            </a:br>
            <a:r>
              <a:rPr lang="de-DE" sz="1600" b="0" dirty="0">
                <a:solidFill>
                  <a:schemeClr val="tx1"/>
                </a:solidFill>
              </a:rPr>
              <a:t>die UDE eine spezielle Beratung in der </a:t>
            </a:r>
            <a:r>
              <a:rPr lang="de-DE" sz="1600" b="0" dirty="0">
                <a:solidFill>
                  <a:schemeClr val="tx2"/>
                </a:solidFill>
              </a:rPr>
              <a:t>Inklusionsberatung des Akademischen </a:t>
            </a:r>
            <a:br>
              <a:rPr lang="de-DE" sz="1600" b="0" dirty="0">
                <a:solidFill>
                  <a:schemeClr val="tx2"/>
                </a:solidFill>
              </a:rPr>
            </a:br>
            <a:r>
              <a:rPr lang="de-DE" sz="1600" b="0" dirty="0">
                <a:solidFill>
                  <a:schemeClr val="tx2"/>
                </a:solidFill>
              </a:rPr>
              <a:t>Beratungs-Zentrums</a:t>
            </a:r>
            <a:r>
              <a:rPr lang="de-DE" sz="1600" b="0" dirty="0">
                <a:solidFill>
                  <a:schemeClr val="tx1"/>
                </a:solidFill>
              </a:rPr>
              <a:t> (ABZ) an, Ansprechperson ist Daniela de Wall, </a:t>
            </a:r>
            <a:br>
              <a:rPr lang="de-DE" sz="1600" b="0" dirty="0">
                <a:solidFill>
                  <a:schemeClr val="tx1"/>
                </a:solidFill>
              </a:rPr>
            </a:br>
            <a:r>
              <a:rPr lang="de-DE" sz="1600" b="0" dirty="0" err="1">
                <a:solidFill>
                  <a:schemeClr val="tx1"/>
                </a:solidFill>
              </a:rPr>
              <a:t>daniela.de-wall@uni-due.de</a:t>
            </a:r>
            <a:r>
              <a:rPr lang="de-DE" sz="1600" b="0" dirty="0">
                <a:solidFill>
                  <a:schemeClr val="tx1"/>
                </a:solidFill>
              </a:rPr>
              <a:t> </a:t>
            </a:r>
          </a:p>
          <a:p>
            <a:pPr marL="321743" lvl="0" indent="-285744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920"/>
              <a:buFont typeface="Noto Sans Symbols"/>
              <a:buChar char="▪"/>
            </a:pPr>
            <a:r>
              <a:rPr lang="de-DE" sz="1600" b="0" dirty="0">
                <a:solidFill>
                  <a:schemeClr val="tx1"/>
                </a:solidFill>
              </a:rPr>
              <a:t>Für Studierende, die spezifische Informationen aufgrund Ihrer persönlichen Lebenssituation, wie etwa Pflegeaufgaben, benötigen oder studienbezogene Konflikte erleben, bietet die </a:t>
            </a:r>
            <a:r>
              <a:rPr lang="de-DE" sz="1600" b="0" dirty="0">
                <a:solidFill>
                  <a:schemeClr val="tx2"/>
                </a:solidFill>
              </a:rPr>
              <a:t>Ombudsstelle für Studierende Beratung</a:t>
            </a:r>
            <a:r>
              <a:rPr lang="de-DE" sz="1600" b="0" dirty="0">
                <a:solidFill>
                  <a:schemeClr val="tx1"/>
                </a:solidFill>
              </a:rPr>
              <a:t>: Ansprechperson ist </a:t>
            </a:r>
            <a:br>
              <a:rPr lang="de-DE" sz="1600" b="0" dirty="0">
                <a:solidFill>
                  <a:schemeClr val="tx1"/>
                </a:solidFill>
              </a:rPr>
            </a:br>
            <a:r>
              <a:rPr lang="de-DE" sz="1600" b="0" dirty="0">
                <a:solidFill>
                  <a:schemeClr val="tx1"/>
                </a:solidFill>
              </a:rPr>
              <a:t>Dr. Marina Metzmacher. Bitte nutzen Sie das Kontaktformular auf der Homepage.</a:t>
            </a:r>
          </a:p>
          <a:p>
            <a:pPr marL="321743" lvl="0" indent="-285744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920"/>
              <a:buFont typeface="Noto Sans Symbols"/>
              <a:buChar char="▪"/>
            </a:pPr>
            <a:r>
              <a:rPr lang="de-DE" sz="1600" b="0" dirty="0">
                <a:solidFill>
                  <a:schemeClr val="tx1"/>
                </a:solidFill>
              </a:rPr>
              <a:t>Für Studierende mit Fragen zu Vereinbarkeit von Studium und Familienaufgaben (Kind(er) und Pflege) bietet die </a:t>
            </a:r>
            <a:r>
              <a:rPr lang="de-DE" sz="1600" b="0" dirty="0">
                <a:solidFill>
                  <a:schemeClr val="tx2"/>
                </a:solidFill>
              </a:rPr>
              <a:t>Gleichstellungsstelle</a:t>
            </a:r>
            <a:r>
              <a:rPr lang="de-DE" sz="1600" b="0" dirty="0">
                <a:solidFill>
                  <a:schemeClr val="tx1"/>
                </a:solidFill>
              </a:rPr>
              <a:t> Beratung an, Ansprechperson ist </a:t>
            </a:r>
            <a:br>
              <a:rPr lang="de-DE" sz="1600" b="0" dirty="0">
                <a:solidFill>
                  <a:schemeClr val="tx1"/>
                </a:solidFill>
              </a:rPr>
            </a:br>
            <a:r>
              <a:rPr lang="de-DE" sz="1600" b="0" dirty="0">
                <a:solidFill>
                  <a:schemeClr val="tx1"/>
                </a:solidFill>
              </a:rPr>
              <a:t>Kristina Spahn, </a:t>
            </a:r>
            <a:r>
              <a:rPr lang="de-DE" sz="1600" b="0" dirty="0" err="1">
                <a:solidFill>
                  <a:schemeClr val="tx1"/>
                </a:solidFill>
              </a:rPr>
              <a:t>gleichstellungsbeauftragte@uni-due.de</a:t>
            </a:r>
            <a:endParaRPr lang="de-DE" sz="1600" b="0" dirty="0">
              <a:solidFill>
                <a:schemeClr val="tx1"/>
              </a:solidFill>
            </a:endParaRPr>
          </a:p>
          <a:p>
            <a:pPr marL="321743" lvl="0" indent="-285744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920"/>
              <a:buFont typeface="Noto Sans Symbols"/>
              <a:buChar char="▪"/>
            </a:pPr>
            <a:r>
              <a:rPr lang="de-DE" sz="1600" b="0" dirty="0">
                <a:solidFill>
                  <a:schemeClr val="tx1"/>
                </a:solidFill>
              </a:rPr>
              <a:t>Für Studierende, die Erfahrungen mit (sexueller) Belästigung oder Diskriminierung aufgrund ihres Geschlechts oder ihrer sexuellen Orientierung machen, bietet die </a:t>
            </a:r>
            <a:r>
              <a:rPr lang="de-DE" sz="1600" b="0" dirty="0">
                <a:solidFill>
                  <a:schemeClr val="tx2"/>
                </a:solidFill>
              </a:rPr>
              <a:t>studentische Gleichstellungsbeauftragte</a:t>
            </a:r>
            <a:r>
              <a:rPr lang="de-DE" sz="1600" b="0" dirty="0">
                <a:solidFill>
                  <a:schemeClr val="tx1"/>
                </a:solidFill>
              </a:rPr>
              <a:t>, Susanna </a:t>
            </a:r>
            <a:r>
              <a:rPr lang="de-DE" sz="1600" b="0" dirty="0" err="1">
                <a:solidFill>
                  <a:schemeClr val="tx1"/>
                </a:solidFill>
              </a:rPr>
              <a:t>Pförtsch</a:t>
            </a:r>
            <a:r>
              <a:rPr lang="de-DE" sz="1600" b="0" dirty="0">
                <a:solidFill>
                  <a:schemeClr val="tx1"/>
                </a:solidFill>
              </a:rPr>
              <a:t> Beratung an, </a:t>
            </a:r>
            <a:r>
              <a:rPr lang="de-DE" sz="1600" b="0" dirty="0" err="1">
                <a:solidFill>
                  <a:schemeClr val="tx1"/>
                </a:solidFill>
              </a:rPr>
              <a:t>stud.gleichstellung@uni-due.de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0FA45-EDAF-4C8C-9024-DFD9AA8002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420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D0C2A86-C0F2-76C3-F361-FACD614F0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1. Wie hängen Vorlesung, Übung und Praktikum zusammen?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ADCB3-36BD-4039-B339-782413C91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9271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Vorlesung: Ansprechpartner und Termine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03120"/>
            <a:ext cx="9798738" cy="3910405"/>
          </a:xfrm>
        </p:spPr>
        <p:txBody>
          <a:bodyPr>
            <a:noAutofit/>
          </a:bodyPr>
          <a:lstStyle/>
          <a:p>
            <a:r>
              <a:rPr lang="de-DE" sz="2200" b="1" dirty="0"/>
              <a:t>Verantwortlich für die Vorlesung: </a:t>
            </a:r>
          </a:p>
          <a:p>
            <a:pPr lvl="1"/>
            <a:r>
              <a:rPr lang="de-DE" sz="2000" dirty="0"/>
              <a:t>Dr.-Ing. Benedikt Loepp</a:t>
            </a:r>
          </a:p>
          <a:p>
            <a:pPr lvl="1"/>
            <a:r>
              <a:rPr lang="de-DE" sz="2000" dirty="0"/>
              <a:t>benedikt.loepp@uni-due.de </a:t>
            </a:r>
            <a:endParaRPr lang="de-DE" sz="3000" dirty="0"/>
          </a:p>
          <a:p>
            <a:endParaRPr lang="de-DE" sz="2200" dirty="0"/>
          </a:p>
          <a:p>
            <a:r>
              <a:rPr lang="de-DE" sz="2200" dirty="0"/>
              <a:t>Donnerstags, 12:15 – 13:45 Uhr, in LB 134</a:t>
            </a:r>
          </a:p>
          <a:p>
            <a:r>
              <a:rPr lang="de-DE" sz="2200" dirty="0"/>
              <a:t>Voraussichtlich keine Präsenz-Vorlesung am 21. November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Datenbanken: Einführung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9426F0-BFE3-4B4B-9F7D-ADC408B82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806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4"/>
          <p:cNvSpPr txBox="1">
            <a:spLocks noGrp="1"/>
          </p:cNvSpPr>
          <p:nvPr>
            <p:ph type="body" idx="2"/>
          </p:nvPr>
        </p:nvSpPr>
        <p:spPr>
          <a:xfrm>
            <a:off x="527918" y="4331695"/>
            <a:ext cx="7250173" cy="4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Datenbanken</a:t>
            </a:r>
            <a:endParaRPr/>
          </a:p>
        </p:txBody>
      </p:sp>
      <p:sp>
        <p:nvSpPr>
          <p:cNvPr id="211" name="Google Shape;211;p34"/>
          <p:cNvSpPr txBox="1">
            <a:spLocks noGrp="1"/>
          </p:cNvSpPr>
          <p:nvPr>
            <p:ph type="body" idx="3"/>
          </p:nvPr>
        </p:nvSpPr>
        <p:spPr>
          <a:xfrm>
            <a:off x="527918" y="4846537"/>
            <a:ext cx="7250173" cy="4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Informationen zur Übung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5"/>
          <p:cNvSpPr txBox="1">
            <a:spLocks noGrp="1"/>
          </p:cNvSpPr>
          <p:nvPr>
            <p:ph type="body" idx="1"/>
          </p:nvPr>
        </p:nvSpPr>
        <p:spPr>
          <a:xfrm>
            <a:off x="523431" y="1384189"/>
            <a:ext cx="9798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 fontScale="92500"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de-DE"/>
              <a:t>Übung: Ansprechpartner</a:t>
            </a:r>
          </a:p>
        </p:txBody>
      </p:sp>
      <p:sp>
        <p:nvSpPr>
          <p:cNvPr id="217" name="Google Shape;217;p35"/>
          <p:cNvSpPr txBox="1">
            <a:spLocks noGrp="1"/>
          </p:cNvSpPr>
          <p:nvPr>
            <p:ph type="body" idx="3"/>
          </p:nvPr>
        </p:nvSpPr>
        <p:spPr>
          <a:xfrm>
            <a:off x="523431" y="2769833"/>
            <a:ext cx="5191600" cy="3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/>
          </a:bodyPr>
          <a:lstStyle/>
          <a:p>
            <a:pPr indent="-448722">
              <a:spcBef>
                <a:spcPts val="0"/>
              </a:spcBef>
              <a:buSzPts val="1700"/>
            </a:pPr>
            <a:r>
              <a:rPr lang="de-DE" sz="2000" b="1" dirty="0"/>
              <a:t>Verantwortlich für die Übungen:</a:t>
            </a:r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de-DE" sz="2000" dirty="0"/>
              <a:t>Razan Masood, M.Sc.</a:t>
            </a:r>
          </a:p>
          <a:p>
            <a:pPr indent="-448722">
              <a:spcBef>
                <a:spcPts val="0"/>
              </a:spcBef>
              <a:buSzPts val="1700"/>
            </a:pPr>
            <a:r>
              <a:rPr lang="de-DE" sz="2000" dirty="0"/>
              <a:t>Unterstützt von </a:t>
            </a:r>
            <a:r>
              <a:rPr lang="de-DE" sz="2000" b="1" dirty="0"/>
              <a:t>mehreren Tutor*innen</a:t>
            </a:r>
          </a:p>
        </p:txBody>
      </p:sp>
      <p:sp>
        <p:nvSpPr>
          <p:cNvPr id="218" name="Google Shape;218;p35"/>
          <p:cNvSpPr txBox="1">
            <a:spLocks noGrp="1"/>
          </p:cNvSpPr>
          <p:nvPr>
            <p:ph type="body" idx="4"/>
          </p:nvPr>
        </p:nvSpPr>
        <p:spPr>
          <a:xfrm>
            <a:off x="523431" y="748008"/>
            <a:ext cx="9798800" cy="2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de-DE"/>
              <a:t>Datenbanken: Informationen zur Übung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374795-1F4A-45EC-809F-F3D8CEE6B8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6"/>
          <p:cNvSpPr txBox="1">
            <a:spLocks noGrp="1"/>
          </p:cNvSpPr>
          <p:nvPr>
            <p:ph type="body" idx="1"/>
          </p:nvPr>
        </p:nvSpPr>
        <p:spPr>
          <a:xfrm>
            <a:off x="523431" y="1384190"/>
            <a:ext cx="9798739" cy="457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SzPct val="100000"/>
            </a:pPr>
            <a:r>
              <a:rPr lang="en"/>
              <a:t>Übung: Allgemeines</a:t>
            </a:r>
            <a:endParaRPr/>
          </a:p>
        </p:txBody>
      </p:sp>
      <p:sp>
        <p:nvSpPr>
          <p:cNvPr id="226" name="Google Shape;226;p36"/>
          <p:cNvSpPr txBox="1">
            <a:spLocks noGrp="1"/>
          </p:cNvSpPr>
          <p:nvPr>
            <p:ph type="body" idx="3"/>
          </p:nvPr>
        </p:nvSpPr>
        <p:spPr>
          <a:xfrm>
            <a:off x="523433" y="2769833"/>
            <a:ext cx="9458400" cy="3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/>
          </a:bodyPr>
          <a:lstStyle/>
          <a:p>
            <a:pPr indent="-448722">
              <a:spcBef>
                <a:spcPts val="0"/>
              </a:spcBef>
              <a:buSzPts val="1700"/>
            </a:pPr>
            <a:r>
              <a:rPr lang="en" sz="2000" b="1" dirty="0"/>
              <a:t>Begleitend zu den Vorlesungen</a:t>
            </a:r>
            <a:endParaRPr sz="2000" b="1" dirty="0"/>
          </a:p>
          <a:p>
            <a:pPr indent="-431789">
              <a:spcBef>
                <a:spcPts val="0"/>
              </a:spcBef>
              <a:buSzPts val="1500"/>
            </a:pPr>
            <a:endParaRPr lang="en" sz="2000" b="1" dirty="0"/>
          </a:p>
          <a:p>
            <a:pPr indent="-431789">
              <a:spcBef>
                <a:spcPts val="0"/>
              </a:spcBef>
              <a:buSzPts val="1500"/>
            </a:pPr>
            <a:r>
              <a:rPr lang="en" sz="2000" b="1" dirty="0"/>
              <a:t>Übungsblätter</a:t>
            </a:r>
            <a:r>
              <a:rPr lang="en" sz="2000" dirty="0"/>
              <a:t> werden am Donnerstag nach der VL hochgeladen</a:t>
            </a:r>
            <a:endParaRPr sz="2000" dirty="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 dirty="0"/>
              <a:t>Erstes Übungsblatt: 17. Oktober</a:t>
            </a:r>
            <a:endParaRPr sz="2800" dirty="0"/>
          </a:p>
          <a:p>
            <a:pPr indent="-448722">
              <a:spcBef>
                <a:spcPts val="0"/>
              </a:spcBef>
              <a:buSzPts val="1700"/>
            </a:pPr>
            <a:r>
              <a:rPr lang="en" sz="2000" dirty="0"/>
              <a:t> Lösungen werden in der folgenden </a:t>
            </a:r>
            <a:r>
              <a:rPr lang="en" sz="2000" b="1" dirty="0"/>
              <a:t>Übungseinheit</a:t>
            </a:r>
            <a:r>
              <a:rPr lang="en" sz="2000" dirty="0"/>
              <a:t> besprochen</a:t>
            </a:r>
            <a:endParaRPr sz="2000" dirty="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 dirty="0"/>
              <a:t> Erste Übungseinheit: 23./24. Oktober</a:t>
            </a:r>
            <a:endParaRPr sz="2000" dirty="0"/>
          </a:p>
        </p:txBody>
      </p:sp>
      <p:sp>
        <p:nvSpPr>
          <p:cNvPr id="227" name="Google Shape;227;p36"/>
          <p:cNvSpPr txBox="1">
            <a:spLocks noGrp="1"/>
          </p:cNvSpPr>
          <p:nvPr>
            <p:ph type="body" idx="4"/>
          </p:nvPr>
        </p:nvSpPr>
        <p:spPr>
          <a:xfrm>
            <a:off x="523431" y="748009"/>
            <a:ext cx="9798739" cy="245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Datenbanken: Informationen zur Übung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B5FB7F-EE93-4524-B0E6-10AD840C1D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7"/>
          <p:cNvSpPr txBox="1">
            <a:spLocks noGrp="1"/>
          </p:cNvSpPr>
          <p:nvPr>
            <p:ph type="body" idx="1"/>
          </p:nvPr>
        </p:nvSpPr>
        <p:spPr>
          <a:xfrm>
            <a:off x="523431" y="1384189"/>
            <a:ext cx="9798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 fontScale="92500"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Übung: Korrektur</a:t>
            </a:r>
            <a:endParaRPr/>
          </a:p>
        </p:txBody>
      </p:sp>
      <p:sp>
        <p:nvSpPr>
          <p:cNvPr id="235" name="Google Shape;235;p37"/>
          <p:cNvSpPr txBox="1">
            <a:spLocks noGrp="1"/>
          </p:cNvSpPr>
          <p:nvPr>
            <p:ph type="body" idx="3"/>
          </p:nvPr>
        </p:nvSpPr>
        <p:spPr>
          <a:xfrm>
            <a:off x="523436" y="2769833"/>
            <a:ext cx="9895600" cy="32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33" bIns="45700" anchor="t" anchorCtr="0">
            <a:normAutofit/>
          </a:bodyPr>
          <a:lstStyle/>
          <a:p>
            <a:pPr indent="-431789">
              <a:spcBef>
                <a:spcPts val="0"/>
              </a:spcBef>
              <a:buSzPts val="1500"/>
            </a:pPr>
            <a:r>
              <a:rPr lang="en" sz="2000" dirty="0"/>
              <a:t>Übungsabgaben werden </a:t>
            </a:r>
            <a:r>
              <a:rPr lang="en" sz="2000" b="1" dirty="0"/>
              <a:t>korrigiert</a:t>
            </a:r>
            <a:endParaRPr sz="2000" b="1" dirty="0"/>
          </a:p>
          <a:p>
            <a:pPr indent="-431789">
              <a:spcBef>
                <a:spcPts val="0"/>
              </a:spcBef>
              <a:buSzPts val="1500"/>
            </a:pPr>
            <a:endParaRPr lang="en" sz="2000" dirty="0"/>
          </a:p>
          <a:p>
            <a:pPr indent="-431789">
              <a:spcBef>
                <a:spcPts val="0"/>
              </a:spcBef>
              <a:buSzPts val="1500"/>
            </a:pPr>
            <a:r>
              <a:rPr lang="en" sz="2000" dirty="0"/>
              <a:t>Einreichung per </a:t>
            </a:r>
            <a:r>
              <a:rPr lang="en" sz="2000" b="1" dirty="0"/>
              <a:t>Moodle</a:t>
            </a:r>
            <a:r>
              <a:rPr lang="en" sz="2000" dirty="0"/>
              <a:t> bis zum ersten Übungstermin der Folgewoche</a:t>
            </a:r>
            <a:endParaRPr sz="2000" dirty="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 dirty="0"/>
              <a:t>Erste Einreichung bis: 23. Oktober, 11:59 (mittag)</a:t>
            </a:r>
            <a:endParaRPr sz="2000" dirty="0"/>
          </a:p>
          <a:p>
            <a:pPr>
              <a:spcBef>
                <a:spcPts val="0"/>
              </a:spcBef>
            </a:pPr>
            <a:r>
              <a:rPr lang="en" dirty="0"/>
              <a:t> </a:t>
            </a:r>
            <a:r>
              <a:rPr lang="en" sz="2000" dirty="0"/>
              <a:t>Zusammenarbeit in </a:t>
            </a:r>
            <a:r>
              <a:rPr lang="en" sz="2000" b="1" dirty="0"/>
              <a:t>Gruppen</a:t>
            </a:r>
            <a:r>
              <a:rPr lang="en" sz="2000" dirty="0"/>
              <a:t> von 2 bis 3 Studierenden</a:t>
            </a:r>
            <a:endParaRPr sz="2000" dirty="0"/>
          </a:p>
          <a:p>
            <a:pPr lvl="1" indent="-431789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000" b="1" dirty="0"/>
              <a:t>1 Gruppenmitglied</a:t>
            </a:r>
            <a:r>
              <a:rPr lang="en" sz="2000" dirty="0"/>
              <a:t> lädt die Lösung hoch, auf der Namen und Matrikelnummern </a:t>
            </a:r>
            <a:r>
              <a:rPr lang="en" sz="2000" b="1" dirty="0"/>
              <a:t>aller</a:t>
            </a:r>
            <a:r>
              <a:rPr lang="en" sz="2000" dirty="0"/>
              <a:t> Gruppenmitglieder vermerkt sein müssen</a:t>
            </a:r>
            <a:endParaRPr sz="2000" dirty="0"/>
          </a:p>
        </p:txBody>
      </p:sp>
      <p:sp>
        <p:nvSpPr>
          <p:cNvPr id="236" name="Google Shape;236;p37"/>
          <p:cNvSpPr txBox="1">
            <a:spLocks noGrp="1"/>
          </p:cNvSpPr>
          <p:nvPr>
            <p:ph type="body" idx="4"/>
          </p:nvPr>
        </p:nvSpPr>
        <p:spPr>
          <a:xfrm>
            <a:off x="523431" y="748008"/>
            <a:ext cx="9798800" cy="2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indent="0">
              <a:spcBef>
                <a:spcPts val="0"/>
              </a:spcBef>
            </a:pPr>
            <a:r>
              <a:rPr lang="en"/>
              <a:t>Datenbanken: Informationen zur Übung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B0A2E4-9448-4F18-86E8-3EB320EF1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lgemeine Folien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001D1036-8C35-4B4A-BF8F-3409DA0C2135}"/>
    </a:ext>
  </a:extLst>
</a:theme>
</file>

<file path=ppt/theme/theme2.xml><?xml version="1.0" encoding="utf-8"?>
<a:theme xmlns:a="http://schemas.openxmlformats.org/drawingml/2006/main" name="Inhaltsfolien (Schlicht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DF5886AA-A43E-B246-BD49-51AE21586EFF}"/>
    </a:ext>
  </a:extLst>
</a:theme>
</file>

<file path=ppt/theme/theme3.xml><?xml version="1.0" encoding="utf-8"?>
<a:theme xmlns:a="http://schemas.openxmlformats.org/drawingml/2006/main" name="Inhaltsfolien (Schmuck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92C61122-91CB-9C49-B978-D45E0BE0A6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1589</Words>
  <Application>Microsoft Office PowerPoint</Application>
  <PresentationFormat>Widescreen</PresentationFormat>
  <Paragraphs>301</Paragraphs>
  <Slides>34</Slides>
  <Notes>27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Noto Sans Symbols</vt:lpstr>
      <vt:lpstr>Symbol</vt:lpstr>
      <vt:lpstr>Times New Roman</vt:lpstr>
      <vt:lpstr>Wingdings</vt:lpstr>
      <vt:lpstr>Allgemeine Folien</vt:lpstr>
      <vt:lpstr>Inhaltsfolien (Schlicht)</vt:lpstr>
      <vt:lpstr>Inhaltsfolien (Schmuck)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Loepp, Benedikt</cp:lastModifiedBy>
  <cp:revision>161</cp:revision>
  <dcterms:created xsi:type="dcterms:W3CDTF">2020-12-09T14:30:18Z</dcterms:created>
  <dcterms:modified xsi:type="dcterms:W3CDTF">2024-10-10T12:19:43Z</dcterms:modified>
</cp:coreProperties>
</file>