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 id="2147483684" r:id="rId2"/>
    <p:sldMasterId id="2147483670" r:id="rId3"/>
  </p:sldMasterIdLst>
  <p:notesMasterIdLst>
    <p:notesMasterId r:id="rId51"/>
  </p:notesMasterIdLst>
  <p:sldIdLst>
    <p:sldId id="264" r:id="rId4"/>
    <p:sldId id="318" r:id="rId5"/>
    <p:sldId id="267" r:id="rId6"/>
    <p:sldId id="330" r:id="rId7"/>
    <p:sldId id="312" r:id="rId8"/>
    <p:sldId id="275" r:id="rId9"/>
    <p:sldId id="276" r:id="rId10"/>
    <p:sldId id="329" r:id="rId11"/>
    <p:sldId id="273" r:id="rId12"/>
    <p:sldId id="278" r:id="rId13"/>
    <p:sldId id="280" r:id="rId14"/>
    <p:sldId id="332" r:id="rId15"/>
    <p:sldId id="333" r:id="rId16"/>
    <p:sldId id="281" r:id="rId17"/>
    <p:sldId id="282" r:id="rId18"/>
    <p:sldId id="335" r:id="rId19"/>
    <p:sldId id="313" r:id="rId20"/>
    <p:sldId id="269" r:id="rId21"/>
    <p:sldId id="285" r:id="rId22"/>
    <p:sldId id="336" r:id="rId23"/>
    <p:sldId id="286" r:id="rId24"/>
    <p:sldId id="337" r:id="rId25"/>
    <p:sldId id="287" r:id="rId26"/>
    <p:sldId id="288" r:id="rId27"/>
    <p:sldId id="289" r:id="rId28"/>
    <p:sldId id="290" r:id="rId29"/>
    <p:sldId id="291" r:id="rId30"/>
    <p:sldId id="292" r:id="rId31"/>
    <p:sldId id="293" r:id="rId32"/>
    <p:sldId id="294" r:id="rId33"/>
    <p:sldId id="295" r:id="rId34"/>
    <p:sldId id="296" r:id="rId35"/>
    <p:sldId id="298" r:id="rId36"/>
    <p:sldId id="297" r:id="rId37"/>
    <p:sldId id="299" r:id="rId38"/>
    <p:sldId id="301" r:id="rId39"/>
    <p:sldId id="302" r:id="rId40"/>
    <p:sldId id="314" r:id="rId41"/>
    <p:sldId id="303" r:id="rId42"/>
    <p:sldId id="304" r:id="rId43"/>
    <p:sldId id="305" r:id="rId44"/>
    <p:sldId id="306" r:id="rId45"/>
    <p:sldId id="307" r:id="rId46"/>
    <p:sldId id="308" r:id="rId47"/>
    <p:sldId id="311" r:id="rId48"/>
    <p:sldId id="315" r:id="rId49"/>
    <p:sldId id="316" r:id="rId5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rk Lewandowski" initials="DL" lastIdx="49" clrIdx="0">
    <p:extLst>
      <p:ext uri="{19B8F6BF-5375-455C-9EA6-DF929625EA0E}">
        <p15:presenceInfo xmlns:p15="http://schemas.microsoft.com/office/powerpoint/2012/main" userId="Dirk Lewandows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4FD1"/>
    <a:srgbClr val="FF33CC"/>
    <a:srgbClr val="CC0099"/>
    <a:srgbClr val="66FFCC"/>
    <a:srgbClr val="33CC33"/>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90" autoAdjust="0"/>
    <p:restoredTop sz="72676" autoAdjust="0"/>
  </p:normalViewPr>
  <p:slideViewPr>
    <p:cSldViewPr snapToGrid="0" snapToObjects="1">
      <p:cViewPr varScale="1">
        <p:scale>
          <a:sx n="87" d="100"/>
          <a:sy n="87" d="100"/>
        </p:scale>
        <p:origin x="142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443E89-DE62-0D4C-9DBF-6E963AE84156}" type="doc">
      <dgm:prSet loTypeId="urn:microsoft.com/office/officeart/2005/8/layout/process1" loCatId="" qsTypeId="urn:microsoft.com/office/officeart/2005/8/quickstyle/simple2" qsCatId="simple" csTypeId="urn:microsoft.com/office/officeart/2005/8/colors/accent0_3" csCatId="mainScheme" phldr="1"/>
      <dgm:spPr/>
    </dgm:pt>
    <dgm:pt modelId="{3819C920-9874-0240-8ECE-80B30A4FFCA2}">
      <dgm:prSet phldrT="[Text]" custT="1"/>
      <dgm:spPr>
        <a:ln>
          <a:noFill/>
        </a:ln>
      </dgm:spPr>
      <dgm:t>
        <a:bodyPr/>
        <a:lstStyle/>
        <a:p>
          <a:r>
            <a:rPr lang="de-DE" sz="2400" dirty="0"/>
            <a:t>Entitäts-beschreibung</a:t>
          </a:r>
        </a:p>
      </dgm:t>
    </dgm:pt>
    <dgm:pt modelId="{4BA32DAA-C26A-6840-B357-0566B7DE064C}" type="parTrans" cxnId="{DC0CD737-DF15-F045-8BC3-2625E5032C3F}">
      <dgm:prSet/>
      <dgm:spPr/>
      <dgm:t>
        <a:bodyPr/>
        <a:lstStyle/>
        <a:p>
          <a:endParaRPr lang="de-DE"/>
        </a:p>
      </dgm:t>
    </dgm:pt>
    <dgm:pt modelId="{FC13C8CC-2008-8F41-92B6-FD7F98470898}" type="sibTrans" cxnId="{DC0CD737-DF15-F045-8BC3-2625E5032C3F}">
      <dgm:prSet/>
      <dgm:spPr/>
      <dgm:t>
        <a:bodyPr/>
        <a:lstStyle/>
        <a:p>
          <a:endParaRPr lang="de-DE"/>
        </a:p>
      </dgm:t>
    </dgm:pt>
    <dgm:pt modelId="{8D808DCC-6CDD-EB4E-B50F-D6FC055402A3}">
      <dgm:prSet phldrT="[Text]" custT="1"/>
      <dgm:spPr>
        <a:ln>
          <a:noFill/>
        </a:ln>
      </dgm:spPr>
      <dgm:t>
        <a:bodyPr/>
        <a:lstStyle/>
        <a:p>
          <a:r>
            <a:rPr lang="de-DE" sz="2400" dirty="0"/>
            <a:t>Beziehungs-beschreibung</a:t>
          </a:r>
        </a:p>
      </dgm:t>
    </dgm:pt>
    <dgm:pt modelId="{F7D68FFA-8BE1-DF46-A85D-A05ACBFA5828}" type="parTrans" cxnId="{B095F29F-4A8E-104F-8C56-8A37D530A15C}">
      <dgm:prSet/>
      <dgm:spPr/>
      <dgm:t>
        <a:bodyPr/>
        <a:lstStyle/>
        <a:p>
          <a:endParaRPr lang="de-DE"/>
        </a:p>
      </dgm:t>
    </dgm:pt>
    <dgm:pt modelId="{4140A420-6C1B-F344-B451-1F3A3F5943B2}" type="sibTrans" cxnId="{B095F29F-4A8E-104F-8C56-8A37D530A15C}">
      <dgm:prSet/>
      <dgm:spPr/>
      <dgm:t>
        <a:bodyPr/>
        <a:lstStyle/>
        <a:p>
          <a:endParaRPr lang="de-DE"/>
        </a:p>
      </dgm:t>
    </dgm:pt>
    <dgm:pt modelId="{2B682BA3-21ED-6B40-B9AA-081B74BEAFAF}">
      <dgm:prSet phldrT="[Text]" custT="1"/>
      <dgm:spPr>
        <a:ln>
          <a:noFill/>
        </a:ln>
      </dgm:spPr>
      <dgm:t>
        <a:bodyPr/>
        <a:lstStyle/>
        <a:p>
          <a:r>
            <a:rPr lang="de-DE" sz="2400" dirty="0"/>
            <a:t>Prozess-beschreibung</a:t>
          </a:r>
        </a:p>
      </dgm:t>
    </dgm:pt>
    <dgm:pt modelId="{43EA0C80-234D-D341-A93B-610EC18654C4}" type="parTrans" cxnId="{CA751365-ED62-A048-A9DA-48CE7DA022CB}">
      <dgm:prSet/>
      <dgm:spPr/>
      <dgm:t>
        <a:bodyPr/>
        <a:lstStyle/>
        <a:p>
          <a:endParaRPr lang="de-DE"/>
        </a:p>
      </dgm:t>
    </dgm:pt>
    <dgm:pt modelId="{408FDF23-6113-294B-891D-ACF9E2C733B1}" type="sibTrans" cxnId="{CA751365-ED62-A048-A9DA-48CE7DA022CB}">
      <dgm:prSet/>
      <dgm:spPr/>
      <dgm:t>
        <a:bodyPr/>
        <a:lstStyle/>
        <a:p>
          <a:endParaRPr lang="de-DE"/>
        </a:p>
      </dgm:t>
    </dgm:pt>
    <dgm:pt modelId="{34E1A92C-BA20-4A45-9148-AA9D6209D10F}" type="pres">
      <dgm:prSet presAssocID="{21443E89-DE62-0D4C-9DBF-6E963AE84156}" presName="Name0" presStyleCnt="0">
        <dgm:presLayoutVars>
          <dgm:dir/>
          <dgm:resizeHandles val="exact"/>
        </dgm:presLayoutVars>
      </dgm:prSet>
      <dgm:spPr/>
    </dgm:pt>
    <dgm:pt modelId="{5F6A6602-265E-1B40-931C-2BB12946F895}" type="pres">
      <dgm:prSet presAssocID="{3819C920-9874-0240-8ECE-80B30A4FFCA2}" presName="node" presStyleLbl="node1" presStyleIdx="0" presStyleCnt="3">
        <dgm:presLayoutVars>
          <dgm:bulletEnabled val="1"/>
        </dgm:presLayoutVars>
      </dgm:prSet>
      <dgm:spPr/>
    </dgm:pt>
    <dgm:pt modelId="{D649D971-7F15-2C49-93C7-F58A5FB761A2}" type="pres">
      <dgm:prSet presAssocID="{FC13C8CC-2008-8F41-92B6-FD7F98470898}" presName="sibTrans" presStyleLbl="sibTrans2D1" presStyleIdx="0" presStyleCnt="2"/>
      <dgm:spPr/>
    </dgm:pt>
    <dgm:pt modelId="{C5DB801F-9CE7-6745-B7B4-5C463E61C3DB}" type="pres">
      <dgm:prSet presAssocID="{FC13C8CC-2008-8F41-92B6-FD7F98470898}" presName="connectorText" presStyleLbl="sibTrans2D1" presStyleIdx="0" presStyleCnt="2"/>
      <dgm:spPr/>
    </dgm:pt>
    <dgm:pt modelId="{C786EA17-D61B-844A-9B79-2A7FBA31E3F0}" type="pres">
      <dgm:prSet presAssocID="{8D808DCC-6CDD-EB4E-B50F-D6FC055402A3}" presName="node" presStyleLbl="node1" presStyleIdx="1" presStyleCnt="3">
        <dgm:presLayoutVars>
          <dgm:bulletEnabled val="1"/>
        </dgm:presLayoutVars>
      </dgm:prSet>
      <dgm:spPr/>
    </dgm:pt>
    <dgm:pt modelId="{0F219F84-41FA-4949-BFA4-3197C42BC377}" type="pres">
      <dgm:prSet presAssocID="{4140A420-6C1B-F344-B451-1F3A3F5943B2}" presName="sibTrans" presStyleLbl="sibTrans2D1" presStyleIdx="1" presStyleCnt="2"/>
      <dgm:spPr/>
    </dgm:pt>
    <dgm:pt modelId="{99061225-30A5-1F48-BBB4-563485A92834}" type="pres">
      <dgm:prSet presAssocID="{4140A420-6C1B-F344-B451-1F3A3F5943B2}" presName="connectorText" presStyleLbl="sibTrans2D1" presStyleIdx="1" presStyleCnt="2"/>
      <dgm:spPr/>
    </dgm:pt>
    <dgm:pt modelId="{FA844B0A-21F5-5541-8A98-6587CBB42EC6}" type="pres">
      <dgm:prSet presAssocID="{2B682BA3-21ED-6B40-B9AA-081B74BEAFAF}" presName="node" presStyleLbl="node1" presStyleIdx="2" presStyleCnt="3">
        <dgm:presLayoutVars>
          <dgm:bulletEnabled val="1"/>
        </dgm:presLayoutVars>
      </dgm:prSet>
      <dgm:spPr/>
    </dgm:pt>
  </dgm:ptLst>
  <dgm:cxnLst>
    <dgm:cxn modelId="{F947640D-CF24-EF42-A93A-A780DE11DB73}" type="presOf" srcId="{4140A420-6C1B-F344-B451-1F3A3F5943B2}" destId="{0F219F84-41FA-4949-BFA4-3197C42BC377}" srcOrd="0" destOrd="0" presId="urn:microsoft.com/office/officeart/2005/8/layout/process1"/>
    <dgm:cxn modelId="{2226E212-AFB0-204E-AC49-CBD44B2E7A3D}" type="presOf" srcId="{FC13C8CC-2008-8F41-92B6-FD7F98470898}" destId="{C5DB801F-9CE7-6745-B7B4-5C463E61C3DB}" srcOrd="1" destOrd="0" presId="urn:microsoft.com/office/officeart/2005/8/layout/process1"/>
    <dgm:cxn modelId="{A0BA9326-9F1D-5241-BE42-D4A1D1123DD6}" type="presOf" srcId="{21443E89-DE62-0D4C-9DBF-6E963AE84156}" destId="{34E1A92C-BA20-4A45-9148-AA9D6209D10F}" srcOrd="0" destOrd="0" presId="urn:microsoft.com/office/officeart/2005/8/layout/process1"/>
    <dgm:cxn modelId="{9C7B6429-4456-9C4E-AB59-650A449EC503}" type="presOf" srcId="{FC13C8CC-2008-8F41-92B6-FD7F98470898}" destId="{D649D971-7F15-2C49-93C7-F58A5FB761A2}" srcOrd="0" destOrd="0" presId="urn:microsoft.com/office/officeart/2005/8/layout/process1"/>
    <dgm:cxn modelId="{DC0CD737-DF15-F045-8BC3-2625E5032C3F}" srcId="{21443E89-DE62-0D4C-9DBF-6E963AE84156}" destId="{3819C920-9874-0240-8ECE-80B30A4FFCA2}" srcOrd="0" destOrd="0" parTransId="{4BA32DAA-C26A-6840-B357-0566B7DE064C}" sibTransId="{FC13C8CC-2008-8F41-92B6-FD7F98470898}"/>
    <dgm:cxn modelId="{29FBED5B-2C67-6C4C-A67C-8CE571CADBEB}" type="presOf" srcId="{3819C920-9874-0240-8ECE-80B30A4FFCA2}" destId="{5F6A6602-265E-1B40-931C-2BB12946F895}" srcOrd="0" destOrd="0" presId="urn:microsoft.com/office/officeart/2005/8/layout/process1"/>
    <dgm:cxn modelId="{CA751365-ED62-A048-A9DA-48CE7DA022CB}" srcId="{21443E89-DE62-0D4C-9DBF-6E963AE84156}" destId="{2B682BA3-21ED-6B40-B9AA-081B74BEAFAF}" srcOrd="2" destOrd="0" parTransId="{43EA0C80-234D-D341-A93B-610EC18654C4}" sibTransId="{408FDF23-6113-294B-891D-ACF9E2C733B1}"/>
    <dgm:cxn modelId="{B095F29F-4A8E-104F-8C56-8A37D530A15C}" srcId="{21443E89-DE62-0D4C-9DBF-6E963AE84156}" destId="{8D808DCC-6CDD-EB4E-B50F-D6FC055402A3}" srcOrd="1" destOrd="0" parTransId="{F7D68FFA-8BE1-DF46-A85D-A05ACBFA5828}" sibTransId="{4140A420-6C1B-F344-B451-1F3A3F5943B2}"/>
    <dgm:cxn modelId="{A4D32DC9-7940-5B4C-999C-AC4EBE526631}" type="presOf" srcId="{2B682BA3-21ED-6B40-B9AA-081B74BEAFAF}" destId="{FA844B0A-21F5-5541-8A98-6587CBB42EC6}" srcOrd="0" destOrd="0" presId="urn:microsoft.com/office/officeart/2005/8/layout/process1"/>
    <dgm:cxn modelId="{8EBF50D2-C31B-A54B-9EF5-CF5724E46637}" type="presOf" srcId="{8D808DCC-6CDD-EB4E-B50F-D6FC055402A3}" destId="{C786EA17-D61B-844A-9B79-2A7FBA31E3F0}" srcOrd="0" destOrd="0" presId="urn:microsoft.com/office/officeart/2005/8/layout/process1"/>
    <dgm:cxn modelId="{E40C28E2-7C59-4243-A161-352A910808A7}" type="presOf" srcId="{4140A420-6C1B-F344-B451-1F3A3F5943B2}" destId="{99061225-30A5-1F48-BBB4-563485A92834}" srcOrd="1" destOrd="0" presId="urn:microsoft.com/office/officeart/2005/8/layout/process1"/>
    <dgm:cxn modelId="{D5B19089-1DDA-ED4B-A428-0D0EC9A13F96}" type="presParOf" srcId="{34E1A92C-BA20-4A45-9148-AA9D6209D10F}" destId="{5F6A6602-265E-1B40-931C-2BB12946F895}" srcOrd="0" destOrd="0" presId="urn:microsoft.com/office/officeart/2005/8/layout/process1"/>
    <dgm:cxn modelId="{E8CCBAFE-910C-D44A-B3D4-01A4F4E5CF56}" type="presParOf" srcId="{34E1A92C-BA20-4A45-9148-AA9D6209D10F}" destId="{D649D971-7F15-2C49-93C7-F58A5FB761A2}" srcOrd="1" destOrd="0" presId="urn:microsoft.com/office/officeart/2005/8/layout/process1"/>
    <dgm:cxn modelId="{48A0263B-E7EE-AF4D-A96A-24A1F6200808}" type="presParOf" srcId="{D649D971-7F15-2C49-93C7-F58A5FB761A2}" destId="{C5DB801F-9CE7-6745-B7B4-5C463E61C3DB}" srcOrd="0" destOrd="0" presId="urn:microsoft.com/office/officeart/2005/8/layout/process1"/>
    <dgm:cxn modelId="{A0F7ACC3-0F67-7746-9A7D-7FCEA38718B9}" type="presParOf" srcId="{34E1A92C-BA20-4A45-9148-AA9D6209D10F}" destId="{C786EA17-D61B-844A-9B79-2A7FBA31E3F0}" srcOrd="2" destOrd="0" presId="urn:microsoft.com/office/officeart/2005/8/layout/process1"/>
    <dgm:cxn modelId="{B3693403-EBC5-C94C-A982-61F13165236E}" type="presParOf" srcId="{34E1A92C-BA20-4A45-9148-AA9D6209D10F}" destId="{0F219F84-41FA-4949-BFA4-3197C42BC377}" srcOrd="3" destOrd="0" presId="urn:microsoft.com/office/officeart/2005/8/layout/process1"/>
    <dgm:cxn modelId="{56BE1DB3-26A5-B141-998D-D89AE48D03EE}" type="presParOf" srcId="{0F219F84-41FA-4949-BFA4-3197C42BC377}" destId="{99061225-30A5-1F48-BBB4-563485A92834}" srcOrd="0" destOrd="0" presId="urn:microsoft.com/office/officeart/2005/8/layout/process1"/>
    <dgm:cxn modelId="{9B1A080B-5B45-0B43-92B6-DE87CC0E5F06}" type="presParOf" srcId="{34E1A92C-BA20-4A45-9148-AA9D6209D10F}" destId="{FA844B0A-21F5-5541-8A98-6587CBB42EC6}"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6A6602-265E-1B40-931C-2BB12946F895}">
      <dsp:nvSpPr>
        <dsp:cNvPr id="0" name=""/>
        <dsp:cNvSpPr/>
      </dsp:nvSpPr>
      <dsp:spPr>
        <a:xfrm>
          <a:off x="9790" y="671047"/>
          <a:ext cx="2926271" cy="1755763"/>
        </a:xfrm>
        <a:prstGeom prst="roundRect">
          <a:avLst>
            <a:gd name="adj" fmla="val 10000"/>
          </a:avLst>
        </a:prstGeom>
        <a:solidFill>
          <a:schemeClr val="dk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e-DE" sz="2400" kern="1200" dirty="0"/>
            <a:t>Entitäts-beschreibung</a:t>
          </a:r>
        </a:p>
      </dsp:txBody>
      <dsp:txXfrm>
        <a:off x="61215" y="722472"/>
        <a:ext cx="2823421" cy="1652913"/>
      </dsp:txXfrm>
    </dsp:sp>
    <dsp:sp modelId="{D649D971-7F15-2C49-93C7-F58A5FB761A2}">
      <dsp:nvSpPr>
        <dsp:cNvPr id="0" name=""/>
        <dsp:cNvSpPr/>
      </dsp:nvSpPr>
      <dsp:spPr>
        <a:xfrm>
          <a:off x="3228689" y="1186071"/>
          <a:ext cx="620369" cy="72571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466850">
            <a:lnSpc>
              <a:spcPct val="90000"/>
            </a:lnSpc>
            <a:spcBef>
              <a:spcPct val="0"/>
            </a:spcBef>
            <a:spcAft>
              <a:spcPct val="35000"/>
            </a:spcAft>
            <a:buNone/>
          </a:pPr>
          <a:endParaRPr lang="de-DE" sz="3300" kern="1200"/>
        </a:p>
      </dsp:txBody>
      <dsp:txXfrm>
        <a:off x="3228689" y="1331214"/>
        <a:ext cx="434258" cy="435429"/>
      </dsp:txXfrm>
    </dsp:sp>
    <dsp:sp modelId="{C786EA17-D61B-844A-9B79-2A7FBA31E3F0}">
      <dsp:nvSpPr>
        <dsp:cNvPr id="0" name=""/>
        <dsp:cNvSpPr/>
      </dsp:nvSpPr>
      <dsp:spPr>
        <a:xfrm>
          <a:off x="4106571" y="671047"/>
          <a:ext cx="2926271" cy="1755763"/>
        </a:xfrm>
        <a:prstGeom prst="roundRect">
          <a:avLst>
            <a:gd name="adj" fmla="val 10000"/>
          </a:avLst>
        </a:prstGeom>
        <a:solidFill>
          <a:schemeClr val="dk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e-DE" sz="2400" kern="1200" dirty="0"/>
            <a:t>Beziehungs-beschreibung</a:t>
          </a:r>
        </a:p>
      </dsp:txBody>
      <dsp:txXfrm>
        <a:off x="4157996" y="722472"/>
        <a:ext cx="2823421" cy="1652913"/>
      </dsp:txXfrm>
    </dsp:sp>
    <dsp:sp modelId="{0F219F84-41FA-4949-BFA4-3197C42BC377}">
      <dsp:nvSpPr>
        <dsp:cNvPr id="0" name=""/>
        <dsp:cNvSpPr/>
      </dsp:nvSpPr>
      <dsp:spPr>
        <a:xfrm>
          <a:off x="7325470" y="1186071"/>
          <a:ext cx="620369" cy="72571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1466850">
            <a:lnSpc>
              <a:spcPct val="90000"/>
            </a:lnSpc>
            <a:spcBef>
              <a:spcPct val="0"/>
            </a:spcBef>
            <a:spcAft>
              <a:spcPct val="35000"/>
            </a:spcAft>
            <a:buNone/>
          </a:pPr>
          <a:endParaRPr lang="de-DE" sz="3300" kern="1200"/>
        </a:p>
      </dsp:txBody>
      <dsp:txXfrm>
        <a:off x="7325470" y="1331214"/>
        <a:ext cx="434258" cy="435429"/>
      </dsp:txXfrm>
    </dsp:sp>
    <dsp:sp modelId="{FA844B0A-21F5-5541-8A98-6587CBB42EC6}">
      <dsp:nvSpPr>
        <dsp:cNvPr id="0" name=""/>
        <dsp:cNvSpPr/>
      </dsp:nvSpPr>
      <dsp:spPr>
        <a:xfrm>
          <a:off x="8203351" y="671047"/>
          <a:ext cx="2926271" cy="1755763"/>
        </a:xfrm>
        <a:prstGeom prst="roundRect">
          <a:avLst>
            <a:gd name="adj" fmla="val 10000"/>
          </a:avLst>
        </a:prstGeom>
        <a:solidFill>
          <a:schemeClr val="dk2">
            <a:hueOff val="0"/>
            <a:satOff val="0"/>
            <a:lumOff val="0"/>
            <a:alphaOff val="0"/>
          </a:schemeClr>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e-DE" sz="2400" kern="1200" dirty="0"/>
            <a:t>Prozess-beschreibung</a:t>
          </a:r>
        </a:p>
      </dsp:txBody>
      <dsp:txXfrm>
        <a:off x="8254776" y="722472"/>
        <a:ext cx="2823421" cy="165291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30D2D-C9C0-0A43-9CDA-FD1C7392E3E9}" type="datetimeFigureOut">
              <a:rPr lang="de-DE" smtClean="0"/>
              <a:pPr/>
              <a:t>24.10.2024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de-DE"/>
              <a:t>Mastertextformat bearbeiten
Zweite Ebene
Dritte Ebene
Vierte Ebene
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4D56D2-8CC5-134D-95EB-4AA507CEEB42}" type="slidenum">
              <a:rPr lang="de-DE" smtClean="0"/>
              <a:pPr/>
              <a:t>‹#›</a:t>
            </a:fld>
            <a:endParaRPr lang="de-DE"/>
          </a:p>
        </p:txBody>
      </p:sp>
    </p:spTree>
    <p:extLst>
      <p:ext uri="{BB962C8B-B14F-4D97-AF65-F5344CB8AC3E}">
        <p14:creationId xmlns:p14="http://schemas.microsoft.com/office/powerpoint/2010/main" val="571136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oracle.com/de/database/what-is-database/#WhatIsDBMS" TargetMode="External"/><Relationship Id="rId7" Type="http://schemas.openxmlformats.org/officeDocument/2006/relationships/hyperlink" Target="https://de.wikipedia.org/wiki/Datenbankmodell"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de.wikipedia.org/wiki/Relationale_Datenbank" TargetMode="External"/><Relationship Id="rId5" Type="http://schemas.openxmlformats.org/officeDocument/2006/relationships/hyperlink" Target="https://de.wikipedia.org/wiki/Datenbankmanagementsystem" TargetMode="External"/><Relationship Id="rId4" Type="http://schemas.openxmlformats.org/officeDocument/2006/relationships/hyperlink" Target="https://de.wikipedia.org/wiki/Software"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a:t>
            </a:fld>
            <a:endParaRPr lang="de-DE"/>
          </a:p>
        </p:txBody>
      </p:sp>
    </p:spTree>
    <p:extLst>
      <p:ext uri="{BB962C8B-B14F-4D97-AF65-F5344CB8AC3E}">
        <p14:creationId xmlns:p14="http://schemas.microsoft.com/office/powerpoint/2010/main" val="1538476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12</a:t>
            </a:fld>
            <a:endParaRPr lang="de-DE"/>
          </a:p>
        </p:txBody>
      </p:sp>
    </p:spTree>
    <p:extLst>
      <p:ext uri="{BB962C8B-B14F-4D97-AF65-F5344CB8AC3E}">
        <p14:creationId xmlns:p14="http://schemas.microsoft.com/office/powerpoint/2010/main" val="3030441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Beispiel Prozess: Wie wird die Note eingetragen.</a:t>
            </a:r>
          </a:p>
        </p:txBody>
      </p:sp>
      <p:sp>
        <p:nvSpPr>
          <p:cNvPr id="4" name="Foliennummernplatzhalter 3"/>
          <p:cNvSpPr>
            <a:spLocks noGrp="1"/>
          </p:cNvSpPr>
          <p:nvPr>
            <p:ph type="sldNum" sz="quarter" idx="5"/>
          </p:nvPr>
        </p:nvSpPr>
        <p:spPr/>
        <p:txBody>
          <a:bodyPr/>
          <a:lstStyle/>
          <a:p>
            <a:fld id="{914D56D2-8CC5-134D-95EB-4AA507CEEB42}" type="slidenum">
              <a:rPr lang="de-DE" smtClean="0"/>
              <a:pPr/>
              <a:t>13</a:t>
            </a:fld>
            <a:endParaRPr lang="de-DE"/>
          </a:p>
        </p:txBody>
      </p:sp>
    </p:spTree>
    <p:extLst>
      <p:ext uri="{BB962C8B-B14F-4D97-AF65-F5344CB8AC3E}">
        <p14:creationId xmlns:p14="http://schemas.microsoft.com/office/powerpoint/2010/main" val="1886362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lnSpc>
                <a:spcPct val="107000"/>
              </a:lnSpc>
              <a:spcAft>
                <a:spcPts val="800"/>
              </a:spcAft>
              <a:buFont typeface="Arial" panose="020B0604020202020204" pitchFamily="34" charset="0"/>
              <a:buNone/>
            </a:pP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914D56D2-8CC5-134D-95EB-4AA507CEEB42}" type="slidenum">
              <a:rPr lang="de-DE" smtClean="0"/>
              <a:pPr/>
              <a:t>14</a:t>
            </a:fld>
            <a:endParaRPr lang="de-DE"/>
          </a:p>
        </p:txBody>
      </p:sp>
    </p:spTree>
    <p:extLst>
      <p:ext uri="{BB962C8B-B14F-4D97-AF65-F5344CB8AC3E}">
        <p14:creationId xmlns:p14="http://schemas.microsoft.com/office/powerpoint/2010/main" val="546526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Symbol" pitchFamily="2" charset="2"/>
              <a:buChar char="-"/>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15</a:t>
            </a:fld>
            <a:endParaRPr lang="de-DE"/>
          </a:p>
        </p:txBody>
      </p:sp>
    </p:spTree>
    <p:extLst>
      <p:ext uri="{BB962C8B-B14F-4D97-AF65-F5344CB8AC3E}">
        <p14:creationId xmlns:p14="http://schemas.microsoft.com/office/powerpoint/2010/main" val="2437192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16</a:t>
            </a:fld>
            <a:endParaRPr lang="de-DE"/>
          </a:p>
        </p:txBody>
      </p:sp>
    </p:spTree>
    <p:extLst>
      <p:ext uri="{BB962C8B-B14F-4D97-AF65-F5344CB8AC3E}">
        <p14:creationId xmlns:p14="http://schemas.microsoft.com/office/powerpoint/2010/main" val="17595422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17</a:t>
            </a:fld>
            <a:endParaRPr lang="de-DE"/>
          </a:p>
        </p:txBody>
      </p:sp>
    </p:spTree>
    <p:extLst>
      <p:ext uri="{BB962C8B-B14F-4D97-AF65-F5344CB8AC3E}">
        <p14:creationId xmlns:p14="http://schemas.microsoft.com/office/powerpoint/2010/main" val="4287249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18</a:t>
            </a:fld>
            <a:endParaRPr lang="de-DE"/>
          </a:p>
        </p:txBody>
      </p:sp>
    </p:spTree>
    <p:extLst>
      <p:ext uri="{BB962C8B-B14F-4D97-AF65-F5344CB8AC3E}">
        <p14:creationId xmlns:p14="http://schemas.microsoft.com/office/powerpoint/2010/main" val="1557351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19</a:t>
            </a:fld>
            <a:endParaRPr lang="de-DE"/>
          </a:p>
        </p:txBody>
      </p:sp>
    </p:spTree>
    <p:extLst>
      <p:ext uri="{BB962C8B-B14F-4D97-AF65-F5344CB8AC3E}">
        <p14:creationId xmlns:p14="http://schemas.microsoft.com/office/powerpoint/2010/main" val="42614498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Symbol" pitchFamily="2" charset="2"/>
              <a:buChar char="-"/>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20</a:t>
            </a:fld>
            <a:endParaRPr lang="de-DE"/>
          </a:p>
        </p:txBody>
      </p:sp>
    </p:spTree>
    <p:extLst>
      <p:ext uri="{BB962C8B-B14F-4D97-AF65-F5344CB8AC3E}">
        <p14:creationId xmlns:p14="http://schemas.microsoft.com/office/powerpoint/2010/main" val="5528365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lnSpc>
                <a:spcPct val="107000"/>
              </a:lnSpc>
              <a:spcAft>
                <a:spcPts val="800"/>
              </a:spcAft>
              <a:buFont typeface="Arial" panose="020B0604020202020204" pitchFamily="34" charset="0"/>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Mengenprodukt, kartesisches Produkt, auch Kreuzprodukt</a:t>
            </a:r>
          </a:p>
        </p:txBody>
      </p:sp>
      <p:sp>
        <p:nvSpPr>
          <p:cNvPr id="4" name="Foliennummernplatzhalter 3"/>
          <p:cNvSpPr>
            <a:spLocks noGrp="1"/>
          </p:cNvSpPr>
          <p:nvPr>
            <p:ph type="sldNum" sz="quarter" idx="5"/>
          </p:nvPr>
        </p:nvSpPr>
        <p:spPr/>
        <p:txBody>
          <a:bodyPr/>
          <a:lstStyle/>
          <a:p>
            <a:fld id="{914D56D2-8CC5-134D-95EB-4AA507CEEB42}" type="slidenum">
              <a:rPr lang="de-DE" smtClean="0"/>
              <a:pPr/>
              <a:t>21</a:t>
            </a:fld>
            <a:endParaRPr lang="de-DE"/>
          </a:p>
        </p:txBody>
      </p:sp>
    </p:spTree>
    <p:extLst>
      <p:ext uri="{BB962C8B-B14F-4D97-AF65-F5344CB8AC3E}">
        <p14:creationId xmlns:p14="http://schemas.microsoft.com/office/powerpoint/2010/main" val="4138822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914D56D2-8CC5-134D-95EB-4AA507CEEB42}" type="slidenum">
              <a:rPr lang="de-DE" smtClean="0"/>
              <a:pPr/>
              <a:t>3</a:t>
            </a:fld>
            <a:endParaRPr lang="de-DE"/>
          </a:p>
        </p:txBody>
      </p:sp>
    </p:spTree>
    <p:extLst>
      <p:ext uri="{BB962C8B-B14F-4D97-AF65-F5344CB8AC3E}">
        <p14:creationId xmlns:p14="http://schemas.microsoft.com/office/powerpoint/2010/main" val="41392821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Teilweise auch M:N</a:t>
            </a:r>
          </a:p>
        </p:txBody>
      </p:sp>
      <p:sp>
        <p:nvSpPr>
          <p:cNvPr id="4" name="Foliennummernplatzhalter 3"/>
          <p:cNvSpPr>
            <a:spLocks noGrp="1"/>
          </p:cNvSpPr>
          <p:nvPr>
            <p:ph type="sldNum" sz="quarter" idx="5"/>
          </p:nvPr>
        </p:nvSpPr>
        <p:spPr/>
        <p:txBody>
          <a:bodyPr/>
          <a:lstStyle/>
          <a:p>
            <a:fld id="{914D56D2-8CC5-134D-95EB-4AA507CEEB42}" type="slidenum">
              <a:rPr lang="de-DE" smtClean="0"/>
              <a:pPr/>
              <a:t>22</a:t>
            </a:fld>
            <a:endParaRPr lang="de-DE"/>
          </a:p>
        </p:txBody>
      </p:sp>
    </p:spTree>
    <p:extLst>
      <p:ext uri="{BB962C8B-B14F-4D97-AF65-F5344CB8AC3E}">
        <p14:creationId xmlns:p14="http://schemas.microsoft.com/office/powerpoint/2010/main" val="39759472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23</a:t>
            </a:fld>
            <a:endParaRPr lang="de-DE"/>
          </a:p>
        </p:txBody>
      </p:sp>
    </p:spTree>
    <p:extLst>
      <p:ext uri="{BB962C8B-B14F-4D97-AF65-F5344CB8AC3E}">
        <p14:creationId xmlns:p14="http://schemas.microsoft.com/office/powerpoint/2010/main" val="17923130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24</a:t>
            </a:fld>
            <a:endParaRPr lang="de-DE"/>
          </a:p>
        </p:txBody>
      </p:sp>
    </p:spTree>
    <p:extLst>
      <p:ext uri="{BB962C8B-B14F-4D97-AF65-F5344CB8AC3E}">
        <p14:creationId xmlns:p14="http://schemas.microsoft.com/office/powerpoint/2010/main" val="31371056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25</a:t>
            </a:fld>
            <a:endParaRPr lang="de-DE"/>
          </a:p>
        </p:txBody>
      </p:sp>
    </p:spTree>
    <p:extLst>
      <p:ext uri="{BB962C8B-B14F-4D97-AF65-F5344CB8AC3E}">
        <p14:creationId xmlns:p14="http://schemas.microsoft.com/office/powerpoint/2010/main" val="2375700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26</a:t>
            </a:fld>
            <a:endParaRPr lang="de-DE"/>
          </a:p>
        </p:txBody>
      </p:sp>
    </p:spTree>
    <p:extLst>
      <p:ext uri="{BB962C8B-B14F-4D97-AF65-F5344CB8AC3E}">
        <p14:creationId xmlns:p14="http://schemas.microsoft.com/office/powerpoint/2010/main" val="39418661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lnSpc>
                <a:spcPct val="107000"/>
              </a:lnSpc>
              <a:spcAft>
                <a:spcPts val="800"/>
              </a:spcAft>
              <a:buFont typeface="Arial" panose="020B0604020202020204" pitchFamily="34" charset="0"/>
              <a:buNone/>
            </a:pP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914D56D2-8CC5-134D-95EB-4AA507CEEB42}" type="slidenum">
              <a:rPr lang="de-DE" smtClean="0"/>
              <a:pPr/>
              <a:t>27</a:t>
            </a:fld>
            <a:endParaRPr lang="de-DE"/>
          </a:p>
        </p:txBody>
      </p:sp>
    </p:spTree>
    <p:extLst>
      <p:ext uri="{BB962C8B-B14F-4D97-AF65-F5344CB8AC3E}">
        <p14:creationId xmlns:p14="http://schemas.microsoft.com/office/powerpoint/2010/main" val="34216822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28</a:t>
            </a:fld>
            <a:endParaRPr lang="de-DE"/>
          </a:p>
        </p:txBody>
      </p:sp>
    </p:spTree>
    <p:extLst>
      <p:ext uri="{BB962C8B-B14F-4D97-AF65-F5344CB8AC3E}">
        <p14:creationId xmlns:p14="http://schemas.microsoft.com/office/powerpoint/2010/main" val="36614204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Symbol" pitchFamily="2" charset="2"/>
              <a:buNone/>
              <a:tabLst/>
              <a:defRPr/>
            </a:pPr>
            <a:r>
              <a:rPr lang="de-DE" sz="1200" dirty="0">
                <a:effectLst/>
                <a:latin typeface="Calibri" panose="020F0502020204030204" pitchFamily="34" charset="0"/>
                <a:ea typeface="Calibri" panose="020F0502020204030204" pitchFamily="34" charset="0"/>
                <a:cs typeface="Times New Roman" panose="02020603050405020304" pitchFamily="18" charset="0"/>
              </a:rPr>
              <a:t>s1 kann nicht zwei Themen (t1 und t3) von p1 bekommen</a:t>
            </a:r>
          </a:p>
          <a:p>
            <a:pPr marL="0" marR="0" lvl="0" indent="0" algn="l" defTabSz="914400" rtl="0" eaLnBrk="1" fontAlgn="auto" latinLnBrk="0" hangingPunct="1">
              <a:lnSpc>
                <a:spcPct val="100000"/>
              </a:lnSpc>
              <a:spcBef>
                <a:spcPts val="0"/>
              </a:spcBef>
              <a:spcAft>
                <a:spcPts val="0"/>
              </a:spcAft>
              <a:buClrTx/>
              <a:buSzTx/>
              <a:buFont typeface="Symbol" pitchFamily="2" charset="2"/>
              <a:buNone/>
              <a:tabLst/>
              <a:defRPr/>
            </a:pPr>
            <a:r>
              <a:rPr lang="de-DE" sz="1200" dirty="0">
                <a:effectLst/>
                <a:latin typeface="Calibri" panose="020F0502020204030204" pitchFamily="34" charset="0"/>
                <a:ea typeface="Calibri" panose="020F0502020204030204" pitchFamily="34" charset="0"/>
                <a:cs typeface="Times New Roman" panose="02020603050405020304" pitchFamily="18" charset="0"/>
              </a:rPr>
              <a:t>s3 kann nicht dasselbe Thema (t1) von zwei Professoren bekommen (p3 und p4)</a:t>
            </a:r>
          </a:p>
        </p:txBody>
      </p:sp>
      <p:sp>
        <p:nvSpPr>
          <p:cNvPr id="4" name="Foliennummernplatzhalter 3"/>
          <p:cNvSpPr>
            <a:spLocks noGrp="1"/>
          </p:cNvSpPr>
          <p:nvPr>
            <p:ph type="sldNum" sz="quarter" idx="5"/>
          </p:nvPr>
        </p:nvSpPr>
        <p:spPr/>
        <p:txBody>
          <a:bodyPr/>
          <a:lstStyle/>
          <a:p>
            <a:fld id="{914D56D2-8CC5-134D-95EB-4AA507CEEB42}" type="slidenum">
              <a:rPr lang="de-DE" smtClean="0"/>
              <a:pPr/>
              <a:t>29</a:t>
            </a:fld>
            <a:endParaRPr lang="de-DE"/>
          </a:p>
        </p:txBody>
      </p:sp>
    </p:spTree>
    <p:extLst>
      <p:ext uri="{BB962C8B-B14F-4D97-AF65-F5344CB8AC3E}">
        <p14:creationId xmlns:p14="http://schemas.microsoft.com/office/powerpoint/2010/main" val="26477874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Recap</a:t>
            </a:r>
            <a:r>
              <a:rPr lang="de-DE" dirty="0"/>
              <a:t>: Definiertheit auf F16, keine totale Beziehung auf F19</a:t>
            </a:r>
          </a:p>
          <a:p>
            <a:endParaRPr lang="de-DE" dirty="0"/>
          </a:p>
          <a:p>
            <a:r>
              <a:rPr lang="de-DE" dirty="0"/>
              <a:t>Assistenten N – </a:t>
            </a:r>
            <a:r>
              <a:rPr lang="de-DE" dirty="0" err="1"/>
              <a:t>arbeitenFür</a:t>
            </a:r>
            <a:r>
              <a:rPr lang="de-DE" dirty="0"/>
              <a:t> – 1 Professor</a:t>
            </a:r>
          </a:p>
          <a:p>
            <a:endParaRPr lang="de-DE" dirty="0"/>
          </a:p>
          <a:p>
            <a:pPr marL="0" indent="0">
              <a:buFontTx/>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30</a:t>
            </a:fld>
            <a:endParaRPr lang="de-DE"/>
          </a:p>
        </p:txBody>
      </p:sp>
    </p:spTree>
    <p:extLst>
      <p:ext uri="{BB962C8B-B14F-4D97-AF65-F5344CB8AC3E}">
        <p14:creationId xmlns:p14="http://schemas.microsoft.com/office/powerpoint/2010/main" val="29942196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erste Bild drückt einfach nur aus, dass für einen Professor keine oder mehrere </a:t>
            </a:r>
            <a:r>
              <a:rPr lang="de-DE" dirty="0" err="1"/>
              <a:t>Asssistenten</a:t>
            </a:r>
            <a:r>
              <a:rPr lang="de-DE" dirty="0"/>
              <a:t> arbeiten, aber jeder Assistent nur für einen Professor.</a:t>
            </a:r>
          </a:p>
          <a:p>
            <a:r>
              <a:rPr lang="de-DE" dirty="0"/>
              <a:t>Der Unterschied in diesem Bild ist dann, dass es einen Assistenten nur geben kann (also die entsprechende Entität), wenn er auch für einen Professor arbeitet (d.h. es gibt eine Ausprägung der Relation "</a:t>
            </a:r>
            <a:r>
              <a:rPr lang="de-DE" dirty="0" err="1"/>
              <a:t>arbeitenFür</a:t>
            </a:r>
            <a:r>
              <a:rPr lang="de-DE" dirty="0"/>
              <a:t>", an der er/sie teilnimmt). Vereinfacht gesagt: Ein Assistent, der niemandem assistiert, ergibt keinen Sinn - daher: Totale Teilnahme </a:t>
            </a:r>
          </a:p>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31</a:t>
            </a:fld>
            <a:endParaRPr lang="de-DE"/>
          </a:p>
        </p:txBody>
      </p:sp>
    </p:spTree>
    <p:extLst>
      <p:ext uri="{BB962C8B-B14F-4D97-AF65-F5344CB8AC3E}">
        <p14:creationId xmlns:p14="http://schemas.microsoft.com/office/powerpoint/2010/main" val="3821229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Eine Datenbank ist eine organisierte Sammlung von strukturierten Informationen oder Daten, die typischerweise elektronisch in einem Computersystem gespeichert sind. Eine Datenbank wird normalerweise von einem </a:t>
            </a:r>
            <a:r>
              <a:rPr lang="de-DE" dirty="0">
                <a:hlinkClick r:id="rId3"/>
              </a:rPr>
              <a:t>Datenbankverwaltungssystem (DBMS)</a:t>
            </a:r>
            <a:r>
              <a:rPr lang="de-DE" dirty="0"/>
              <a:t> gesteuert. Zusammen werden die Daten und das DBMS sowie die damit verbundenen Anwendungen als Datenbanksystem bezeichnet, das oft auf die reine Datenbank beschränkt ist. </a:t>
            </a:r>
          </a:p>
          <a:p>
            <a:endParaRPr lang="de-DE" dirty="0"/>
          </a:p>
          <a:p>
            <a:r>
              <a:rPr lang="de-DE" dirty="0"/>
              <a:t>Ein Datenbanksystem besteht aus zwei Teilen: der Verwaltungs</a:t>
            </a:r>
            <a:r>
              <a:rPr lang="de-DE" dirty="0">
                <a:hlinkClick r:id="rId4" tooltip="Software"/>
              </a:rPr>
              <a:t>software</a:t>
            </a:r>
            <a:r>
              <a:rPr lang="de-DE" dirty="0"/>
              <a:t>, genannt </a:t>
            </a:r>
            <a:r>
              <a:rPr lang="de-DE" dirty="0">
                <a:hlinkClick r:id="rId5" tooltip="Datenbankmanagementsystem"/>
              </a:rPr>
              <a:t>Datenbankmanagementsystem</a:t>
            </a:r>
            <a:r>
              <a:rPr lang="de-DE" dirty="0"/>
              <a:t> (</a:t>
            </a:r>
            <a:r>
              <a:rPr lang="de-DE" b="1" dirty="0"/>
              <a:t>DBMS</a:t>
            </a:r>
            <a:r>
              <a:rPr lang="de-DE" dirty="0"/>
              <a:t>) einerseits, und andererseits der Menge der zu verwaltenden Daten, der </a:t>
            </a:r>
            <a:r>
              <a:rPr lang="de-DE" b="1" dirty="0"/>
              <a:t>Datenbank</a:t>
            </a:r>
            <a:r>
              <a:rPr lang="de-DE" dirty="0"/>
              <a:t> (</a:t>
            </a:r>
            <a:r>
              <a:rPr lang="de-DE" b="1" dirty="0"/>
              <a:t>DB</a:t>
            </a:r>
            <a:r>
              <a:rPr lang="de-DE" dirty="0"/>
              <a:t>) im engeren Sinn. </a:t>
            </a:r>
          </a:p>
          <a:p>
            <a:r>
              <a:rPr lang="de-DE" dirty="0"/>
              <a:t>Die Verwaltungssoftware organisiert intern die strukturierte Speicherung der Daten und kontrolliert alle lesenden und schreibenden Zugriffe auf die Datenbank. </a:t>
            </a:r>
          </a:p>
          <a:p>
            <a:r>
              <a:rPr lang="de-DE" dirty="0"/>
              <a:t>Die gebräuchlichste Form einer Datenbank ist eine </a:t>
            </a:r>
            <a:r>
              <a:rPr lang="de-DE" dirty="0">
                <a:hlinkClick r:id="rId6" tooltip="Relationale Datenbank"/>
              </a:rPr>
              <a:t>relationale Datenbank</a:t>
            </a:r>
            <a:r>
              <a:rPr lang="de-DE" dirty="0"/>
              <a:t>. Die Struktur der Daten wird durch ein </a:t>
            </a:r>
            <a:r>
              <a:rPr lang="de-DE" dirty="0">
                <a:hlinkClick r:id="rId7" tooltip="Datenbankmodell"/>
              </a:rPr>
              <a:t>Datenbankmodell</a:t>
            </a:r>
            <a:r>
              <a:rPr lang="de-DE" dirty="0"/>
              <a:t> festgelegt. </a:t>
            </a:r>
          </a:p>
          <a:p>
            <a:pPr marL="0" indent="0">
              <a:buFontTx/>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a:t>
            </a:fld>
            <a:endParaRPr lang="de-DE"/>
          </a:p>
        </p:txBody>
      </p:sp>
    </p:spTree>
    <p:extLst>
      <p:ext uri="{BB962C8B-B14F-4D97-AF65-F5344CB8AC3E}">
        <p14:creationId xmlns:p14="http://schemas.microsoft.com/office/powerpoint/2010/main" val="6526637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Symbol" pitchFamily="2" charset="2"/>
              <a:buNone/>
              <a:tabLst/>
              <a:defRPr/>
            </a:pPr>
            <a:r>
              <a:rPr lang="de-DE" dirty="0"/>
              <a:t>Nicht weiter behandelt</a:t>
            </a:r>
          </a:p>
        </p:txBody>
      </p:sp>
      <p:sp>
        <p:nvSpPr>
          <p:cNvPr id="4" name="Foliennummernplatzhalter 3"/>
          <p:cNvSpPr>
            <a:spLocks noGrp="1"/>
          </p:cNvSpPr>
          <p:nvPr>
            <p:ph type="sldNum" sz="quarter" idx="5"/>
          </p:nvPr>
        </p:nvSpPr>
        <p:spPr/>
        <p:txBody>
          <a:bodyPr/>
          <a:lstStyle/>
          <a:p>
            <a:fld id="{914D56D2-8CC5-134D-95EB-4AA507CEEB42}" type="slidenum">
              <a:rPr lang="de-DE" smtClean="0"/>
              <a:pPr/>
              <a:t>32</a:t>
            </a:fld>
            <a:endParaRPr lang="de-DE"/>
          </a:p>
        </p:txBody>
      </p:sp>
    </p:spTree>
    <p:extLst>
      <p:ext uri="{BB962C8B-B14F-4D97-AF65-F5344CB8AC3E}">
        <p14:creationId xmlns:p14="http://schemas.microsoft.com/office/powerpoint/2010/main" val="10605979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33</a:t>
            </a:fld>
            <a:endParaRPr lang="de-DE"/>
          </a:p>
        </p:txBody>
      </p:sp>
    </p:spTree>
    <p:extLst>
      <p:ext uri="{BB962C8B-B14F-4D97-AF65-F5344CB8AC3E}">
        <p14:creationId xmlns:p14="http://schemas.microsoft.com/office/powerpoint/2010/main" val="13770189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lvl="0" indent="0">
              <a:buFont typeface="Symbol" pitchFamily="2" charset="2"/>
              <a:buNone/>
            </a:pPr>
            <a:r>
              <a:rPr lang="de-DE" dirty="0"/>
              <a:t>Jede Kante begrenzt genau zwei Flächen</a:t>
            </a:r>
          </a:p>
          <a:p>
            <a:pPr marL="0" lvl="0" indent="0">
              <a:buFont typeface="Symbol" pitchFamily="2" charset="2"/>
              <a:buNone/>
            </a:pPr>
            <a:r>
              <a:rPr lang="de-DE" dirty="0"/>
              <a:t>Jede Kante wird durch genau zwei Punkte beschrieben</a:t>
            </a:r>
          </a:p>
          <a:p>
            <a:pPr marL="0" lvl="0" indent="0">
              <a:buFont typeface="Symbol" pitchFamily="2" charset="2"/>
              <a:buNone/>
            </a:pPr>
            <a:r>
              <a:rPr lang="de-DE" dirty="0"/>
              <a:t>Jeder Punkt gehört zu mindestens 3 Kanten</a:t>
            </a:r>
          </a:p>
          <a:p>
            <a:pPr marL="0" lvl="0" indent="0">
              <a:buFont typeface="Symbol" pitchFamily="2" charset="2"/>
              <a:buNone/>
            </a:pPr>
            <a:endParaRPr lang="de-DE" dirty="0"/>
          </a:p>
          <a:p>
            <a:pPr marL="0" lvl="0" indent="0">
              <a:buFont typeface="Symbol" pitchFamily="2" charset="2"/>
              <a:buNone/>
            </a:pPr>
            <a:r>
              <a:rPr lang="de-DE" dirty="0"/>
              <a:t>Etwas </a:t>
            </a:r>
            <a:r>
              <a:rPr lang="de-DE" dirty="0" err="1"/>
              <a:t>Kontraintuiv</a:t>
            </a: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34</a:t>
            </a:fld>
            <a:endParaRPr lang="de-DE"/>
          </a:p>
        </p:txBody>
      </p:sp>
    </p:spTree>
    <p:extLst>
      <p:ext uri="{BB962C8B-B14F-4D97-AF65-F5344CB8AC3E}">
        <p14:creationId xmlns:p14="http://schemas.microsoft.com/office/powerpoint/2010/main" val="12869458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de-DE" dirty="0"/>
              <a:t>Visualisiert durch fette Umrandung, alternativ oft auch Doppelstriche.</a:t>
            </a:r>
          </a:p>
          <a:p>
            <a:pPr marL="0" indent="0">
              <a:buFont typeface="Arial" panose="020B0604020202020204" pitchFamily="34" charset="0"/>
              <a:buNone/>
            </a:pPr>
            <a:endParaRPr lang="de-DE" dirty="0"/>
          </a:p>
          <a:p>
            <a:pPr marL="0" indent="0">
              <a:buFont typeface="Arial" panose="020B0604020202020204" pitchFamily="34" charset="0"/>
              <a:buNone/>
            </a:pPr>
            <a:r>
              <a:rPr lang="de-DE" dirty="0"/>
              <a:t>Schwach: Ohne Gebäude kein Raum</a:t>
            </a:r>
          </a:p>
          <a:p>
            <a:pPr marL="0" indent="0">
              <a:buFont typeface="Arial" panose="020B0604020202020204" pitchFamily="34" charset="0"/>
              <a:buNone/>
            </a:pPr>
            <a:r>
              <a:rPr lang="de-DE" dirty="0"/>
              <a:t>Warum nicht N:M: Was soll dann der eindeutige Schlüssel sein? Zuordnung unklar.</a:t>
            </a:r>
          </a:p>
        </p:txBody>
      </p:sp>
      <p:sp>
        <p:nvSpPr>
          <p:cNvPr id="4" name="Foliennummernplatzhalter 3"/>
          <p:cNvSpPr>
            <a:spLocks noGrp="1"/>
          </p:cNvSpPr>
          <p:nvPr>
            <p:ph type="sldNum" sz="quarter" idx="5"/>
          </p:nvPr>
        </p:nvSpPr>
        <p:spPr/>
        <p:txBody>
          <a:bodyPr/>
          <a:lstStyle/>
          <a:p>
            <a:fld id="{914D56D2-8CC5-134D-95EB-4AA507CEEB42}" type="slidenum">
              <a:rPr lang="de-DE" smtClean="0"/>
              <a:pPr/>
              <a:t>35</a:t>
            </a:fld>
            <a:endParaRPr lang="de-DE"/>
          </a:p>
        </p:txBody>
      </p:sp>
    </p:spTree>
    <p:extLst>
      <p:ext uri="{BB962C8B-B14F-4D97-AF65-F5344CB8AC3E}">
        <p14:creationId xmlns:p14="http://schemas.microsoft.com/office/powerpoint/2010/main" val="31627723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36</a:t>
            </a:fld>
            <a:endParaRPr lang="de-DE"/>
          </a:p>
        </p:txBody>
      </p:sp>
    </p:spTree>
    <p:extLst>
      <p:ext uri="{BB962C8B-B14F-4D97-AF65-F5344CB8AC3E}">
        <p14:creationId xmlns:p14="http://schemas.microsoft.com/office/powerpoint/2010/main" val="4926502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37</a:t>
            </a:fld>
            <a:endParaRPr lang="de-DE"/>
          </a:p>
        </p:txBody>
      </p:sp>
    </p:spTree>
    <p:extLst>
      <p:ext uri="{BB962C8B-B14F-4D97-AF65-F5344CB8AC3E}">
        <p14:creationId xmlns:p14="http://schemas.microsoft.com/office/powerpoint/2010/main" val="37929433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38</a:t>
            </a:fld>
            <a:endParaRPr lang="de-DE"/>
          </a:p>
        </p:txBody>
      </p:sp>
    </p:spTree>
    <p:extLst>
      <p:ext uri="{BB962C8B-B14F-4D97-AF65-F5344CB8AC3E}">
        <p14:creationId xmlns:p14="http://schemas.microsoft.com/office/powerpoint/2010/main" val="28143532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lvl="0" indent="0">
              <a:lnSpc>
                <a:spcPct val="107000"/>
              </a:lnSpc>
              <a:spcAft>
                <a:spcPts val="800"/>
              </a:spcAft>
              <a:buFont typeface="Arial" panose="020B0604020202020204" pitchFamily="34" charset="0"/>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Sicht der Professoren, Studis, Admins, Hausmeister, Verwaltung. Später: Verschiedene Anwendungen, verschiedene Sichten darauf. Aber erstmal: ein Schema!</a:t>
            </a:r>
          </a:p>
          <a:p>
            <a:pPr marL="0" lvl="0" indent="0">
              <a:lnSpc>
                <a:spcPct val="107000"/>
              </a:lnSpc>
              <a:spcAft>
                <a:spcPts val="800"/>
              </a:spcAft>
              <a:buFont typeface="Arial" panose="020B0604020202020204" pitchFamily="34" charset="0"/>
              <a:buNone/>
            </a:pP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Arial" panose="020B0604020202020204" pitchFamily="34" charset="0"/>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Synonyme: Mehrere Begriffe, ein Ding (Apfelsine oder Orange, Hubschrauber, Helikopter)</a:t>
            </a:r>
          </a:p>
          <a:p>
            <a:pPr marL="0" lvl="0" indent="0">
              <a:lnSpc>
                <a:spcPct val="107000"/>
              </a:lnSpc>
              <a:spcAft>
                <a:spcPts val="800"/>
              </a:spcAft>
              <a:buFont typeface="Arial" panose="020B0604020202020204" pitchFamily="34" charset="0"/>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Homonyme: Ein Begriffe, verschiedene Dinge (Bank – Sparkasse oder Sitzbank)</a:t>
            </a:r>
          </a:p>
        </p:txBody>
      </p:sp>
      <p:sp>
        <p:nvSpPr>
          <p:cNvPr id="4" name="Foliennummernplatzhalter 3"/>
          <p:cNvSpPr>
            <a:spLocks noGrp="1"/>
          </p:cNvSpPr>
          <p:nvPr>
            <p:ph type="sldNum" sz="quarter" idx="5"/>
          </p:nvPr>
        </p:nvSpPr>
        <p:spPr/>
        <p:txBody>
          <a:bodyPr/>
          <a:lstStyle/>
          <a:p>
            <a:fld id="{914D56D2-8CC5-134D-95EB-4AA507CEEB42}" type="slidenum">
              <a:rPr lang="de-DE" smtClean="0"/>
              <a:pPr/>
              <a:t>39</a:t>
            </a:fld>
            <a:endParaRPr lang="de-DE"/>
          </a:p>
        </p:txBody>
      </p:sp>
    </p:spTree>
    <p:extLst>
      <p:ext uri="{BB962C8B-B14F-4D97-AF65-F5344CB8AC3E}">
        <p14:creationId xmlns:p14="http://schemas.microsoft.com/office/powerpoint/2010/main" val="26646670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Bäume: Datenstrukturen-VL</a:t>
            </a:r>
          </a:p>
        </p:txBody>
      </p:sp>
      <p:sp>
        <p:nvSpPr>
          <p:cNvPr id="4" name="Foliennummernplatzhalter 3"/>
          <p:cNvSpPr>
            <a:spLocks noGrp="1"/>
          </p:cNvSpPr>
          <p:nvPr>
            <p:ph type="sldNum" sz="quarter" idx="5"/>
          </p:nvPr>
        </p:nvSpPr>
        <p:spPr/>
        <p:txBody>
          <a:bodyPr/>
          <a:lstStyle/>
          <a:p>
            <a:fld id="{914D56D2-8CC5-134D-95EB-4AA507CEEB42}" type="slidenum">
              <a:rPr lang="de-DE" smtClean="0"/>
              <a:pPr/>
              <a:t>40</a:t>
            </a:fld>
            <a:endParaRPr lang="de-DE"/>
          </a:p>
        </p:txBody>
      </p:sp>
    </p:spTree>
    <p:extLst>
      <p:ext uri="{BB962C8B-B14F-4D97-AF65-F5344CB8AC3E}">
        <p14:creationId xmlns:p14="http://schemas.microsoft.com/office/powerpoint/2010/main" val="26106219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r>
              <a:rPr lang="de-DE" dirty="0"/>
              <a:t>Mehrdeutigkeit</a:t>
            </a:r>
          </a:p>
        </p:txBody>
      </p:sp>
      <p:sp>
        <p:nvSpPr>
          <p:cNvPr id="4" name="Foliennummernplatzhalter 3"/>
          <p:cNvSpPr>
            <a:spLocks noGrp="1"/>
          </p:cNvSpPr>
          <p:nvPr>
            <p:ph type="sldNum" sz="quarter" idx="5"/>
          </p:nvPr>
        </p:nvSpPr>
        <p:spPr/>
        <p:txBody>
          <a:bodyPr/>
          <a:lstStyle/>
          <a:p>
            <a:fld id="{914D56D2-8CC5-134D-95EB-4AA507CEEB42}" type="slidenum">
              <a:rPr lang="de-DE" smtClean="0"/>
              <a:pPr/>
              <a:t>41</a:t>
            </a:fld>
            <a:endParaRPr lang="de-DE"/>
          </a:p>
        </p:txBody>
      </p:sp>
    </p:spTree>
    <p:extLst>
      <p:ext uri="{BB962C8B-B14F-4D97-AF65-F5344CB8AC3E}">
        <p14:creationId xmlns:p14="http://schemas.microsoft.com/office/powerpoint/2010/main" val="2038785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6</a:t>
            </a:fld>
            <a:endParaRPr lang="de-DE"/>
          </a:p>
        </p:txBody>
      </p:sp>
    </p:spTree>
    <p:extLst>
      <p:ext uri="{BB962C8B-B14F-4D97-AF65-F5344CB8AC3E}">
        <p14:creationId xmlns:p14="http://schemas.microsoft.com/office/powerpoint/2010/main" val="3615252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Uni-Mitglieder zu allgemein?</a:t>
            </a:r>
          </a:p>
          <a:p>
            <a:r>
              <a:rPr lang="de-DE" dirty="0"/>
              <a:t>Dokumente das Gleiche wie gerade</a:t>
            </a:r>
          </a:p>
        </p:txBody>
      </p:sp>
      <p:sp>
        <p:nvSpPr>
          <p:cNvPr id="4" name="Foliennummernplatzhalter 3"/>
          <p:cNvSpPr>
            <a:spLocks noGrp="1"/>
          </p:cNvSpPr>
          <p:nvPr>
            <p:ph type="sldNum" sz="quarter" idx="5"/>
          </p:nvPr>
        </p:nvSpPr>
        <p:spPr/>
        <p:txBody>
          <a:bodyPr/>
          <a:lstStyle/>
          <a:p>
            <a:fld id="{914D56D2-8CC5-134D-95EB-4AA507CEEB42}" type="slidenum">
              <a:rPr lang="de-DE" smtClean="0"/>
              <a:pPr/>
              <a:t>42</a:t>
            </a:fld>
            <a:endParaRPr lang="de-DE"/>
          </a:p>
        </p:txBody>
      </p:sp>
    </p:spTree>
    <p:extLst>
      <p:ext uri="{BB962C8B-B14F-4D97-AF65-F5344CB8AC3E}">
        <p14:creationId xmlns:p14="http://schemas.microsoft.com/office/powerpoint/2010/main" val="11227870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43</a:t>
            </a:fld>
            <a:endParaRPr lang="de-DE"/>
          </a:p>
        </p:txBody>
      </p:sp>
    </p:spTree>
    <p:extLst>
      <p:ext uri="{BB962C8B-B14F-4D97-AF65-F5344CB8AC3E}">
        <p14:creationId xmlns:p14="http://schemas.microsoft.com/office/powerpoint/2010/main" val="25360095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44</a:t>
            </a:fld>
            <a:endParaRPr lang="de-DE"/>
          </a:p>
        </p:txBody>
      </p:sp>
    </p:spTree>
    <p:extLst>
      <p:ext uri="{BB962C8B-B14F-4D97-AF65-F5344CB8AC3E}">
        <p14:creationId xmlns:p14="http://schemas.microsoft.com/office/powerpoint/2010/main" val="142236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45</a:t>
            </a:fld>
            <a:endParaRPr lang="de-DE"/>
          </a:p>
        </p:txBody>
      </p:sp>
    </p:spTree>
    <p:extLst>
      <p:ext uri="{BB962C8B-B14F-4D97-AF65-F5344CB8AC3E}">
        <p14:creationId xmlns:p14="http://schemas.microsoft.com/office/powerpoint/2010/main" val="9596118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46</a:t>
            </a:fld>
            <a:endParaRPr lang="de-DE"/>
          </a:p>
        </p:txBody>
      </p:sp>
    </p:spTree>
    <p:extLst>
      <p:ext uri="{BB962C8B-B14F-4D97-AF65-F5344CB8AC3E}">
        <p14:creationId xmlns:p14="http://schemas.microsoft.com/office/powerpoint/2010/main" val="22201196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Symbol" pitchFamily="2" charset="2"/>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47</a:t>
            </a:fld>
            <a:endParaRPr lang="de-DE"/>
          </a:p>
        </p:txBody>
      </p:sp>
    </p:spTree>
    <p:extLst>
      <p:ext uri="{BB962C8B-B14F-4D97-AF65-F5344CB8AC3E}">
        <p14:creationId xmlns:p14="http://schemas.microsoft.com/office/powerpoint/2010/main" val="1240893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7</a:t>
            </a:fld>
            <a:endParaRPr lang="de-DE"/>
          </a:p>
        </p:txBody>
      </p:sp>
    </p:spTree>
    <p:extLst>
      <p:ext uri="{BB962C8B-B14F-4D97-AF65-F5344CB8AC3E}">
        <p14:creationId xmlns:p14="http://schemas.microsoft.com/office/powerpoint/2010/main" val="2509409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8</a:t>
            </a:fld>
            <a:endParaRPr lang="de-DE"/>
          </a:p>
        </p:txBody>
      </p:sp>
    </p:spTree>
    <p:extLst>
      <p:ext uri="{BB962C8B-B14F-4D97-AF65-F5344CB8AC3E}">
        <p14:creationId xmlns:p14="http://schemas.microsoft.com/office/powerpoint/2010/main" val="80282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dirty="0"/>
          </a:p>
        </p:txBody>
      </p:sp>
      <p:sp>
        <p:nvSpPr>
          <p:cNvPr id="4" name="Foliennummernplatzhalter 3"/>
          <p:cNvSpPr>
            <a:spLocks noGrp="1"/>
          </p:cNvSpPr>
          <p:nvPr>
            <p:ph type="sldNum" sz="quarter" idx="5"/>
          </p:nvPr>
        </p:nvSpPr>
        <p:spPr/>
        <p:txBody>
          <a:bodyPr/>
          <a:lstStyle/>
          <a:p>
            <a:fld id="{914D56D2-8CC5-134D-95EB-4AA507CEEB42}" type="slidenum">
              <a:rPr lang="de-DE" smtClean="0"/>
              <a:pPr/>
              <a:t>9</a:t>
            </a:fld>
            <a:endParaRPr lang="de-DE"/>
          </a:p>
        </p:txBody>
      </p:sp>
    </p:spTree>
    <p:extLst>
      <p:ext uri="{BB962C8B-B14F-4D97-AF65-F5344CB8AC3E}">
        <p14:creationId xmlns:p14="http://schemas.microsoft.com/office/powerpoint/2010/main" val="554598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Untere Abschnitte nicht Inhalt der VL</a:t>
            </a:r>
          </a:p>
        </p:txBody>
      </p:sp>
      <p:sp>
        <p:nvSpPr>
          <p:cNvPr id="4" name="Foliennummernplatzhalter 3"/>
          <p:cNvSpPr>
            <a:spLocks noGrp="1"/>
          </p:cNvSpPr>
          <p:nvPr>
            <p:ph type="sldNum" sz="quarter" idx="5"/>
          </p:nvPr>
        </p:nvSpPr>
        <p:spPr/>
        <p:txBody>
          <a:bodyPr/>
          <a:lstStyle/>
          <a:p>
            <a:fld id="{914D56D2-8CC5-134D-95EB-4AA507CEEB42}" type="slidenum">
              <a:rPr lang="de-DE" smtClean="0"/>
              <a:pPr/>
              <a:t>10</a:t>
            </a:fld>
            <a:endParaRPr lang="de-DE"/>
          </a:p>
        </p:txBody>
      </p:sp>
    </p:spTree>
    <p:extLst>
      <p:ext uri="{BB962C8B-B14F-4D97-AF65-F5344CB8AC3E}">
        <p14:creationId xmlns:p14="http://schemas.microsoft.com/office/powerpoint/2010/main" val="1395142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8600" indent="-228600">
              <a:buFontTx/>
              <a:buAutoNum type="arabicPeriod"/>
            </a:pPr>
            <a:r>
              <a:rPr lang="de-DE" dirty="0"/>
              <a:t>Stakeholder Nutzung</a:t>
            </a:r>
          </a:p>
          <a:p>
            <a:pPr marL="228600" indent="-228600">
              <a:buFontTx/>
              <a:buAutoNum type="arabicPeriod"/>
            </a:pPr>
            <a:r>
              <a:rPr lang="de-DE" dirty="0"/>
              <a:t>Welche Aufgaben?</a:t>
            </a:r>
          </a:p>
          <a:p>
            <a:pPr marL="228600" indent="-228600">
              <a:buFontTx/>
              <a:buAutoNum type="arabicPeriod"/>
            </a:pPr>
            <a:r>
              <a:rPr lang="de-DE" dirty="0"/>
              <a:t>Was muss gesammelt werden</a:t>
            </a:r>
          </a:p>
          <a:p>
            <a:pPr marL="228600" indent="-228600">
              <a:buFontTx/>
              <a:buAutoNum type="arabicPeriod"/>
            </a:pPr>
            <a:r>
              <a:rPr lang="de-DE" dirty="0"/>
              <a:t>Und was wurde gesammelt</a:t>
            </a:r>
          </a:p>
          <a:p>
            <a:pPr marL="228600" indent="-228600">
              <a:buFontTx/>
              <a:buAutoNum type="arabicPeriod"/>
            </a:pPr>
            <a:r>
              <a:rPr lang="de-DE" dirty="0"/>
              <a:t>...</a:t>
            </a:r>
          </a:p>
        </p:txBody>
      </p:sp>
      <p:sp>
        <p:nvSpPr>
          <p:cNvPr id="4" name="Foliennummernplatzhalter 3"/>
          <p:cNvSpPr>
            <a:spLocks noGrp="1"/>
          </p:cNvSpPr>
          <p:nvPr>
            <p:ph type="sldNum" sz="quarter" idx="5"/>
          </p:nvPr>
        </p:nvSpPr>
        <p:spPr/>
        <p:txBody>
          <a:bodyPr/>
          <a:lstStyle/>
          <a:p>
            <a:fld id="{914D56D2-8CC5-134D-95EB-4AA507CEEB42}" type="slidenum">
              <a:rPr lang="de-DE" smtClean="0"/>
              <a:pPr/>
              <a:t>11</a:t>
            </a:fld>
            <a:endParaRPr lang="de-DE"/>
          </a:p>
        </p:txBody>
      </p:sp>
    </p:spTree>
    <p:extLst>
      <p:ext uri="{BB962C8B-B14F-4D97-AF65-F5344CB8AC3E}">
        <p14:creationId xmlns:p14="http://schemas.microsoft.com/office/powerpoint/2010/main" val="5171093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mit Störer">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A88FFF8B-ED51-744E-8DF4-9622A28642A8}"/>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pic>
        <p:nvPicPr>
          <p:cNvPr id="11" name="Grafik 10">
            <a:extLst>
              <a:ext uri="{FF2B5EF4-FFF2-40B4-BE49-F238E27FC236}">
                <a16:creationId xmlns:a16="http://schemas.microsoft.com/office/drawing/2014/main" id="{306B93E2-D082-9147-AAA9-478203422E03}"/>
              </a:ext>
            </a:extLst>
          </p:cNvPr>
          <p:cNvPicPr>
            <a:picLocks noChangeAspect="1"/>
          </p:cNvPicPr>
          <p:nvPr userDrawn="1"/>
        </p:nvPicPr>
        <p:blipFill>
          <a:blip r:embed="rId3"/>
          <a:stretch>
            <a:fillRect/>
          </a:stretch>
        </p:blipFill>
        <p:spPr>
          <a:xfrm>
            <a:off x="9797248" y="5614499"/>
            <a:ext cx="2394752" cy="929164"/>
          </a:xfrm>
          <a:prstGeom prst="rect">
            <a:avLst/>
          </a:prstGeom>
        </p:spPr>
      </p:pic>
      <p:sp>
        <p:nvSpPr>
          <p:cNvPr id="16" name="Textplatzhalter 7">
            <a:extLst>
              <a:ext uri="{FF2B5EF4-FFF2-40B4-BE49-F238E27FC236}">
                <a16:creationId xmlns:a16="http://schemas.microsoft.com/office/drawing/2014/main" id="{60F7E426-9BFE-B841-8E63-CF10C88CC0F9}"/>
              </a:ext>
            </a:extLst>
          </p:cNvPr>
          <p:cNvSpPr>
            <a:spLocks noGrp="1"/>
          </p:cNvSpPr>
          <p:nvPr>
            <p:ph type="body" sz="quarter" idx="15" hasCustomPrompt="1"/>
          </p:nvPr>
        </p:nvSpPr>
        <p:spPr>
          <a:xfrm>
            <a:off x="527917" y="6339679"/>
            <a:ext cx="7250173"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Name | Datum</a:t>
            </a:r>
          </a:p>
        </p:txBody>
      </p:sp>
      <p:sp>
        <p:nvSpPr>
          <p:cNvPr id="9" name="Textplatzhalter 8">
            <a:extLst>
              <a:ext uri="{FF2B5EF4-FFF2-40B4-BE49-F238E27FC236}">
                <a16:creationId xmlns:a16="http://schemas.microsoft.com/office/drawing/2014/main" id="{15730F1C-C70B-6C4F-868B-5A625A265062}"/>
              </a:ext>
            </a:extLst>
          </p:cNvPr>
          <p:cNvSpPr>
            <a:spLocks noGrp="1"/>
          </p:cNvSpPr>
          <p:nvPr>
            <p:ph type="body" sz="quarter" idx="16" hasCustomPrompt="1"/>
          </p:nvPr>
        </p:nvSpPr>
        <p:spPr>
          <a:xfrm rot="552923">
            <a:off x="7430924" y="2364304"/>
            <a:ext cx="2018889" cy="2024732"/>
          </a:xfrm>
          <a:prstGeom prst="ellipse">
            <a:avLst/>
          </a:prstGeom>
        </p:spPr>
        <p:style>
          <a:lnRef idx="0">
            <a:scrgbClr r="0" g="0" b="0"/>
          </a:lnRef>
          <a:fillRef idx="1001">
            <a:schemeClr val="dk2"/>
          </a:fillRef>
          <a:effectRef idx="0">
            <a:scrgbClr r="0" g="0" b="0"/>
          </a:effectRef>
          <a:fontRef idx="major"/>
        </p:style>
        <p:txBody>
          <a:bodyPr lIns="36000" tIns="144000" rIns="0" bIns="36000"/>
          <a:lstStyle>
            <a:lvl1pPr marL="0" indent="0" algn="ctr">
              <a:lnSpc>
                <a:spcPct val="100000"/>
              </a:lnSpc>
              <a:buNone/>
              <a:defRPr sz="1800" b="1">
                <a:solidFill>
                  <a:schemeClr val="bg1"/>
                </a:solidFill>
              </a:defRPr>
            </a:lvl1pPr>
          </a:lstStyle>
          <a:p>
            <a:r>
              <a:rPr lang="de-DE" dirty="0"/>
              <a:t>Optional ein Störer mit Text zu dem Thema.</a:t>
            </a:r>
          </a:p>
        </p:txBody>
      </p:sp>
      <p:sp>
        <p:nvSpPr>
          <p:cNvPr id="10" name="Textplatzhalter 7">
            <a:extLst>
              <a:ext uri="{FF2B5EF4-FFF2-40B4-BE49-F238E27FC236}">
                <a16:creationId xmlns:a16="http://schemas.microsoft.com/office/drawing/2014/main" id="{46731A96-8EDA-E842-AE3E-9978AAEF8E48}"/>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der Titel</a:t>
            </a:r>
          </a:p>
        </p:txBody>
      </p:sp>
      <p:sp>
        <p:nvSpPr>
          <p:cNvPr id="14" name="Textplatzhalter 7">
            <a:extLst>
              <a:ext uri="{FF2B5EF4-FFF2-40B4-BE49-F238E27FC236}">
                <a16:creationId xmlns:a16="http://schemas.microsoft.com/office/drawing/2014/main" id="{69EDD2FA-DF5A-1248-93FE-DD382C81A0A4}"/>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Tree>
    <p:extLst>
      <p:ext uri="{BB962C8B-B14F-4D97-AF65-F5344CB8AC3E}">
        <p14:creationId xmlns:p14="http://schemas.microsoft.com/office/powerpoint/2010/main" val="2219500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gramm/Text rechts">
    <p:spTree>
      <p:nvGrpSpPr>
        <p:cNvPr id="1" name=""/>
        <p:cNvGrpSpPr/>
        <p:nvPr/>
      </p:nvGrpSpPr>
      <p:grpSpPr>
        <a:xfrm>
          <a:off x="0" y="0"/>
          <a:ext cx="0" cy="0"/>
          <a:chOff x="0" y="0"/>
          <a:chExt cx="0" cy="0"/>
        </a:xfrm>
      </p:grpSpPr>
      <p:sp>
        <p:nvSpPr>
          <p:cNvPr id="13" name="Textplatzhalter 16">
            <a:extLst>
              <a:ext uri="{FF2B5EF4-FFF2-40B4-BE49-F238E27FC236}">
                <a16:creationId xmlns:a16="http://schemas.microsoft.com/office/drawing/2014/main" id="{60B66336-BF5E-8245-80B7-232CB0EF209F}"/>
              </a:ext>
            </a:extLst>
          </p:cNvPr>
          <p:cNvSpPr>
            <a:spLocks noGrp="1"/>
          </p:cNvSpPr>
          <p:nvPr>
            <p:ph type="body" sz="quarter" idx="15" hasCustomPrompt="1"/>
          </p:nvPr>
        </p:nvSpPr>
        <p:spPr>
          <a:xfrm>
            <a:off x="523430" y="139113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5" name="Textplatzhalter 16">
            <a:extLst>
              <a:ext uri="{FF2B5EF4-FFF2-40B4-BE49-F238E27FC236}">
                <a16:creationId xmlns:a16="http://schemas.microsoft.com/office/drawing/2014/main" id="{8F642210-2E21-6941-9934-1603D01B8891}"/>
              </a:ext>
            </a:extLst>
          </p:cNvPr>
          <p:cNvSpPr>
            <a:spLocks noGrp="1"/>
          </p:cNvSpPr>
          <p:nvPr>
            <p:ph type="body" sz="quarter" idx="16"/>
          </p:nvPr>
        </p:nvSpPr>
        <p:spPr>
          <a:xfrm>
            <a:off x="6468208" y="2760955"/>
            <a:ext cx="5200361" cy="3200168"/>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6" name="Diagrammplatzhalter 23">
            <a:extLst>
              <a:ext uri="{FF2B5EF4-FFF2-40B4-BE49-F238E27FC236}">
                <a16:creationId xmlns:a16="http://schemas.microsoft.com/office/drawing/2014/main" id="{9A6098AD-330D-9146-95E5-B514A33D1A1B}"/>
              </a:ext>
            </a:extLst>
          </p:cNvPr>
          <p:cNvSpPr>
            <a:spLocks noGrp="1"/>
          </p:cNvSpPr>
          <p:nvPr>
            <p:ph type="chart" sz="quarter" idx="17"/>
          </p:nvPr>
        </p:nvSpPr>
        <p:spPr>
          <a:xfrm>
            <a:off x="523430" y="2760955"/>
            <a:ext cx="5200361" cy="3200168"/>
          </a:xfrm>
          <a:prstGeom prst="rect">
            <a:avLst/>
          </a:prstGeom>
        </p:spPr>
        <p:txBody>
          <a:bodyPr/>
          <a:lstStyle>
            <a:lvl1pPr marL="0" indent="0">
              <a:buNone/>
              <a:defRPr/>
            </a:lvl1pPr>
          </a:lstStyle>
          <a:p>
            <a:endParaRPr lang="de-DE" dirty="0"/>
          </a:p>
        </p:txBody>
      </p:sp>
      <p:sp>
        <p:nvSpPr>
          <p:cNvPr id="8" name="Textplatzhalter 9">
            <a:extLst>
              <a:ext uri="{FF2B5EF4-FFF2-40B4-BE49-F238E27FC236}">
                <a16:creationId xmlns:a16="http://schemas.microsoft.com/office/drawing/2014/main" id="{04190856-CD1D-4B4F-A34F-AD3B332CD2A9}"/>
              </a:ext>
            </a:extLst>
          </p:cNvPr>
          <p:cNvSpPr>
            <a:spLocks noGrp="1"/>
          </p:cNvSpPr>
          <p:nvPr>
            <p:ph type="body" sz="quarter" idx="18" hasCustomPrompt="1"/>
          </p:nvPr>
        </p:nvSpPr>
        <p:spPr>
          <a:xfrm>
            <a:off x="523431" y="743374"/>
            <a:ext cx="9807530" cy="267742"/>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11" name="Foliennummernplatzhalter 5">
            <a:extLst>
              <a:ext uri="{FF2B5EF4-FFF2-40B4-BE49-F238E27FC236}">
                <a16:creationId xmlns:a16="http://schemas.microsoft.com/office/drawing/2014/main" id="{723D65E0-846B-4FC9-BFE1-D7C0A88E6AAD}"/>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30" name="Grafik 29">
            <a:extLst>
              <a:ext uri="{FF2B5EF4-FFF2-40B4-BE49-F238E27FC236}">
                <a16:creationId xmlns:a16="http://schemas.microsoft.com/office/drawing/2014/main" id="{4364A709-2246-44B2-8DDB-390C3A94F94F}"/>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0" name="Textplatzhalter 2">
            <a:extLst>
              <a:ext uri="{FF2B5EF4-FFF2-40B4-BE49-F238E27FC236}">
                <a16:creationId xmlns:a16="http://schemas.microsoft.com/office/drawing/2014/main" id="{3CF07B8A-8182-432B-9929-32B0B122CBB9}"/>
              </a:ext>
            </a:extLst>
          </p:cNvPr>
          <p:cNvSpPr>
            <a:spLocks noGrp="1"/>
          </p:cNvSpPr>
          <p:nvPr>
            <p:ph type="body" sz="quarter" idx="19" hasCustomPrompt="1"/>
          </p:nvPr>
        </p:nvSpPr>
        <p:spPr>
          <a:xfrm>
            <a:off x="512593"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4" name="Datumsplatzhalter 3">
            <a:extLst>
              <a:ext uri="{FF2B5EF4-FFF2-40B4-BE49-F238E27FC236}">
                <a16:creationId xmlns:a16="http://schemas.microsoft.com/office/drawing/2014/main" id="{BA624F1E-5E9F-4DBD-9471-BC4B310E3034}"/>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2320402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inks/Bild">
    <p:spTree>
      <p:nvGrpSpPr>
        <p:cNvPr id="1" name=""/>
        <p:cNvGrpSpPr/>
        <p:nvPr/>
      </p:nvGrpSpPr>
      <p:grpSpPr>
        <a:xfrm>
          <a:off x="0" y="0"/>
          <a:ext cx="0" cy="0"/>
          <a:chOff x="0" y="0"/>
          <a:chExt cx="0" cy="0"/>
        </a:xfrm>
      </p:grpSpPr>
      <p:sp>
        <p:nvSpPr>
          <p:cNvPr id="19" name="Textplatzhalter 16">
            <a:extLst>
              <a:ext uri="{FF2B5EF4-FFF2-40B4-BE49-F238E27FC236}">
                <a16:creationId xmlns:a16="http://schemas.microsoft.com/office/drawing/2014/main" id="{5196B87F-BC24-C64A-8D28-271EA4F4B975}"/>
              </a:ext>
            </a:extLst>
          </p:cNvPr>
          <p:cNvSpPr>
            <a:spLocks noGrp="1"/>
          </p:cNvSpPr>
          <p:nvPr>
            <p:ph type="body" sz="quarter" idx="15" hasCustomPrompt="1"/>
          </p:nvPr>
        </p:nvSpPr>
        <p:spPr>
          <a:xfrm>
            <a:off x="523431" y="1384189"/>
            <a:ext cx="9798738"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22" name="Bildplatzhalter 21">
            <a:extLst>
              <a:ext uri="{FF2B5EF4-FFF2-40B4-BE49-F238E27FC236}">
                <a16:creationId xmlns:a16="http://schemas.microsoft.com/office/drawing/2014/main" id="{D67773A1-FF38-F34A-B0D5-E82EFE78F5D4}"/>
              </a:ext>
            </a:extLst>
          </p:cNvPr>
          <p:cNvSpPr>
            <a:spLocks noGrp="1"/>
          </p:cNvSpPr>
          <p:nvPr>
            <p:ph type="pic" sz="quarter" idx="18"/>
          </p:nvPr>
        </p:nvSpPr>
        <p:spPr>
          <a:xfrm>
            <a:off x="6477001" y="2769833"/>
            <a:ext cx="5191567" cy="3204784"/>
          </a:xfrm>
          <a:prstGeom prst="rect">
            <a:avLst/>
          </a:prstGeom>
        </p:spPr>
        <p:txBody>
          <a:bodyPr/>
          <a:lstStyle>
            <a:lvl1pPr marL="0" indent="0">
              <a:buNone/>
              <a:defRPr/>
            </a:lvl1pPr>
          </a:lstStyle>
          <a:p>
            <a:endParaRPr lang="de-DE" dirty="0"/>
          </a:p>
        </p:txBody>
      </p:sp>
      <p:sp>
        <p:nvSpPr>
          <p:cNvPr id="25" name="Textplatzhalter 16">
            <a:extLst>
              <a:ext uri="{FF2B5EF4-FFF2-40B4-BE49-F238E27FC236}">
                <a16:creationId xmlns:a16="http://schemas.microsoft.com/office/drawing/2014/main" id="{3040423D-3398-EF4E-866B-C22545923862}"/>
              </a:ext>
            </a:extLst>
          </p:cNvPr>
          <p:cNvSpPr>
            <a:spLocks noGrp="1"/>
          </p:cNvSpPr>
          <p:nvPr>
            <p:ph type="body" sz="quarter" idx="16"/>
          </p:nvPr>
        </p:nvSpPr>
        <p:spPr>
          <a:xfrm>
            <a:off x="523431" y="2769833"/>
            <a:ext cx="5191569" cy="3204784"/>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8" name="Textplatzhalter 9">
            <a:extLst>
              <a:ext uri="{FF2B5EF4-FFF2-40B4-BE49-F238E27FC236}">
                <a16:creationId xmlns:a16="http://schemas.microsoft.com/office/drawing/2014/main" id="{67CF15E6-663E-A848-8D63-D2715104380F}"/>
              </a:ext>
            </a:extLst>
          </p:cNvPr>
          <p:cNvSpPr>
            <a:spLocks noGrp="1"/>
          </p:cNvSpPr>
          <p:nvPr>
            <p:ph type="body" sz="quarter" idx="19" hasCustomPrompt="1"/>
          </p:nvPr>
        </p:nvSpPr>
        <p:spPr>
          <a:xfrm>
            <a:off x="523431" y="748008"/>
            <a:ext cx="9798738" cy="245524"/>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9" name="Foliennummernplatzhalter 5">
            <a:extLst>
              <a:ext uri="{FF2B5EF4-FFF2-40B4-BE49-F238E27FC236}">
                <a16:creationId xmlns:a16="http://schemas.microsoft.com/office/drawing/2014/main" id="{4587BD7E-5D8F-498B-A4A3-8EF69C38278C}"/>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11" name="Grafik 10">
            <a:extLst>
              <a:ext uri="{FF2B5EF4-FFF2-40B4-BE49-F238E27FC236}">
                <a16:creationId xmlns:a16="http://schemas.microsoft.com/office/drawing/2014/main" id="{FF5ACB15-E86B-4808-9840-CB0CB2AC11D7}"/>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3" name="Textplatzhalter 2">
            <a:extLst>
              <a:ext uri="{FF2B5EF4-FFF2-40B4-BE49-F238E27FC236}">
                <a16:creationId xmlns:a16="http://schemas.microsoft.com/office/drawing/2014/main" id="{52816DA9-A624-42F4-B35A-95055D6616E3}"/>
              </a:ext>
            </a:extLst>
          </p:cNvPr>
          <p:cNvSpPr>
            <a:spLocks noGrp="1"/>
          </p:cNvSpPr>
          <p:nvPr>
            <p:ph type="body" sz="quarter" idx="20"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4" name="Datumsplatzhalter 3">
            <a:extLst>
              <a:ext uri="{FF2B5EF4-FFF2-40B4-BE49-F238E27FC236}">
                <a16:creationId xmlns:a16="http://schemas.microsoft.com/office/drawing/2014/main" id="{AF013E61-374A-4B2D-B4D0-898DDB054B64}"/>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3936132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rechts/Bild links">
    <p:spTree>
      <p:nvGrpSpPr>
        <p:cNvPr id="1" name=""/>
        <p:cNvGrpSpPr/>
        <p:nvPr/>
      </p:nvGrpSpPr>
      <p:grpSpPr>
        <a:xfrm>
          <a:off x="0" y="0"/>
          <a:ext cx="0" cy="0"/>
          <a:chOff x="0" y="0"/>
          <a:chExt cx="0" cy="0"/>
        </a:xfrm>
      </p:grpSpPr>
      <p:sp>
        <p:nvSpPr>
          <p:cNvPr id="14" name="Textplatzhalter 16">
            <a:extLst>
              <a:ext uri="{FF2B5EF4-FFF2-40B4-BE49-F238E27FC236}">
                <a16:creationId xmlns:a16="http://schemas.microsoft.com/office/drawing/2014/main" id="{77CFBD75-255E-1A41-BB4D-9E1D224A2F9E}"/>
              </a:ext>
            </a:extLst>
          </p:cNvPr>
          <p:cNvSpPr>
            <a:spLocks noGrp="1"/>
          </p:cNvSpPr>
          <p:nvPr>
            <p:ph type="body" sz="quarter" idx="15" hasCustomPrompt="1"/>
          </p:nvPr>
        </p:nvSpPr>
        <p:spPr>
          <a:xfrm>
            <a:off x="523432" y="1476381"/>
            <a:ext cx="518525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a:t>
            </a:r>
            <a:br>
              <a:rPr lang="de-DE" b="1" dirty="0"/>
            </a:br>
            <a:r>
              <a:rPr lang="de-DE" b="1" dirty="0"/>
              <a:t>mehrere Zeilen läuft.</a:t>
            </a:r>
            <a:endParaRPr lang="de-DE" dirty="0"/>
          </a:p>
        </p:txBody>
      </p:sp>
      <p:sp>
        <p:nvSpPr>
          <p:cNvPr id="15" name="Textplatzhalter 16">
            <a:extLst>
              <a:ext uri="{FF2B5EF4-FFF2-40B4-BE49-F238E27FC236}">
                <a16:creationId xmlns:a16="http://schemas.microsoft.com/office/drawing/2014/main" id="{A9DF890E-DFC6-794A-AD1C-1B4030D1C326}"/>
              </a:ext>
            </a:extLst>
          </p:cNvPr>
          <p:cNvSpPr>
            <a:spLocks noGrp="1"/>
          </p:cNvSpPr>
          <p:nvPr>
            <p:ph type="body" sz="quarter" idx="16"/>
          </p:nvPr>
        </p:nvSpPr>
        <p:spPr>
          <a:xfrm>
            <a:off x="523430" y="2667768"/>
            <a:ext cx="5194043" cy="2060590"/>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7" name="Textplatzhalter 16">
            <a:extLst>
              <a:ext uri="{FF2B5EF4-FFF2-40B4-BE49-F238E27FC236}">
                <a16:creationId xmlns:a16="http://schemas.microsoft.com/office/drawing/2014/main" id="{82D28491-8FC9-4F4C-B3B1-4D831002C810}"/>
              </a:ext>
            </a:extLst>
          </p:cNvPr>
          <p:cNvSpPr>
            <a:spLocks noGrp="1"/>
          </p:cNvSpPr>
          <p:nvPr>
            <p:ph type="body" sz="quarter" idx="17" hasCustomPrompt="1"/>
          </p:nvPr>
        </p:nvSpPr>
        <p:spPr>
          <a:xfrm>
            <a:off x="523433" y="5102795"/>
            <a:ext cx="5202835" cy="860949"/>
          </a:xfrm>
          <a:prstGeom prst="rect">
            <a:avLst/>
          </a:prstGeom>
          <a:solidFill>
            <a:schemeClr val="bg2"/>
          </a:solidFill>
        </p:spPr>
        <p:txBody>
          <a:bodyPr lIns="144000" tIns="144000" rIns="144000" bIns="144000"/>
          <a:lstStyle>
            <a:lvl1pPr marL="0" indent="0">
              <a:lnSpc>
                <a:spcPts val="2400"/>
              </a:lnSpc>
              <a:spcBef>
                <a:spcPts val="1400"/>
              </a:spcBef>
              <a:buNone/>
              <a:defRPr sz="1600"/>
            </a:lvl1pPr>
          </a:lstStyle>
          <a:p>
            <a:r>
              <a:rPr lang="de-DE" dirty="0"/>
              <a:t>Ein kleiner, hervorgehobener Textbereich, der über eine oder mehrere Zeilen läuft.</a:t>
            </a:r>
          </a:p>
        </p:txBody>
      </p:sp>
      <p:sp>
        <p:nvSpPr>
          <p:cNvPr id="18" name="Bildplatzhalter 21">
            <a:extLst>
              <a:ext uri="{FF2B5EF4-FFF2-40B4-BE49-F238E27FC236}">
                <a16:creationId xmlns:a16="http://schemas.microsoft.com/office/drawing/2014/main" id="{9AEE2DBB-40AF-714D-B115-DA1245EA99E6}"/>
              </a:ext>
            </a:extLst>
          </p:cNvPr>
          <p:cNvSpPr>
            <a:spLocks noGrp="1"/>
          </p:cNvSpPr>
          <p:nvPr>
            <p:ph type="pic" sz="quarter" idx="18"/>
          </p:nvPr>
        </p:nvSpPr>
        <p:spPr>
          <a:xfrm>
            <a:off x="6483318" y="1476381"/>
            <a:ext cx="5194043" cy="4502388"/>
          </a:xfrm>
          <a:prstGeom prst="rect">
            <a:avLst/>
          </a:prstGeom>
        </p:spPr>
        <p:txBody>
          <a:bodyPr/>
          <a:lstStyle>
            <a:lvl1pPr marL="0" indent="0">
              <a:buNone/>
              <a:defRPr/>
            </a:lvl1pPr>
          </a:lstStyle>
          <a:p>
            <a:endParaRPr lang="de-DE" dirty="0"/>
          </a:p>
        </p:txBody>
      </p:sp>
      <p:sp>
        <p:nvSpPr>
          <p:cNvPr id="9" name="Textplatzhalter 9">
            <a:extLst>
              <a:ext uri="{FF2B5EF4-FFF2-40B4-BE49-F238E27FC236}">
                <a16:creationId xmlns:a16="http://schemas.microsoft.com/office/drawing/2014/main" id="{6F59BE16-8F3F-CF4E-B5DF-726ACCB5CEB1}"/>
              </a:ext>
            </a:extLst>
          </p:cNvPr>
          <p:cNvSpPr>
            <a:spLocks noGrp="1"/>
          </p:cNvSpPr>
          <p:nvPr>
            <p:ph type="body" sz="quarter" idx="19" hasCustomPrompt="1"/>
          </p:nvPr>
        </p:nvSpPr>
        <p:spPr>
          <a:xfrm>
            <a:off x="523431" y="746136"/>
            <a:ext cx="9798738" cy="247395"/>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10" name="Foliennummernplatzhalter 5">
            <a:extLst>
              <a:ext uri="{FF2B5EF4-FFF2-40B4-BE49-F238E27FC236}">
                <a16:creationId xmlns:a16="http://schemas.microsoft.com/office/drawing/2014/main" id="{AC87A343-07F9-415E-B370-C36C6D5FCF48}"/>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1" name="Datumsplatzhalter 3">
            <a:extLst>
              <a:ext uri="{FF2B5EF4-FFF2-40B4-BE49-F238E27FC236}">
                <a16:creationId xmlns:a16="http://schemas.microsoft.com/office/drawing/2014/main" id="{7DFE4FF2-162E-4C77-90BD-A8EF18F564EC}"/>
              </a:ext>
            </a:extLst>
          </p:cNvPr>
          <p:cNvSpPr>
            <a:spLocks noGrp="1"/>
          </p:cNvSpPr>
          <p:nvPr>
            <p:ph type="dt" sz="half" idx="2"/>
          </p:nvPr>
        </p:nvSpPr>
        <p:spPr>
          <a:xfrm>
            <a:off x="529154" y="6338181"/>
            <a:ext cx="1326022" cy="365125"/>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pic>
        <p:nvPicPr>
          <p:cNvPr id="16" name="Grafik 15">
            <a:extLst>
              <a:ext uri="{FF2B5EF4-FFF2-40B4-BE49-F238E27FC236}">
                <a16:creationId xmlns:a16="http://schemas.microsoft.com/office/drawing/2014/main" id="{C4CCAD25-A977-4F34-B15D-69B78E2AFA17}"/>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3" name="Textplatzhalter 2">
            <a:extLst>
              <a:ext uri="{FF2B5EF4-FFF2-40B4-BE49-F238E27FC236}">
                <a16:creationId xmlns:a16="http://schemas.microsoft.com/office/drawing/2014/main" id="{F5C2DA42-16AD-4887-88CD-997CB3D84BF0}"/>
              </a:ext>
            </a:extLst>
          </p:cNvPr>
          <p:cNvSpPr>
            <a:spLocks noGrp="1"/>
          </p:cNvSpPr>
          <p:nvPr>
            <p:ph type="body" sz="quarter" idx="20"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Tree>
    <p:extLst>
      <p:ext uri="{BB962C8B-B14F-4D97-AF65-F5344CB8AC3E}">
        <p14:creationId xmlns:p14="http://schemas.microsoft.com/office/powerpoint/2010/main" val="2686508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wei Bilder/Text rechts">
    <p:spTree>
      <p:nvGrpSpPr>
        <p:cNvPr id="1" name=""/>
        <p:cNvGrpSpPr/>
        <p:nvPr/>
      </p:nvGrpSpPr>
      <p:grpSpPr>
        <a:xfrm>
          <a:off x="0" y="0"/>
          <a:ext cx="0" cy="0"/>
          <a:chOff x="0" y="0"/>
          <a:chExt cx="0" cy="0"/>
        </a:xfrm>
      </p:grpSpPr>
      <p:sp>
        <p:nvSpPr>
          <p:cNvPr id="16" name="Bildplatzhalter 21">
            <a:extLst>
              <a:ext uri="{FF2B5EF4-FFF2-40B4-BE49-F238E27FC236}">
                <a16:creationId xmlns:a16="http://schemas.microsoft.com/office/drawing/2014/main" id="{63B2AF04-555B-7344-9313-9898A01CCD3A}"/>
              </a:ext>
            </a:extLst>
          </p:cNvPr>
          <p:cNvSpPr>
            <a:spLocks noGrp="1"/>
          </p:cNvSpPr>
          <p:nvPr>
            <p:ph type="pic" sz="quarter" idx="18"/>
          </p:nvPr>
        </p:nvSpPr>
        <p:spPr>
          <a:xfrm>
            <a:off x="514639" y="1995854"/>
            <a:ext cx="2543454" cy="3970878"/>
          </a:xfrm>
          <a:prstGeom prst="rect">
            <a:avLst/>
          </a:prstGeom>
        </p:spPr>
        <p:txBody>
          <a:bodyPr/>
          <a:lstStyle>
            <a:lvl1pPr marL="0" indent="0">
              <a:buNone/>
              <a:defRPr/>
            </a:lvl1pPr>
          </a:lstStyle>
          <a:p>
            <a:endParaRPr lang="de-DE" dirty="0"/>
          </a:p>
        </p:txBody>
      </p:sp>
      <p:sp>
        <p:nvSpPr>
          <p:cNvPr id="17" name="Bildplatzhalter 21">
            <a:extLst>
              <a:ext uri="{FF2B5EF4-FFF2-40B4-BE49-F238E27FC236}">
                <a16:creationId xmlns:a16="http://schemas.microsoft.com/office/drawing/2014/main" id="{14C8BC8E-C997-844E-B4C0-7AFD1361ABAF}"/>
              </a:ext>
            </a:extLst>
          </p:cNvPr>
          <p:cNvSpPr>
            <a:spLocks noGrp="1"/>
          </p:cNvSpPr>
          <p:nvPr>
            <p:ph type="pic" sz="quarter" idx="19"/>
          </p:nvPr>
        </p:nvSpPr>
        <p:spPr>
          <a:xfrm>
            <a:off x="3178125" y="1995854"/>
            <a:ext cx="2543454" cy="3970877"/>
          </a:xfrm>
          <a:prstGeom prst="rect">
            <a:avLst/>
          </a:prstGeom>
        </p:spPr>
        <p:txBody>
          <a:bodyPr/>
          <a:lstStyle>
            <a:lvl1pPr marL="0" indent="0">
              <a:buNone/>
              <a:defRPr/>
            </a:lvl1pPr>
          </a:lstStyle>
          <a:p>
            <a:endParaRPr lang="de-DE" dirty="0"/>
          </a:p>
        </p:txBody>
      </p:sp>
      <p:sp>
        <p:nvSpPr>
          <p:cNvPr id="18" name="Textplatzhalter 16">
            <a:extLst>
              <a:ext uri="{FF2B5EF4-FFF2-40B4-BE49-F238E27FC236}">
                <a16:creationId xmlns:a16="http://schemas.microsoft.com/office/drawing/2014/main" id="{107D4587-2E1E-5C42-8E79-C85AE2A0F1C7}"/>
              </a:ext>
            </a:extLst>
          </p:cNvPr>
          <p:cNvSpPr>
            <a:spLocks noGrp="1"/>
          </p:cNvSpPr>
          <p:nvPr>
            <p:ph type="body" sz="quarter" idx="16"/>
          </p:nvPr>
        </p:nvSpPr>
        <p:spPr>
          <a:xfrm>
            <a:off x="6470422" y="2760785"/>
            <a:ext cx="5206939" cy="1881553"/>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9" name="Textplatzhalter 16">
            <a:extLst>
              <a:ext uri="{FF2B5EF4-FFF2-40B4-BE49-F238E27FC236}">
                <a16:creationId xmlns:a16="http://schemas.microsoft.com/office/drawing/2014/main" id="{017CE37D-21D8-8D45-8FFB-30E32C307DBE}"/>
              </a:ext>
            </a:extLst>
          </p:cNvPr>
          <p:cNvSpPr>
            <a:spLocks noGrp="1"/>
          </p:cNvSpPr>
          <p:nvPr>
            <p:ph type="body" sz="quarter" idx="17" hasCustomPrompt="1"/>
          </p:nvPr>
        </p:nvSpPr>
        <p:spPr>
          <a:xfrm>
            <a:off x="6470424" y="4879731"/>
            <a:ext cx="5206938" cy="1078209"/>
          </a:xfrm>
          <a:prstGeom prst="rect">
            <a:avLst/>
          </a:prstGeom>
          <a:solidFill>
            <a:schemeClr val="bg2"/>
          </a:solidFill>
        </p:spPr>
        <p:txBody>
          <a:bodyPr lIns="144000" tIns="144000" rIns="144000" bIns="144000"/>
          <a:lstStyle>
            <a:lvl1pPr marL="0" indent="0">
              <a:lnSpc>
                <a:spcPts val="2400"/>
              </a:lnSpc>
              <a:spcBef>
                <a:spcPts val="1400"/>
              </a:spcBef>
              <a:buNone/>
              <a:defRPr sz="1600"/>
            </a:lvl1pPr>
          </a:lstStyle>
          <a:p>
            <a:r>
              <a:rPr lang="de-DE" dirty="0"/>
              <a:t>Ein kleiner, hervorgehobener Textbereich, der über eine oder mehrere Zeilen läuft.</a:t>
            </a:r>
          </a:p>
        </p:txBody>
      </p:sp>
      <p:sp>
        <p:nvSpPr>
          <p:cNvPr id="9" name="Textplatzhalter 9">
            <a:extLst>
              <a:ext uri="{FF2B5EF4-FFF2-40B4-BE49-F238E27FC236}">
                <a16:creationId xmlns:a16="http://schemas.microsoft.com/office/drawing/2014/main" id="{24E92FF4-E103-5C44-80F9-0FDB5F4E192E}"/>
              </a:ext>
            </a:extLst>
          </p:cNvPr>
          <p:cNvSpPr>
            <a:spLocks noGrp="1"/>
          </p:cNvSpPr>
          <p:nvPr>
            <p:ph type="body" sz="quarter" idx="15" hasCustomPrompt="1"/>
          </p:nvPr>
        </p:nvSpPr>
        <p:spPr>
          <a:xfrm>
            <a:off x="523431" y="750592"/>
            <a:ext cx="9807531" cy="295693"/>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10" name="Foliennummernplatzhalter 5">
            <a:extLst>
              <a:ext uri="{FF2B5EF4-FFF2-40B4-BE49-F238E27FC236}">
                <a16:creationId xmlns:a16="http://schemas.microsoft.com/office/drawing/2014/main" id="{1B21696B-627F-430D-A0CC-6E9930810418}"/>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20" name="Grafik 19">
            <a:extLst>
              <a:ext uri="{FF2B5EF4-FFF2-40B4-BE49-F238E27FC236}">
                <a16:creationId xmlns:a16="http://schemas.microsoft.com/office/drawing/2014/main" id="{34603FDA-2C0F-45C2-BF0B-DE210A4F407D}"/>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2" name="Datumsplatzhalter 3">
            <a:extLst>
              <a:ext uri="{FF2B5EF4-FFF2-40B4-BE49-F238E27FC236}">
                <a16:creationId xmlns:a16="http://schemas.microsoft.com/office/drawing/2014/main" id="{26E8A2A2-4044-4F22-ABFE-8F63D2ECBE74}"/>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
        <p:nvSpPr>
          <p:cNvPr id="13" name="Textplatzhalter 2">
            <a:extLst>
              <a:ext uri="{FF2B5EF4-FFF2-40B4-BE49-F238E27FC236}">
                <a16:creationId xmlns:a16="http://schemas.microsoft.com/office/drawing/2014/main" id="{C6CE3C9D-8862-42A4-9C03-4778F8991541}"/>
              </a:ext>
            </a:extLst>
          </p:cNvPr>
          <p:cNvSpPr>
            <a:spLocks noGrp="1"/>
          </p:cNvSpPr>
          <p:nvPr>
            <p:ph type="body" sz="quarter" idx="20" hasCustomPrompt="1"/>
          </p:nvPr>
        </p:nvSpPr>
        <p:spPr>
          <a:xfrm>
            <a:off x="514072" y="6037609"/>
            <a:ext cx="2543454" cy="247451"/>
          </a:xfrm>
          <a:prstGeom prst="rect">
            <a:avLst/>
          </a:prstGeom>
        </p:spPr>
        <p:txBody>
          <a:bodyPr/>
          <a:lstStyle>
            <a:lvl1pPr marL="0" indent="0">
              <a:buNone/>
              <a:defRPr sz="900">
                <a:solidFill>
                  <a:schemeClr val="tx2"/>
                </a:solidFill>
              </a:defRPr>
            </a:lvl1pPr>
          </a:lstStyle>
          <a:p>
            <a:pPr lvl="0"/>
            <a:r>
              <a:rPr lang="de-DE" dirty="0"/>
              <a:t>Quelle: Abbild X, Prometheus Archiv (Beispiel)</a:t>
            </a:r>
          </a:p>
        </p:txBody>
      </p:sp>
      <p:sp>
        <p:nvSpPr>
          <p:cNvPr id="21" name="Textplatzhalter 2">
            <a:extLst>
              <a:ext uri="{FF2B5EF4-FFF2-40B4-BE49-F238E27FC236}">
                <a16:creationId xmlns:a16="http://schemas.microsoft.com/office/drawing/2014/main" id="{2800BFA8-CA45-4043-A815-852D7AEE8CEF}"/>
              </a:ext>
            </a:extLst>
          </p:cNvPr>
          <p:cNvSpPr>
            <a:spLocks noGrp="1"/>
          </p:cNvSpPr>
          <p:nvPr>
            <p:ph type="body" sz="quarter" idx="21" hasCustomPrompt="1"/>
          </p:nvPr>
        </p:nvSpPr>
        <p:spPr>
          <a:xfrm>
            <a:off x="3178125" y="6038758"/>
            <a:ext cx="2543454" cy="247451"/>
          </a:xfrm>
          <a:prstGeom prst="rect">
            <a:avLst/>
          </a:prstGeom>
        </p:spPr>
        <p:txBody>
          <a:bodyPr/>
          <a:lstStyle>
            <a:lvl1pPr marL="0" indent="0">
              <a:buNone/>
              <a:defRPr sz="900">
                <a:solidFill>
                  <a:schemeClr val="tx2"/>
                </a:solidFill>
              </a:defRPr>
            </a:lvl1pPr>
          </a:lstStyle>
          <a:p>
            <a:pPr lvl="0"/>
            <a:r>
              <a:rPr lang="de-DE" dirty="0"/>
              <a:t>Quelle: Abbild X, Prometheus Archiv (Beispiel)</a:t>
            </a:r>
          </a:p>
        </p:txBody>
      </p:sp>
    </p:spTree>
    <p:extLst>
      <p:ext uri="{BB962C8B-B14F-4D97-AF65-F5344CB8AC3E}">
        <p14:creationId xmlns:p14="http://schemas.microsoft.com/office/powerpoint/2010/main" val="37501802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ld/Text rechts">
    <p:spTree>
      <p:nvGrpSpPr>
        <p:cNvPr id="1" name=""/>
        <p:cNvGrpSpPr/>
        <p:nvPr/>
      </p:nvGrpSpPr>
      <p:grpSpPr>
        <a:xfrm>
          <a:off x="0" y="0"/>
          <a:ext cx="0" cy="0"/>
          <a:chOff x="0" y="0"/>
          <a:chExt cx="0" cy="0"/>
        </a:xfrm>
      </p:grpSpPr>
      <p:sp>
        <p:nvSpPr>
          <p:cNvPr id="10" name="Textplatzhalter 16">
            <a:extLst>
              <a:ext uri="{FF2B5EF4-FFF2-40B4-BE49-F238E27FC236}">
                <a16:creationId xmlns:a16="http://schemas.microsoft.com/office/drawing/2014/main" id="{5499D8D5-7940-9243-A4FB-6E66ACF6F925}"/>
              </a:ext>
            </a:extLst>
          </p:cNvPr>
          <p:cNvSpPr>
            <a:spLocks noGrp="1"/>
          </p:cNvSpPr>
          <p:nvPr>
            <p:ph type="body" sz="quarter" idx="15" hasCustomPrompt="1"/>
          </p:nvPr>
        </p:nvSpPr>
        <p:spPr>
          <a:xfrm>
            <a:off x="6480668" y="1995854"/>
            <a:ext cx="5190969" cy="113420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Kleiner Einleitungstext </a:t>
            </a:r>
            <a:endParaRPr lang="de-DE" dirty="0"/>
          </a:p>
        </p:txBody>
      </p:sp>
      <p:sp>
        <p:nvSpPr>
          <p:cNvPr id="11" name="Textplatzhalter 16">
            <a:extLst>
              <a:ext uri="{FF2B5EF4-FFF2-40B4-BE49-F238E27FC236}">
                <a16:creationId xmlns:a16="http://schemas.microsoft.com/office/drawing/2014/main" id="{B90BBC81-6BED-B44D-BA5A-149B7D3593AA}"/>
              </a:ext>
            </a:extLst>
          </p:cNvPr>
          <p:cNvSpPr>
            <a:spLocks noGrp="1"/>
          </p:cNvSpPr>
          <p:nvPr>
            <p:ph type="body" sz="quarter" idx="16"/>
          </p:nvPr>
        </p:nvSpPr>
        <p:spPr>
          <a:xfrm>
            <a:off x="6477598" y="3429000"/>
            <a:ext cx="5190969" cy="2532186"/>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2" name="Bildplatzhalter 21">
            <a:extLst>
              <a:ext uri="{FF2B5EF4-FFF2-40B4-BE49-F238E27FC236}">
                <a16:creationId xmlns:a16="http://schemas.microsoft.com/office/drawing/2014/main" id="{9349BE05-3A72-8045-8C57-02C7C6EF7C29}"/>
              </a:ext>
            </a:extLst>
          </p:cNvPr>
          <p:cNvSpPr>
            <a:spLocks noGrp="1"/>
          </p:cNvSpPr>
          <p:nvPr>
            <p:ph type="pic" sz="quarter" idx="18"/>
          </p:nvPr>
        </p:nvSpPr>
        <p:spPr>
          <a:xfrm>
            <a:off x="523432" y="1995854"/>
            <a:ext cx="5190969" cy="3965332"/>
          </a:xfrm>
          <a:prstGeom prst="rect">
            <a:avLst/>
          </a:prstGeom>
        </p:spPr>
        <p:txBody>
          <a:bodyPr/>
          <a:lstStyle>
            <a:lvl1pPr marL="0" indent="0">
              <a:buNone/>
              <a:defRPr/>
            </a:lvl1pPr>
          </a:lstStyle>
          <a:p>
            <a:endParaRPr lang="de-DE" dirty="0"/>
          </a:p>
        </p:txBody>
      </p:sp>
      <p:sp>
        <p:nvSpPr>
          <p:cNvPr id="8" name="Textplatzhalter 9">
            <a:extLst>
              <a:ext uri="{FF2B5EF4-FFF2-40B4-BE49-F238E27FC236}">
                <a16:creationId xmlns:a16="http://schemas.microsoft.com/office/drawing/2014/main" id="{62E881B9-9E77-CA42-A935-D8A3CF8352B0}"/>
              </a:ext>
            </a:extLst>
          </p:cNvPr>
          <p:cNvSpPr>
            <a:spLocks noGrp="1"/>
          </p:cNvSpPr>
          <p:nvPr>
            <p:ph type="body" sz="quarter" idx="19" hasCustomPrompt="1"/>
          </p:nvPr>
        </p:nvSpPr>
        <p:spPr>
          <a:xfrm>
            <a:off x="523431" y="744685"/>
            <a:ext cx="9798738" cy="284015"/>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9" name="Foliennummernplatzhalter 5">
            <a:extLst>
              <a:ext uri="{FF2B5EF4-FFF2-40B4-BE49-F238E27FC236}">
                <a16:creationId xmlns:a16="http://schemas.microsoft.com/office/drawing/2014/main" id="{82B7BB8C-95D1-4B8C-B013-F6B62EB488CB}"/>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16" name="Grafik 15">
            <a:extLst>
              <a:ext uri="{FF2B5EF4-FFF2-40B4-BE49-F238E27FC236}">
                <a16:creationId xmlns:a16="http://schemas.microsoft.com/office/drawing/2014/main" id="{F823B7CD-CF02-4A33-91B6-D8C46BBAC402}"/>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5" name="Textplatzhalter 2">
            <a:extLst>
              <a:ext uri="{FF2B5EF4-FFF2-40B4-BE49-F238E27FC236}">
                <a16:creationId xmlns:a16="http://schemas.microsoft.com/office/drawing/2014/main" id="{23C6408C-BB3C-41C9-B59A-DC6183957022}"/>
              </a:ext>
            </a:extLst>
          </p:cNvPr>
          <p:cNvSpPr>
            <a:spLocks noGrp="1"/>
          </p:cNvSpPr>
          <p:nvPr>
            <p:ph type="body" sz="quarter" idx="20" hasCustomPrompt="1"/>
          </p:nvPr>
        </p:nvSpPr>
        <p:spPr>
          <a:xfrm>
            <a:off x="520362" y="6034404"/>
            <a:ext cx="5190969"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7" name="Datumsplatzhalter 3">
            <a:extLst>
              <a:ext uri="{FF2B5EF4-FFF2-40B4-BE49-F238E27FC236}">
                <a16:creationId xmlns:a16="http://schemas.microsoft.com/office/drawing/2014/main" id="{9AC2E0B9-52BB-4DE7-91FE-6706C38A490C}"/>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1273816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ext">
    <p:spTree>
      <p:nvGrpSpPr>
        <p:cNvPr id="1" name=""/>
        <p:cNvGrpSpPr/>
        <p:nvPr/>
      </p:nvGrpSpPr>
      <p:grpSpPr>
        <a:xfrm>
          <a:off x="0" y="0"/>
          <a:ext cx="0" cy="0"/>
          <a:chOff x="0" y="0"/>
          <a:chExt cx="0" cy="0"/>
        </a:xfrm>
      </p:grpSpPr>
      <p:sp>
        <p:nvSpPr>
          <p:cNvPr id="13" name="Textplatzhalter 16">
            <a:extLst>
              <a:ext uri="{FF2B5EF4-FFF2-40B4-BE49-F238E27FC236}">
                <a16:creationId xmlns:a16="http://schemas.microsoft.com/office/drawing/2014/main" id="{0D978528-6A6D-ED4A-AAF6-77DF85D62715}"/>
              </a:ext>
            </a:extLst>
          </p:cNvPr>
          <p:cNvSpPr>
            <a:spLocks noGrp="1"/>
          </p:cNvSpPr>
          <p:nvPr>
            <p:ph type="body" sz="quarter" idx="16"/>
          </p:nvPr>
        </p:nvSpPr>
        <p:spPr>
          <a:xfrm>
            <a:off x="6477597" y="4123592"/>
            <a:ext cx="5199763" cy="1837592"/>
          </a:xfrm>
          <a:prstGeom prst="rect">
            <a:avLst/>
          </a:prstGeom>
          <a:solidFill>
            <a:schemeClr val="bg2"/>
          </a:solidFill>
        </p:spPr>
        <p:txBody>
          <a:bodyPr lIns="144000" tIns="144000" rIns="144000" bIns="14400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4" name="Textplatzhalter 16">
            <a:extLst>
              <a:ext uri="{FF2B5EF4-FFF2-40B4-BE49-F238E27FC236}">
                <a16:creationId xmlns:a16="http://schemas.microsoft.com/office/drawing/2014/main" id="{C3ABC3CE-9C0E-7340-85EB-AD55A2C74ACF}"/>
              </a:ext>
            </a:extLst>
          </p:cNvPr>
          <p:cNvSpPr>
            <a:spLocks noGrp="1"/>
          </p:cNvSpPr>
          <p:nvPr>
            <p:ph type="body" sz="quarter" idx="15" hasCustomPrompt="1"/>
          </p:nvPr>
        </p:nvSpPr>
        <p:spPr>
          <a:xfrm>
            <a:off x="6477598" y="2769576"/>
            <a:ext cx="5199763" cy="1143727"/>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Kleiner Einleitungstext </a:t>
            </a:r>
            <a:endParaRPr lang="de-DE" dirty="0"/>
          </a:p>
        </p:txBody>
      </p:sp>
      <p:sp>
        <p:nvSpPr>
          <p:cNvPr id="20" name="Textplatzhalter 19">
            <a:extLst>
              <a:ext uri="{FF2B5EF4-FFF2-40B4-BE49-F238E27FC236}">
                <a16:creationId xmlns:a16="http://schemas.microsoft.com/office/drawing/2014/main" id="{C781AF8B-F25D-C74E-9233-093F8743113D}"/>
              </a:ext>
            </a:extLst>
          </p:cNvPr>
          <p:cNvSpPr>
            <a:spLocks noGrp="1"/>
          </p:cNvSpPr>
          <p:nvPr>
            <p:ph type="body" sz="quarter" idx="17" hasCustomPrompt="1"/>
          </p:nvPr>
        </p:nvSpPr>
        <p:spPr>
          <a:xfrm>
            <a:off x="523431" y="2769575"/>
            <a:ext cx="5199763" cy="3191609"/>
          </a:xfrm>
          <a:prstGeom prst="rect">
            <a:avLst/>
          </a:prstGeom>
        </p:spPr>
        <p:txBody>
          <a:bodyPr lIns="0" tIns="0" rIns="0" bIns="0"/>
          <a:lstStyle>
            <a:lvl1pPr marL="0" indent="0">
              <a:lnSpc>
                <a:spcPts val="1800"/>
              </a:lnSpc>
              <a:spcBef>
                <a:spcPts val="600"/>
              </a:spcBef>
              <a:buNone/>
              <a:defRPr sz="1600"/>
            </a:lvl1pPr>
          </a:lstStyle>
          <a:p>
            <a:r>
              <a:rPr lang="de-DE" dirty="0"/>
              <a:t>Textbereich</a:t>
            </a:r>
          </a:p>
        </p:txBody>
      </p:sp>
      <p:sp>
        <p:nvSpPr>
          <p:cNvPr id="11" name="Textplatzhalter 9">
            <a:extLst>
              <a:ext uri="{FF2B5EF4-FFF2-40B4-BE49-F238E27FC236}">
                <a16:creationId xmlns:a16="http://schemas.microsoft.com/office/drawing/2014/main" id="{227393F9-CE04-864D-9E49-4C39E1A729BF}"/>
              </a:ext>
            </a:extLst>
          </p:cNvPr>
          <p:cNvSpPr>
            <a:spLocks noGrp="1"/>
          </p:cNvSpPr>
          <p:nvPr>
            <p:ph type="body" sz="quarter" idx="18" hasCustomPrompt="1"/>
          </p:nvPr>
        </p:nvSpPr>
        <p:spPr>
          <a:xfrm>
            <a:off x="523431" y="744687"/>
            <a:ext cx="9807531" cy="284014"/>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pic>
        <p:nvPicPr>
          <p:cNvPr id="8" name="Grafik 7">
            <a:extLst>
              <a:ext uri="{FF2B5EF4-FFF2-40B4-BE49-F238E27FC236}">
                <a16:creationId xmlns:a16="http://schemas.microsoft.com/office/drawing/2014/main" id="{B44FA04F-E055-464D-A23B-DF4D17363448}"/>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7" name="Datumsplatzhalter 3">
            <a:extLst>
              <a:ext uri="{FF2B5EF4-FFF2-40B4-BE49-F238E27FC236}">
                <a16:creationId xmlns:a16="http://schemas.microsoft.com/office/drawing/2014/main" id="{C1C22A6E-52BB-4C1F-B9BE-DE91B69E4742}"/>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
        <p:nvSpPr>
          <p:cNvPr id="9" name="Foliennummernplatzhalter 5">
            <a:extLst>
              <a:ext uri="{FF2B5EF4-FFF2-40B4-BE49-F238E27FC236}">
                <a16:creationId xmlns:a16="http://schemas.microsoft.com/office/drawing/2014/main" id="{BE5676D0-C11A-4655-885D-6D9E2EBEB162}"/>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Tree>
    <p:extLst>
      <p:ext uri="{BB962C8B-B14F-4D97-AF65-F5344CB8AC3E}">
        <p14:creationId xmlns:p14="http://schemas.microsoft.com/office/powerpoint/2010/main" val="1118838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ollbild">
    <p:spTree>
      <p:nvGrpSpPr>
        <p:cNvPr id="1" name=""/>
        <p:cNvGrpSpPr/>
        <p:nvPr/>
      </p:nvGrpSpPr>
      <p:grpSpPr>
        <a:xfrm>
          <a:off x="0" y="0"/>
          <a:ext cx="0" cy="0"/>
          <a:chOff x="0" y="0"/>
          <a:chExt cx="0" cy="0"/>
        </a:xfrm>
      </p:grpSpPr>
      <p:sp>
        <p:nvSpPr>
          <p:cNvPr id="8" name="Textplatzhalter 9">
            <a:extLst>
              <a:ext uri="{FF2B5EF4-FFF2-40B4-BE49-F238E27FC236}">
                <a16:creationId xmlns:a16="http://schemas.microsoft.com/office/drawing/2014/main" id="{9406BCB8-41B8-EC4F-8B7E-804317A1F81B}"/>
              </a:ext>
            </a:extLst>
          </p:cNvPr>
          <p:cNvSpPr>
            <a:spLocks noGrp="1"/>
          </p:cNvSpPr>
          <p:nvPr>
            <p:ph type="body" sz="quarter" idx="13" hasCustomPrompt="1"/>
          </p:nvPr>
        </p:nvSpPr>
        <p:spPr>
          <a:xfrm>
            <a:off x="514639" y="642170"/>
            <a:ext cx="5800913"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4" name="Bildplatzhalter 13">
            <a:extLst>
              <a:ext uri="{FF2B5EF4-FFF2-40B4-BE49-F238E27FC236}">
                <a16:creationId xmlns:a16="http://schemas.microsoft.com/office/drawing/2014/main" id="{9963F4C2-B1EA-7247-9D81-1D35413B57E8}"/>
              </a:ext>
            </a:extLst>
          </p:cNvPr>
          <p:cNvSpPr>
            <a:spLocks noGrp="1"/>
          </p:cNvSpPr>
          <p:nvPr>
            <p:ph type="pic" sz="quarter" idx="14"/>
          </p:nvPr>
        </p:nvSpPr>
        <p:spPr>
          <a:xfrm>
            <a:off x="0" y="1290918"/>
            <a:ext cx="12192000" cy="4006569"/>
          </a:xfrm>
          <a:prstGeom prst="rect">
            <a:avLst/>
          </a:prstGeom>
        </p:spPr>
        <p:txBody>
          <a:bodyPr/>
          <a:lstStyle>
            <a:lvl1pPr marL="0" indent="0">
              <a:buNone/>
              <a:defRPr/>
            </a:lvl1pPr>
          </a:lstStyle>
          <a:p>
            <a:endParaRPr lang="de-DE" dirty="0"/>
          </a:p>
        </p:txBody>
      </p:sp>
      <p:sp>
        <p:nvSpPr>
          <p:cNvPr id="17" name="Bildplatzhalter 16">
            <a:extLst>
              <a:ext uri="{FF2B5EF4-FFF2-40B4-BE49-F238E27FC236}">
                <a16:creationId xmlns:a16="http://schemas.microsoft.com/office/drawing/2014/main" id="{6C784ED6-23B7-B543-85B2-276A6BEB54E7}"/>
              </a:ext>
            </a:extLst>
          </p:cNvPr>
          <p:cNvSpPr>
            <a:spLocks noGrp="1"/>
          </p:cNvSpPr>
          <p:nvPr>
            <p:ph type="pic" sz="quarter" idx="16"/>
          </p:nvPr>
        </p:nvSpPr>
        <p:spPr>
          <a:xfrm>
            <a:off x="0" y="0"/>
            <a:ext cx="12192000" cy="5992427"/>
          </a:xfrm>
          <a:prstGeom prst="rect">
            <a:avLst/>
          </a:prstGeom>
          <a:solidFill>
            <a:schemeClr val="bg1"/>
          </a:solidFill>
        </p:spPr>
        <p:txBody>
          <a:bodyPr/>
          <a:lstStyle>
            <a:lvl1pPr marL="0" indent="0">
              <a:buNone/>
              <a:defRPr/>
            </a:lvl1pPr>
          </a:lstStyle>
          <a:p>
            <a:endParaRPr lang="de-DE" dirty="0"/>
          </a:p>
        </p:txBody>
      </p:sp>
      <p:sp>
        <p:nvSpPr>
          <p:cNvPr id="11" name="Foliennummernplatzhalter 5">
            <a:extLst>
              <a:ext uri="{FF2B5EF4-FFF2-40B4-BE49-F238E27FC236}">
                <a16:creationId xmlns:a16="http://schemas.microsoft.com/office/drawing/2014/main" id="{609177F0-451E-4A52-BCB6-3904225888C5}"/>
              </a:ext>
            </a:extLst>
          </p:cNvPr>
          <p:cNvSpPr txBox="1">
            <a:spLocks/>
          </p:cNvSpPr>
          <p:nvPr userDrawn="1"/>
        </p:nvSpPr>
        <p:spPr>
          <a:xfrm>
            <a:off x="10227076" y="6338182"/>
            <a:ext cx="1435769" cy="247450"/>
          </a:xfrm>
          <a:prstGeom prst="rect">
            <a:avLst/>
          </a:prstGeom>
        </p:spPr>
        <p:txBody>
          <a:bodyPr/>
          <a:lstStyle>
            <a:defPPr>
              <a:defRPr lang="de-DE"/>
            </a:defPPr>
            <a:lvl1pPr marL="0" algn="r" defTabSz="914400" rtl="0" eaLnBrk="1" latinLnBrk="0" hangingPunct="1">
              <a:defRPr sz="1400" b="1"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4F77AF-5FC3-3742-9B04-C4967E118F6E}" type="slidenum">
              <a:rPr lang="de-DE" smtClean="0"/>
              <a:pPr/>
              <a:t>‹#›</a:t>
            </a:fld>
            <a:endParaRPr lang="de-DE" dirty="0"/>
          </a:p>
        </p:txBody>
      </p:sp>
      <p:sp>
        <p:nvSpPr>
          <p:cNvPr id="9" name="Textplatzhalter 2">
            <a:extLst>
              <a:ext uri="{FF2B5EF4-FFF2-40B4-BE49-F238E27FC236}">
                <a16:creationId xmlns:a16="http://schemas.microsoft.com/office/drawing/2014/main" id="{81C761CC-23A6-4D70-9544-CA087B049F11}"/>
              </a:ext>
            </a:extLst>
          </p:cNvPr>
          <p:cNvSpPr>
            <a:spLocks noGrp="1"/>
          </p:cNvSpPr>
          <p:nvPr>
            <p:ph type="body" sz="quarter" idx="18" hasCustomPrompt="1"/>
          </p:nvPr>
        </p:nvSpPr>
        <p:spPr>
          <a:xfrm>
            <a:off x="529154" y="6034404"/>
            <a:ext cx="11148033"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2" name="Datumsplatzhalter 7">
            <a:extLst>
              <a:ext uri="{FF2B5EF4-FFF2-40B4-BE49-F238E27FC236}">
                <a16:creationId xmlns:a16="http://schemas.microsoft.com/office/drawing/2014/main" id="{9DCEFA27-A29E-BF66-FF28-F19821D3EC78}"/>
              </a:ext>
            </a:extLst>
          </p:cNvPr>
          <p:cNvSpPr>
            <a:spLocks noGrp="1"/>
          </p:cNvSpPr>
          <p:nvPr>
            <p:ph type="dt" sz="half" idx="2"/>
          </p:nvPr>
        </p:nvSpPr>
        <p:spPr>
          <a:xfrm>
            <a:off x="514813" y="6338182"/>
            <a:ext cx="1174138" cy="245524"/>
          </a:xfrm>
        </p:spPr>
        <p:txBody>
          <a:bodyPr/>
          <a:lstStyle/>
          <a:p>
            <a:r>
              <a:rPr lang="de-DE" dirty="0"/>
              <a:t>WS 2023/24</a:t>
            </a:r>
          </a:p>
        </p:txBody>
      </p:sp>
    </p:spTree>
    <p:extLst>
      <p:ext uri="{BB962C8B-B14F-4D97-AF65-F5344CB8AC3E}">
        <p14:creationId xmlns:p14="http://schemas.microsoft.com/office/powerpoint/2010/main" val="13228867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Vollbild">
    <p:spTree>
      <p:nvGrpSpPr>
        <p:cNvPr id="1" name=""/>
        <p:cNvGrpSpPr/>
        <p:nvPr/>
      </p:nvGrpSpPr>
      <p:grpSpPr>
        <a:xfrm>
          <a:off x="0" y="0"/>
          <a:ext cx="0" cy="0"/>
          <a:chOff x="0" y="0"/>
          <a:chExt cx="0" cy="0"/>
        </a:xfrm>
      </p:grpSpPr>
      <p:sp>
        <p:nvSpPr>
          <p:cNvPr id="8" name="Textplatzhalter 9">
            <a:extLst>
              <a:ext uri="{FF2B5EF4-FFF2-40B4-BE49-F238E27FC236}">
                <a16:creationId xmlns:a16="http://schemas.microsoft.com/office/drawing/2014/main" id="{9406BCB8-41B8-EC4F-8B7E-804317A1F81B}"/>
              </a:ext>
            </a:extLst>
          </p:cNvPr>
          <p:cNvSpPr>
            <a:spLocks noGrp="1"/>
          </p:cNvSpPr>
          <p:nvPr>
            <p:ph type="body" sz="quarter" idx="13" hasCustomPrompt="1"/>
          </p:nvPr>
        </p:nvSpPr>
        <p:spPr>
          <a:xfrm>
            <a:off x="514639" y="642170"/>
            <a:ext cx="5800913"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4" name="Bildplatzhalter 13">
            <a:extLst>
              <a:ext uri="{FF2B5EF4-FFF2-40B4-BE49-F238E27FC236}">
                <a16:creationId xmlns:a16="http://schemas.microsoft.com/office/drawing/2014/main" id="{9963F4C2-B1EA-7247-9D81-1D35413B57E8}"/>
              </a:ext>
            </a:extLst>
          </p:cNvPr>
          <p:cNvSpPr>
            <a:spLocks noGrp="1"/>
          </p:cNvSpPr>
          <p:nvPr>
            <p:ph type="pic" sz="quarter" idx="14"/>
          </p:nvPr>
        </p:nvSpPr>
        <p:spPr>
          <a:xfrm>
            <a:off x="0" y="1290918"/>
            <a:ext cx="12192000" cy="4006569"/>
          </a:xfrm>
          <a:prstGeom prst="rect">
            <a:avLst/>
          </a:prstGeom>
        </p:spPr>
        <p:txBody>
          <a:bodyPr/>
          <a:lstStyle>
            <a:lvl1pPr marL="0" indent="0">
              <a:buNone/>
              <a:defRPr/>
            </a:lvl1pPr>
          </a:lstStyle>
          <a:p>
            <a:endParaRPr lang="de-DE" dirty="0"/>
          </a:p>
        </p:txBody>
      </p:sp>
      <p:sp>
        <p:nvSpPr>
          <p:cNvPr id="15" name="Textplatzhalter 16">
            <a:extLst>
              <a:ext uri="{FF2B5EF4-FFF2-40B4-BE49-F238E27FC236}">
                <a16:creationId xmlns:a16="http://schemas.microsoft.com/office/drawing/2014/main" id="{69EF2B0F-8C07-4646-A2D8-CAA8500C076D}"/>
              </a:ext>
            </a:extLst>
          </p:cNvPr>
          <p:cNvSpPr>
            <a:spLocks noGrp="1"/>
          </p:cNvSpPr>
          <p:nvPr>
            <p:ph type="body" sz="quarter" idx="15" hasCustomPrompt="1"/>
          </p:nvPr>
        </p:nvSpPr>
        <p:spPr>
          <a:xfrm>
            <a:off x="514639" y="5569054"/>
            <a:ext cx="10565737" cy="708536"/>
          </a:xfrm>
          <a:prstGeom prst="rect">
            <a:avLst/>
          </a:prstGeom>
        </p:spPr>
        <p:txBody>
          <a:bodyPr lIns="0">
            <a:normAutofit/>
          </a:bodyPr>
          <a:lstStyle>
            <a:lvl1pPr marL="0" marR="0" indent="0" algn="l" defTabSz="914400" rtl="0" eaLnBrk="1" fontAlgn="auto" latinLnBrk="0" hangingPunct="1">
              <a:lnSpc>
                <a:spcPts val="1800"/>
              </a:lnSpc>
              <a:spcBef>
                <a:spcPts val="6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Bildbeschreibung</a:t>
            </a:r>
            <a:endParaRPr lang="de-DE" dirty="0"/>
          </a:p>
        </p:txBody>
      </p:sp>
      <p:sp>
        <p:nvSpPr>
          <p:cNvPr id="17" name="Bildplatzhalter 16">
            <a:extLst>
              <a:ext uri="{FF2B5EF4-FFF2-40B4-BE49-F238E27FC236}">
                <a16:creationId xmlns:a16="http://schemas.microsoft.com/office/drawing/2014/main" id="{6C784ED6-23B7-B543-85B2-276A6BEB54E7}"/>
              </a:ext>
            </a:extLst>
          </p:cNvPr>
          <p:cNvSpPr>
            <a:spLocks noGrp="1"/>
          </p:cNvSpPr>
          <p:nvPr>
            <p:ph type="pic" sz="quarter" idx="16"/>
          </p:nvPr>
        </p:nvSpPr>
        <p:spPr>
          <a:xfrm>
            <a:off x="0" y="0"/>
            <a:ext cx="12192000" cy="6858000"/>
          </a:xfrm>
          <a:prstGeom prst="rect">
            <a:avLst/>
          </a:prstGeom>
          <a:solidFill>
            <a:schemeClr val="bg1"/>
          </a:solidFill>
        </p:spPr>
        <p:txBody>
          <a:bodyPr/>
          <a:lstStyle>
            <a:lvl1pPr marL="0" indent="0">
              <a:buNone/>
              <a:defRPr/>
            </a:lvl1pPr>
          </a:lstStyle>
          <a:p>
            <a:endParaRPr lang="de-DE" dirty="0"/>
          </a:p>
        </p:txBody>
      </p:sp>
      <p:sp>
        <p:nvSpPr>
          <p:cNvPr id="11" name="Foliennummernplatzhalter 5">
            <a:extLst>
              <a:ext uri="{FF2B5EF4-FFF2-40B4-BE49-F238E27FC236}">
                <a16:creationId xmlns:a16="http://schemas.microsoft.com/office/drawing/2014/main" id="{609177F0-451E-4A52-BCB6-3904225888C5}"/>
              </a:ext>
            </a:extLst>
          </p:cNvPr>
          <p:cNvSpPr txBox="1">
            <a:spLocks/>
          </p:cNvSpPr>
          <p:nvPr userDrawn="1"/>
        </p:nvSpPr>
        <p:spPr>
          <a:xfrm>
            <a:off x="10227076" y="6338182"/>
            <a:ext cx="1435769" cy="247450"/>
          </a:xfrm>
          <a:prstGeom prst="rect">
            <a:avLst/>
          </a:prstGeom>
        </p:spPr>
        <p:txBody>
          <a:bodyPr/>
          <a:lstStyle>
            <a:defPPr>
              <a:defRPr lang="de-DE"/>
            </a:defPPr>
            <a:lvl1pPr marL="0" algn="r" defTabSz="914400" rtl="0" eaLnBrk="1" latinLnBrk="0" hangingPunct="1">
              <a:defRPr sz="1400" b="1"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3" name="Rechteck 2">
            <a:extLst>
              <a:ext uri="{FF2B5EF4-FFF2-40B4-BE49-F238E27FC236}">
                <a16:creationId xmlns:a16="http://schemas.microsoft.com/office/drawing/2014/main" id="{9058AAD8-A9D1-4743-B844-9EBDC5D110A7}"/>
              </a:ext>
            </a:extLst>
          </p:cNvPr>
          <p:cNvSpPr/>
          <p:nvPr userDrawn="1"/>
        </p:nvSpPr>
        <p:spPr>
          <a:xfrm>
            <a:off x="6315552" y="6251197"/>
            <a:ext cx="5876448" cy="33443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platzhalter 2">
            <a:extLst>
              <a:ext uri="{FF2B5EF4-FFF2-40B4-BE49-F238E27FC236}">
                <a16:creationId xmlns:a16="http://schemas.microsoft.com/office/drawing/2014/main" id="{CA698717-44DB-4D98-A9EF-7C745D804A73}"/>
              </a:ext>
            </a:extLst>
          </p:cNvPr>
          <p:cNvSpPr>
            <a:spLocks noGrp="1"/>
          </p:cNvSpPr>
          <p:nvPr>
            <p:ph type="body" sz="quarter" idx="18" hasCustomPrompt="1"/>
          </p:nvPr>
        </p:nvSpPr>
        <p:spPr>
          <a:xfrm>
            <a:off x="6319765" y="6294688"/>
            <a:ext cx="5343080" cy="247451"/>
          </a:xfrm>
          <a:prstGeom prst="rect">
            <a:avLst/>
          </a:prstGeom>
        </p:spPr>
        <p:txBody>
          <a:bodyPr/>
          <a:lstStyle>
            <a:lvl1pPr marL="0" indent="0">
              <a:buNone/>
              <a:defRPr sz="1200">
                <a:solidFill>
                  <a:schemeClr val="bg2"/>
                </a:solidFill>
              </a:defRPr>
            </a:lvl1pPr>
          </a:lstStyle>
          <a:p>
            <a:pPr lvl="0"/>
            <a:r>
              <a:rPr lang="de-DE" dirty="0"/>
              <a:t>Quelle: Abbild X, Prometheus Archiv (Beispiel)</a:t>
            </a:r>
          </a:p>
        </p:txBody>
      </p:sp>
    </p:spTree>
    <p:extLst>
      <p:ext uri="{BB962C8B-B14F-4D97-AF65-F5344CB8AC3E}">
        <p14:creationId xmlns:p14="http://schemas.microsoft.com/office/powerpoint/2010/main" val="31187622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ollbild links/Text">
    <p:spTree>
      <p:nvGrpSpPr>
        <p:cNvPr id="1" name=""/>
        <p:cNvGrpSpPr/>
        <p:nvPr/>
      </p:nvGrpSpPr>
      <p:grpSpPr>
        <a:xfrm>
          <a:off x="0" y="0"/>
          <a:ext cx="0" cy="0"/>
          <a:chOff x="0" y="0"/>
          <a:chExt cx="0" cy="0"/>
        </a:xfrm>
      </p:grpSpPr>
      <p:sp>
        <p:nvSpPr>
          <p:cNvPr id="9" name="Bildplatzhalter 21">
            <a:extLst>
              <a:ext uri="{FF2B5EF4-FFF2-40B4-BE49-F238E27FC236}">
                <a16:creationId xmlns:a16="http://schemas.microsoft.com/office/drawing/2014/main" id="{10221449-7C55-4C4F-B8BF-3124EC06F8F6}"/>
              </a:ext>
            </a:extLst>
          </p:cNvPr>
          <p:cNvSpPr>
            <a:spLocks noGrp="1"/>
          </p:cNvSpPr>
          <p:nvPr>
            <p:ph type="pic" sz="quarter" idx="18"/>
          </p:nvPr>
        </p:nvSpPr>
        <p:spPr>
          <a:xfrm>
            <a:off x="0" y="0"/>
            <a:ext cx="6096000" cy="6858001"/>
          </a:xfrm>
          <a:prstGeom prst="rect">
            <a:avLst/>
          </a:prstGeom>
          <a:noFill/>
        </p:spPr>
        <p:txBody>
          <a:bodyPr/>
          <a:lstStyle>
            <a:lvl1pPr marL="0" indent="0">
              <a:buNone/>
              <a:defRPr/>
            </a:lvl1pPr>
          </a:lstStyle>
          <a:p>
            <a:endParaRPr lang="de-DE" dirty="0"/>
          </a:p>
        </p:txBody>
      </p:sp>
      <p:sp>
        <p:nvSpPr>
          <p:cNvPr id="10" name="Textplatzhalter 16">
            <a:extLst>
              <a:ext uri="{FF2B5EF4-FFF2-40B4-BE49-F238E27FC236}">
                <a16:creationId xmlns:a16="http://schemas.microsoft.com/office/drawing/2014/main" id="{F7FC2FD7-CAD9-3643-88AD-2C84AA7779A5}"/>
              </a:ext>
            </a:extLst>
          </p:cNvPr>
          <p:cNvSpPr>
            <a:spLocks noGrp="1"/>
          </p:cNvSpPr>
          <p:nvPr>
            <p:ph type="body" sz="quarter" idx="15" hasCustomPrompt="1"/>
          </p:nvPr>
        </p:nvSpPr>
        <p:spPr>
          <a:xfrm>
            <a:off x="6478023" y="1467073"/>
            <a:ext cx="518482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mehrere Zeilen läuft.</a:t>
            </a:r>
            <a:endParaRPr lang="de-DE" dirty="0"/>
          </a:p>
        </p:txBody>
      </p:sp>
      <p:sp>
        <p:nvSpPr>
          <p:cNvPr id="11" name="Textplatzhalter 16">
            <a:extLst>
              <a:ext uri="{FF2B5EF4-FFF2-40B4-BE49-F238E27FC236}">
                <a16:creationId xmlns:a16="http://schemas.microsoft.com/office/drawing/2014/main" id="{D915C759-68AE-E949-AEDC-6C2AB05F62DE}"/>
              </a:ext>
            </a:extLst>
          </p:cNvPr>
          <p:cNvSpPr>
            <a:spLocks noGrp="1"/>
          </p:cNvSpPr>
          <p:nvPr>
            <p:ph type="body" sz="quarter" idx="16"/>
          </p:nvPr>
        </p:nvSpPr>
        <p:spPr>
          <a:xfrm>
            <a:off x="6478023" y="2769577"/>
            <a:ext cx="5184822" cy="320919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7" name="Textplatzhalter 9">
            <a:extLst>
              <a:ext uri="{FF2B5EF4-FFF2-40B4-BE49-F238E27FC236}">
                <a16:creationId xmlns:a16="http://schemas.microsoft.com/office/drawing/2014/main" id="{03A68195-E784-BC47-B421-ECF634C7A94C}"/>
              </a:ext>
            </a:extLst>
          </p:cNvPr>
          <p:cNvSpPr>
            <a:spLocks noGrp="1"/>
          </p:cNvSpPr>
          <p:nvPr>
            <p:ph type="body" sz="quarter" idx="19" hasCustomPrompt="1"/>
          </p:nvPr>
        </p:nvSpPr>
        <p:spPr>
          <a:xfrm>
            <a:off x="6498189" y="753364"/>
            <a:ext cx="3826542" cy="527509"/>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8" name="Foliennummernplatzhalter 5">
            <a:extLst>
              <a:ext uri="{FF2B5EF4-FFF2-40B4-BE49-F238E27FC236}">
                <a16:creationId xmlns:a16="http://schemas.microsoft.com/office/drawing/2014/main" id="{74354CCB-5558-48A3-A531-E1A04B771376}"/>
              </a:ext>
            </a:extLst>
          </p:cNvPr>
          <p:cNvSpPr txBox="1">
            <a:spLocks/>
          </p:cNvSpPr>
          <p:nvPr userDrawn="1"/>
        </p:nvSpPr>
        <p:spPr>
          <a:xfrm>
            <a:off x="10227076" y="6338182"/>
            <a:ext cx="1435769" cy="247450"/>
          </a:xfrm>
          <a:prstGeom prst="rect">
            <a:avLst/>
          </a:prstGeom>
        </p:spPr>
        <p:txBody>
          <a:bodyPr/>
          <a:lstStyle>
            <a:defPPr>
              <a:defRPr lang="de-DE"/>
            </a:defPPr>
            <a:lvl1pPr marL="0" algn="r" defTabSz="914400" rtl="0" eaLnBrk="1" latinLnBrk="0" hangingPunct="1">
              <a:defRPr sz="1400" b="1"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4F77AF-5FC3-3742-9B04-C4967E118F6E}" type="slidenum">
              <a:rPr lang="de-DE" smtClean="0"/>
              <a:pPr/>
              <a:t>‹#›</a:t>
            </a:fld>
            <a:endParaRPr lang="de-DE" dirty="0"/>
          </a:p>
        </p:txBody>
      </p:sp>
      <p:pic>
        <p:nvPicPr>
          <p:cNvPr id="15" name="Grafik 14">
            <a:extLst>
              <a:ext uri="{FF2B5EF4-FFF2-40B4-BE49-F238E27FC236}">
                <a16:creationId xmlns:a16="http://schemas.microsoft.com/office/drawing/2014/main" id="{19188442-3CFC-4F42-A29E-37545B4DC9A3}"/>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2" name="Textplatzhalter 2">
            <a:extLst>
              <a:ext uri="{FF2B5EF4-FFF2-40B4-BE49-F238E27FC236}">
                <a16:creationId xmlns:a16="http://schemas.microsoft.com/office/drawing/2014/main" id="{9F9CF163-BF63-40B7-B09C-29D86C548A1D}"/>
              </a:ext>
            </a:extLst>
          </p:cNvPr>
          <p:cNvSpPr>
            <a:spLocks noGrp="1"/>
          </p:cNvSpPr>
          <p:nvPr>
            <p:ph type="body" sz="quarter" idx="20"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6" name="Datumsplatzhalter 3">
            <a:extLst>
              <a:ext uri="{FF2B5EF4-FFF2-40B4-BE49-F238E27FC236}">
                <a16:creationId xmlns:a16="http://schemas.microsoft.com/office/drawing/2014/main" id="{439E0374-1FFB-4905-8DBF-46F960F66B47}"/>
              </a:ext>
            </a:extLst>
          </p:cNvPr>
          <p:cNvSpPr>
            <a:spLocks noGrp="1"/>
          </p:cNvSpPr>
          <p:nvPr>
            <p:ph type="dt" sz="half" idx="2"/>
          </p:nvPr>
        </p:nvSpPr>
        <p:spPr>
          <a:xfrm>
            <a:off x="6474867"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3305228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Vollbild rechts">
    <p:bg>
      <p:bgPr>
        <a:solidFill>
          <a:schemeClr val="bg1"/>
        </a:solidFill>
        <a:effectLst/>
      </p:bgPr>
    </p:bg>
    <p:spTree>
      <p:nvGrpSpPr>
        <p:cNvPr id="1" name=""/>
        <p:cNvGrpSpPr/>
        <p:nvPr/>
      </p:nvGrpSpPr>
      <p:grpSpPr>
        <a:xfrm>
          <a:off x="0" y="0"/>
          <a:ext cx="0" cy="0"/>
          <a:chOff x="0" y="0"/>
          <a:chExt cx="0" cy="0"/>
        </a:xfrm>
      </p:grpSpPr>
      <p:sp>
        <p:nvSpPr>
          <p:cNvPr id="10" name="Bildplatzhalter 21">
            <a:extLst>
              <a:ext uri="{FF2B5EF4-FFF2-40B4-BE49-F238E27FC236}">
                <a16:creationId xmlns:a16="http://schemas.microsoft.com/office/drawing/2014/main" id="{6AF5427D-36F2-5744-AB49-99C89FECA550}"/>
              </a:ext>
            </a:extLst>
          </p:cNvPr>
          <p:cNvSpPr>
            <a:spLocks noGrp="1"/>
          </p:cNvSpPr>
          <p:nvPr>
            <p:ph type="pic" sz="quarter" idx="18"/>
          </p:nvPr>
        </p:nvSpPr>
        <p:spPr>
          <a:xfrm>
            <a:off x="6482576" y="0"/>
            <a:ext cx="5709424" cy="6858000"/>
          </a:xfrm>
          <a:prstGeom prst="rect">
            <a:avLst/>
          </a:prstGeom>
          <a:noFill/>
        </p:spPr>
        <p:txBody>
          <a:bodyPr/>
          <a:lstStyle>
            <a:lvl1pPr marL="0" indent="0">
              <a:buNone/>
              <a:defRPr/>
            </a:lvl1pPr>
          </a:lstStyle>
          <a:p>
            <a:endParaRPr lang="de-DE" dirty="0"/>
          </a:p>
        </p:txBody>
      </p:sp>
      <p:sp>
        <p:nvSpPr>
          <p:cNvPr id="11" name="Textplatzhalter 16">
            <a:extLst>
              <a:ext uri="{FF2B5EF4-FFF2-40B4-BE49-F238E27FC236}">
                <a16:creationId xmlns:a16="http://schemas.microsoft.com/office/drawing/2014/main" id="{B78C1FF4-5A6D-A548-AF54-E87B682A1D74}"/>
              </a:ext>
            </a:extLst>
          </p:cNvPr>
          <p:cNvSpPr>
            <a:spLocks noGrp="1"/>
          </p:cNvSpPr>
          <p:nvPr>
            <p:ph type="body" sz="quarter" idx="15" hasCustomPrompt="1"/>
          </p:nvPr>
        </p:nvSpPr>
        <p:spPr>
          <a:xfrm>
            <a:off x="520276" y="1469492"/>
            <a:ext cx="5189149"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mehrere Zeilen läuft.</a:t>
            </a:r>
            <a:endParaRPr lang="de-DE" dirty="0"/>
          </a:p>
        </p:txBody>
      </p:sp>
      <p:sp>
        <p:nvSpPr>
          <p:cNvPr id="9" name="Textplatzhalter 9">
            <a:extLst>
              <a:ext uri="{FF2B5EF4-FFF2-40B4-BE49-F238E27FC236}">
                <a16:creationId xmlns:a16="http://schemas.microsoft.com/office/drawing/2014/main" id="{0BAB9DD2-8C2C-9140-B574-E59A229331F7}"/>
              </a:ext>
            </a:extLst>
          </p:cNvPr>
          <p:cNvSpPr>
            <a:spLocks noGrp="1"/>
          </p:cNvSpPr>
          <p:nvPr>
            <p:ph type="body" sz="quarter" idx="19" hasCustomPrompt="1"/>
          </p:nvPr>
        </p:nvSpPr>
        <p:spPr>
          <a:xfrm>
            <a:off x="523518" y="741839"/>
            <a:ext cx="5185907" cy="357009"/>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7" name="Foliennummernplatzhalter 5">
            <a:extLst>
              <a:ext uri="{FF2B5EF4-FFF2-40B4-BE49-F238E27FC236}">
                <a16:creationId xmlns:a16="http://schemas.microsoft.com/office/drawing/2014/main" id="{A7D8DEC5-E0DA-4EC5-8B57-E7C228AB5B8B}"/>
              </a:ext>
            </a:extLst>
          </p:cNvPr>
          <p:cNvSpPr>
            <a:spLocks noGrp="1"/>
          </p:cNvSpPr>
          <p:nvPr>
            <p:ph type="sldNum" sz="quarter" idx="4"/>
          </p:nvPr>
        </p:nvSpPr>
        <p:spPr>
          <a:xfrm>
            <a:off x="4284269"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5" name="Textplatzhalter 16">
            <a:extLst>
              <a:ext uri="{FF2B5EF4-FFF2-40B4-BE49-F238E27FC236}">
                <a16:creationId xmlns:a16="http://schemas.microsoft.com/office/drawing/2014/main" id="{A050D4E7-1304-45CD-9E0D-D4D4CC466C55}"/>
              </a:ext>
            </a:extLst>
          </p:cNvPr>
          <p:cNvSpPr>
            <a:spLocks noGrp="1"/>
          </p:cNvSpPr>
          <p:nvPr>
            <p:ph type="body" sz="quarter" idx="16"/>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2" name="Textplatzhalter 2">
            <a:extLst>
              <a:ext uri="{FF2B5EF4-FFF2-40B4-BE49-F238E27FC236}">
                <a16:creationId xmlns:a16="http://schemas.microsoft.com/office/drawing/2014/main" id="{FD89772C-877E-41FE-A68A-14C47E4E4966}"/>
              </a:ext>
            </a:extLst>
          </p:cNvPr>
          <p:cNvSpPr>
            <a:spLocks noGrp="1"/>
          </p:cNvSpPr>
          <p:nvPr>
            <p:ph type="body" sz="quarter" idx="20" hasCustomPrompt="1"/>
          </p:nvPr>
        </p:nvSpPr>
        <p:spPr>
          <a:xfrm>
            <a:off x="523431" y="6034404"/>
            <a:ext cx="5185994"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8" name="Datumsplatzhalter 3">
            <a:extLst>
              <a:ext uri="{FF2B5EF4-FFF2-40B4-BE49-F238E27FC236}">
                <a16:creationId xmlns:a16="http://schemas.microsoft.com/office/drawing/2014/main" id="{08769E91-2BE7-462C-B1ED-126025576D43}"/>
              </a:ext>
            </a:extLst>
          </p:cNvPr>
          <p:cNvSpPr>
            <a:spLocks noGrp="1"/>
          </p:cNvSpPr>
          <p:nvPr>
            <p:ph type="dt" sz="half" idx="2"/>
          </p:nvPr>
        </p:nvSpPr>
        <p:spPr>
          <a:xfrm>
            <a:off x="523518"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3574276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ohne Störer">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A88FFF8B-ED51-744E-8DF4-9622A28642A8}"/>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pic>
        <p:nvPicPr>
          <p:cNvPr id="11" name="Grafik 10">
            <a:extLst>
              <a:ext uri="{FF2B5EF4-FFF2-40B4-BE49-F238E27FC236}">
                <a16:creationId xmlns:a16="http://schemas.microsoft.com/office/drawing/2014/main" id="{306B93E2-D082-9147-AAA9-478203422E03}"/>
              </a:ext>
            </a:extLst>
          </p:cNvPr>
          <p:cNvPicPr>
            <a:picLocks noChangeAspect="1"/>
          </p:cNvPicPr>
          <p:nvPr userDrawn="1"/>
        </p:nvPicPr>
        <p:blipFill>
          <a:blip r:embed="rId3"/>
          <a:stretch>
            <a:fillRect/>
          </a:stretch>
        </p:blipFill>
        <p:spPr>
          <a:xfrm>
            <a:off x="9797248" y="5614499"/>
            <a:ext cx="2394752" cy="929164"/>
          </a:xfrm>
          <a:prstGeom prst="rect">
            <a:avLst/>
          </a:prstGeom>
        </p:spPr>
      </p:pic>
      <p:sp>
        <p:nvSpPr>
          <p:cNvPr id="14" name="Textplatzhalter 7">
            <a:extLst>
              <a:ext uri="{FF2B5EF4-FFF2-40B4-BE49-F238E27FC236}">
                <a16:creationId xmlns:a16="http://schemas.microsoft.com/office/drawing/2014/main" id="{232C229E-CFC6-4350-9327-522003B3CCFB}"/>
              </a:ext>
            </a:extLst>
          </p:cNvPr>
          <p:cNvSpPr>
            <a:spLocks noGrp="1"/>
          </p:cNvSpPr>
          <p:nvPr>
            <p:ph type="body" sz="quarter" idx="15" hasCustomPrompt="1"/>
          </p:nvPr>
        </p:nvSpPr>
        <p:spPr>
          <a:xfrm>
            <a:off x="527917" y="6339679"/>
            <a:ext cx="7250173"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Name | Datum</a:t>
            </a:r>
          </a:p>
        </p:txBody>
      </p:sp>
      <p:sp>
        <p:nvSpPr>
          <p:cNvPr id="15" name="Textplatzhalter 7">
            <a:extLst>
              <a:ext uri="{FF2B5EF4-FFF2-40B4-BE49-F238E27FC236}">
                <a16:creationId xmlns:a16="http://schemas.microsoft.com/office/drawing/2014/main" id="{5DD62B81-1A73-4122-8AD7-A72448ACACBE}"/>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der Titel</a:t>
            </a:r>
          </a:p>
        </p:txBody>
      </p:sp>
      <p:sp>
        <p:nvSpPr>
          <p:cNvPr id="17" name="Textplatzhalter 7">
            <a:extLst>
              <a:ext uri="{FF2B5EF4-FFF2-40B4-BE49-F238E27FC236}">
                <a16:creationId xmlns:a16="http://schemas.microsoft.com/office/drawing/2014/main" id="{C95DF675-B4C8-45BD-BA97-CE0C8F0476F3}"/>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Tree>
    <p:extLst>
      <p:ext uri="{BB962C8B-B14F-4D97-AF65-F5344CB8AC3E}">
        <p14:creationId xmlns:p14="http://schemas.microsoft.com/office/powerpoint/2010/main" val="20522613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Kapitaltrenner">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5D752C10-3DE1-A442-B6B9-3003175FEB6D}"/>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sp>
        <p:nvSpPr>
          <p:cNvPr id="14" name="Textplatzhalter 7">
            <a:extLst>
              <a:ext uri="{FF2B5EF4-FFF2-40B4-BE49-F238E27FC236}">
                <a16:creationId xmlns:a16="http://schemas.microsoft.com/office/drawing/2014/main" id="{B47FCFAF-83A5-4DD0-9ED1-AA4C8A4919AB}"/>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das nächste Kapitel</a:t>
            </a:r>
          </a:p>
        </p:txBody>
      </p:sp>
      <p:pic>
        <p:nvPicPr>
          <p:cNvPr id="8" name="Grafik 7">
            <a:extLst>
              <a:ext uri="{FF2B5EF4-FFF2-40B4-BE49-F238E27FC236}">
                <a16:creationId xmlns:a16="http://schemas.microsoft.com/office/drawing/2014/main" id="{BED6582C-2B17-40CF-A0CB-19BE175BC508}"/>
              </a:ext>
            </a:extLst>
          </p:cNvPr>
          <p:cNvPicPr>
            <a:picLocks noChangeAspect="1"/>
          </p:cNvPicPr>
          <p:nvPr userDrawn="1"/>
        </p:nvPicPr>
        <p:blipFill>
          <a:blip r:embed="rId3"/>
          <a:stretch>
            <a:fillRect/>
          </a:stretch>
        </p:blipFill>
        <p:spPr>
          <a:xfrm>
            <a:off x="9797248" y="333912"/>
            <a:ext cx="2394752" cy="929164"/>
          </a:xfrm>
          <a:prstGeom prst="rect">
            <a:avLst/>
          </a:prstGeom>
        </p:spPr>
      </p:pic>
      <p:sp>
        <p:nvSpPr>
          <p:cNvPr id="15" name="Textplatzhalter 7">
            <a:extLst>
              <a:ext uri="{FF2B5EF4-FFF2-40B4-BE49-F238E27FC236}">
                <a16:creationId xmlns:a16="http://schemas.microsoft.com/office/drawing/2014/main" id="{A3A68E7C-6E27-4ED0-B836-D31A9EDF63FC}"/>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
        <p:nvSpPr>
          <p:cNvPr id="16" name="Foliennummernplatzhalter 5">
            <a:extLst>
              <a:ext uri="{FF2B5EF4-FFF2-40B4-BE49-F238E27FC236}">
                <a16:creationId xmlns:a16="http://schemas.microsoft.com/office/drawing/2014/main" id="{FEF81942-DAFD-4553-BF35-D14697C3C546}"/>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Tree>
    <p:extLst>
      <p:ext uri="{BB962C8B-B14F-4D97-AF65-F5344CB8AC3E}">
        <p14:creationId xmlns:p14="http://schemas.microsoft.com/office/powerpoint/2010/main" val="15006258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ese/Zitat">
    <p:spTree>
      <p:nvGrpSpPr>
        <p:cNvPr id="1" name=""/>
        <p:cNvGrpSpPr/>
        <p:nvPr/>
      </p:nvGrpSpPr>
      <p:grpSpPr>
        <a:xfrm>
          <a:off x="0" y="0"/>
          <a:ext cx="0" cy="0"/>
          <a:chOff x="0" y="0"/>
          <a:chExt cx="0" cy="0"/>
        </a:xfrm>
      </p:grpSpPr>
      <p:pic>
        <p:nvPicPr>
          <p:cNvPr id="15" name="Grafik 14">
            <a:extLst>
              <a:ext uri="{FF2B5EF4-FFF2-40B4-BE49-F238E27FC236}">
                <a16:creationId xmlns:a16="http://schemas.microsoft.com/office/drawing/2014/main" id="{044CE882-CE30-3B40-860C-E829BA82C761}"/>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25" name="Textplatzhalter 9">
            <a:extLst>
              <a:ext uri="{FF2B5EF4-FFF2-40B4-BE49-F238E27FC236}">
                <a16:creationId xmlns:a16="http://schemas.microsoft.com/office/drawing/2014/main" id="{F4F1D500-EEDF-5D45-9F72-99CFAE09FF9D}"/>
              </a:ext>
            </a:extLst>
          </p:cNvPr>
          <p:cNvSpPr>
            <a:spLocks noGrp="1"/>
          </p:cNvSpPr>
          <p:nvPr>
            <p:ph type="body" sz="quarter" idx="15" hasCustomPrompt="1"/>
          </p:nvPr>
        </p:nvSpPr>
        <p:spPr>
          <a:xfrm>
            <a:off x="523517" y="742821"/>
            <a:ext cx="9783763"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7" name="Textplatzhalter 2">
            <a:extLst>
              <a:ext uri="{FF2B5EF4-FFF2-40B4-BE49-F238E27FC236}">
                <a16:creationId xmlns:a16="http://schemas.microsoft.com/office/drawing/2014/main" id="{BA26D613-D48B-455A-85EC-686254BCC329}"/>
              </a:ext>
            </a:extLst>
          </p:cNvPr>
          <p:cNvSpPr>
            <a:spLocks noGrp="1"/>
          </p:cNvSpPr>
          <p:nvPr>
            <p:ph type="body" sz="quarter" idx="16" hasCustomPrompt="1"/>
          </p:nvPr>
        </p:nvSpPr>
        <p:spPr>
          <a:xfrm>
            <a:off x="523517" y="2004646"/>
            <a:ext cx="11157438" cy="3182816"/>
          </a:xfrm>
          <a:prstGeom prst="rect">
            <a:avLst/>
          </a:prstGeom>
        </p:spPr>
        <p:txBody>
          <a:bodyPr lIns="0" tIns="36000"/>
          <a:lstStyle>
            <a:lvl1pPr marL="0" indent="0" algn="ctr">
              <a:lnSpc>
                <a:spcPct val="100000"/>
              </a:lnSpc>
              <a:buNone/>
              <a:defRPr sz="3200" b="1" i="1">
                <a:solidFill>
                  <a:schemeClr val="tx2"/>
                </a:solidFill>
              </a:defRPr>
            </a:lvl1pPr>
          </a:lstStyle>
          <a:p>
            <a:r>
              <a:rPr lang="de-DE" dirty="0"/>
              <a:t>Hier kann eine These, ein Zitat oder Ähnliches stehen.</a:t>
            </a:r>
          </a:p>
          <a:p>
            <a:endParaRPr lang="de-DE" dirty="0"/>
          </a:p>
          <a:p>
            <a:r>
              <a:rPr lang="de-DE" dirty="0"/>
              <a:t>„</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Qui</a:t>
            </a:r>
            <a:r>
              <a:rPr lang="de-DE" dirty="0"/>
              <a:t> </a:t>
            </a:r>
            <a:r>
              <a:rPr lang="de-DE" dirty="0" err="1"/>
              <a:t>sunt</a:t>
            </a:r>
            <a:r>
              <a:rPr lang="de-DE" dirty="0"/>
              <a:t> et </a:t>
            </a:r>
            <a:r>
              <a:rPr lang="de-DE" dirty="0" err="1"/>
              <a:t>endipsum</a:t>
            </a:r>
            <a:r>
              <a:rPr lang="de-DE" dirty="0"/>
              <a:t> </a:t>
            </a:r>
            <a:r>
              <a:rPr lang="de-DE" dirty="0" err="1"/>
              <a:t>rae</a:t>
            </a:r>
            <a:r>
              <a:rPr lang="de-DE" dirty="0"/>
              <a:t> </a:t>
            </a:r>
            <a:r>
              <a:rPr lang="de-DE" dirty="0" err="1"/>
              <a:t>pratemo</a:t>
            </a:r>
            <a:r>
              <a:rPr lang="de-DE" dirty="0"/>
              <a:t> </a:t>
            </a:r>
            <a:r>
              <a:rPr lang="de-DE" dirty="0" err="1"/>
              <a:t>uptas</a:t>
            </a:r>
            <a:r>
              <a:rPr lang="de-DE" dirty="0"/>
              <a:t> </a:t>
            </a:r>
            <a:r>
              <a:rPr lang="de-DE" dirty="0" err="1"/>
              <a:t>dipsum</a:t>
            </a:r>
            <a:r>
              <a:rPr lang="de-DE" dirty="0"/>
              <a:t>.“</a:t>
            </a:r>
          </a:p>
        </p:txBody>
      </p:sp>
      <p:sp>
        <p:nvSpPr>
          <p:cNvPr id="10" name="Foliennummernplatzhalter 5">
            <a:extLst>
              <a:ext uri="{FF2B5EF4-FFF2-40B4-BE49-F238E27FC236}">
                <a16:creationId xmlns:a16="http://schemas.microsoft.com/office/drawing/2014/main" id="{2DF06919-89E5-4472-B2E8-DB4B29FEC764}"/>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1" name="Textplatzhalter 9">
            <a:extLst>
              <a:ext uri="{FF2B5EF4-FFF2-40B4-BE49-F238E27FC236}">
                <a16:creationId xmlns:a16="http://schemas.microsoft.com/office/drawing/2014/main" id="{47A5D4AE-A541-4B5B-A537-E5542D833187}"/>
              </a:ext>
            </a:extLst>
          </p:cNvPr>
          <p:cNvSpPr>
            <a:spLocks noGrp="1"/>
          </p:cNvSpPr>
          <p:nvPr>
            <p:ph type="body" sz="quarter" idx="17" hasCustomPrompt="1"/>
          </p:nvPr>
        </p:nvSpPr>
        <p:spPr>
          <a:xfrm>
            <a:off x="7007469" y="5294171"/>
            <a:ext cx="4673486" cy="806791"/>
          </a:xfrm>
          <a:prstGeom prst="rect">
            <a:avLst/>
          </a:prstGeom>
        </p:spPr>
        <p:txBody>
          <a:bodyPr lIns="0" tIns="0" rIns="0" bIns="0">
            <a:normAutofit/>
          </a:bodyPr>
          <a:lstStyle>
            <a:lvl1pPr marL="285750" indent="-285750">
              <a:buFont typeface="Symbol" panose="05050102010706020507" pitchFamily="18" charset="2"/>
              <a:buChar char="-"/>
              <a:defRPr sz="1800" b="1">
                <a:solidFill>
                  <a:schemeClr val="tx2"/>
                </a:solidFill>
              </a:defRPr>
            </a:lvl1pPr>
          </a:lstStyle>
          <a:p>
            <a:r>
              <a:rPr lang="de-DE" b="1" i="1" dirty="0">
                <a:solidFill>
                  <a:schemeClr val="tx2"/>
                </a:solidFill>
              </a:rPr>
              <a:t>Max Mustermann (2021) </a:t>
            </a:r>
            <a:br>
              <a:rPr lang="de-DE" b="1" i="1" dirty="0">
                <a:solidFill>
                  <a:schemeClr val="tx2"/>
                </a:solidFill>
              </a:rPr>
            </a:br>
            <a:r>
              <a:rPr lang="de-DE" b="1" i="1" dirty="0">
                <a:solidFill>
                  <a:schemeClr val="tx2"/>
                </a:solidFill>
              </a:rPr>
              <a:t>(</a:t>
            </a:r>
            <a:r>
              <a:rPr lang="de-DE" b="1" i="1" dirty="0" err="1">
                <a:solidFill>
                  <a:schemeClr val="tx2"/>
                </a:solidFill>
              </a:rPr>
              <a:t>mgl</a:t>
            </a:r>
            <a:r>
              <a:rPr lang="de-DE" b="1" i="1" dirty="0">
                <a:solidFill>
                  <a:schemeClr val="tx2"/>
                </a:solidFill>
              </a:rPr>
              <a:t>. Platz zur Nennung des Autors/der Quelle)</a:t>
            </a:r>
          </a:p>
        </p:txBody>
      </p:sp>
      <p:sp>
        <p:nvSpPr>
          <p:cNvPr id="12" name="Datumsplatzhalter 3">
            <a:extLst>
              <a:ext uri="{FF2B5EF4-FFF2-40B4-BE49-F238E27FC236}">
                <a16:creationId xmlns:a16="http://schemas.microsoft.com/office/drawing/2014/main" id="{A30A4E1D-A8BD-4AE6-AF96-B3326E0BB340}"/>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921823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sübersicht">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F2F82C07-6DE1-F344-86D9-DAA22A3D2E74}"/>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7" name="Textplatzhalter 16">
            <a:extLst>
              <a:ext uri="{FF2B5EF4-FFF2-40B4-BE49-F238E27FC236}">
                <a16:creationId xmlns:a16="http://schemas.microsoft.com/office/drawing/2014/main" id="{C4FE7671-3EC3-224F-B337-ABA54D728EE8}"/>
              </a:ext>
            </a:extLst>
          </p:cNvPr>
          <p:cNvSpPr>
            <a:spLocks noGrp="1"/>
          </p:cNvSpPr>
          <p:nvPr>
            <p:ph type="body" sz="quarter" idx="15"/>
          </p:nvPr>
        </p:nvSpPr>
        <p:spPr>
          <a:xfrm>
            <a:off x="523605" y="2769576"/>
            <a:ext cx="11148032" cy="3200401"/>
          </a:xfrm>
          <a:prstGeom prst="rect">
            <a:avLst/>
          </a:prstGeom>
        </p:spPr>
        <p:txBody>
          <a:bodyPr lIns="0">
            <a:normAutofit/>
          </a:bodyPr>
          <a:lstStyle>
            <a:lvl1pPr marL="514350" indent="-514350">
              <a:buClr>
                <a:schemeClr val="tx2"/>
              </a:buClr>
              <a:buFont typeface="+mj-lt"/>
              <a:buAutoNum type="arabicPeriod"/>
              <a:defRPr sz="2400" b="1"/>
            </a:lvl1pPr>
          </a:lstStyle>
          <a:p>
            <a:r>
              <a:rPr lang="de-DE" dirty="0"/>
              <a:t>Mastertextformat bearbeiten
Zweite Ebene
Dritte Ebene
Vierte Ebene
Fünfte Ebene</a:t>
            </a:r>
          </a:p>
        </p:txBody>
      </p:sp>
      <p:sp>
        <p:nvSpPr>
          <p:cNvPr id="19" name="Textplatzhalter 9">
            <a:extLst>
              <a:ext uri="{FF2B5EF4-FFF2-40B4-BE49-F238E27FC236}">
                <a16:creationId xmlns:a16="http://schemas.microsoft.com/office/drawing/2014/main" id="{F16C3CFB-FE69-6545-885C-4165788BAD05}"/>
              </a:ext>
            </a:extLst>
          </p:cNvPr>
          <p:cNvSpPr>
            <a:spLocks noGrp="1"/>
          </p:cNvSpPr>
          <p:nvPr>
            <p:ph type="body" sz="quarter" idx="13" hasCustomPrompt="1"/>
          </p:nvPr>
        </p:nvSpPr>
        <p:spPr>
          <a:xfrm>
            <a:off x="523431" y="743423"/>
            <a:ext cx="9807531"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9" name="Foliennummernplatzhalter 5">
            <a:extLst>
              <a:ext uri="{FF2B5EF4-FFF2-40B4-BE49-F238E27FC236}">
                <a16:creationId xmlns:a16="http://schemas.microsoft.com/office/drawing/2014/main" id="{9634BD4E-680A-4E19-B1E1-D3FB71928862}"/>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1" name="Textplatzhalter 16">
            <a:extLst>
              <a:ext uri="{FF2B5EF4-FFF2-40B4-BE49-F238E27FC236}">
                <a16:creationId xmlns:a16="http://schemas.microsoft.com/office/drawing/2014/main" id="{DF92031C-BE38-408A-BC20-82554C468518}"/>
              </a:ext>
            </a:extLst>
          </p:cNvPr>
          <p:cNvSpPr>
            <a:spLocks noGrp="1"/>
          </p:cNvSpPr>
          <p:nvPr>
            <p:ph type="body" sz="quarter" idx="14" hasCustomPrompt="1"/>
          </p:nvPr>
        </p:nvSpPr>
        <p:spPr>
          <a:xfrm>
            <a:off x="523430" y="139399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2" name="Datumsplatzhalter 3">
            <a:extLst>
              <a:ext uri="{FF2B5EF4-FFF2-40B4-BE49-F238E27FC236}">
                <a16:creationId xmlns:a16="http://schemas.microsoft.com/office/drawing/2014/main" id="{770B8977-8240-4ECD-BA8D-859263BB1C16}"/>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15355016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links/Diagramm">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3403BD62-9AAE-7F46-879F-7A8ED05EB582}"/>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7" name="Textplatzhalter 9">
            <a:extLst>
              <a:ext uri="{FF2B5EF4-FFF2-40B4-BE49-F238E27FC236}">
                <a16:creationId xmlns:a16="http://schemas.microsoft.com/office/drawing/2014/main" id="{0C6FB35F-B078-8044-961B-2F650A31661C}"/>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1" name="Diagrammplatzhalter 23">
            <a:extLst>
              <a:ext uri="{FF2B5EF4-FFF2-40B4-BE49-F238E27FC236}">
                <a16:creationId xmlns:a16="http://schemas.microsoft.com/office/drawing/2014/main" id="{65E1444D-1AF9-410A-A6A0-43D97620A93A}"/>
              </a:ext>
            </a:extLst>
          </p:cNvPr>
          <p:cNvSpPr>
            <a:spLocks noGrp="1"/>
          </p:cNvSpPr>
          <p:nvPr>
            <p:ph type="chart" sz="quarter" idx="16"/>
          </p:nvPr>
        </p:nvSpPr>
        <p:spPr>
          <a:xfrm>
            <a:off x="6474781" y="2760784"/>
            <a:ext cx="5202406" cy="3205009"/>
          </a:xfrm>
          <a:prstGeom prst="rect">
            <a:avLst/>
          </a:prstGeom>
        </p:spPr>
        <p:txBody>
          <a:bodyPr/>
          <a:lstStyle>
            <a:lvl1pPr marL="0" indent="0">
              <a:buNone/>
              <a:defRPr/>
            </a:lvl1pPr>
          </a:lstStyle>
          <a:p>
            <a:endParaRPr lang="de-DE" dirty="0"/>
          </a:p>
        </p:txBody>
      </p:sp>
      <p:sp>
        <p:nvSpPr>
          <p:cNvPr id="13" name="Foliennummernplatzhalter 5">
            <a:extLst>
              <a:ext uri="{FF2B5EF4-FFF2-40B4-BE49-F238E27FC236}">
                <a16:creationId xmlns:a16="http://schemas.microsoft.com/office/drawing/2014/main" id="{0D9D3537-02D5-4654-90A3-19C3E08CC655}"/>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4" name="Textplatzhalter 16">
            <a:extLst>
              <a:ext uri="{FF2B5EF4-FFF2-40B4-BE49-F238E27FC236}">
                <a16:creationId xmlns:a16="http://schemas.microsoft.com/office/drawing/2014/main" id="{B82E7D4A-CA30-4937-BD9C-853E1C756299}"/>
              </a:ext>
            </a:extLst>
          </p:cNvPr>
          <p:cNvSpPr>
            <a:spLocks noGrp="1"/>
          </p:cNvSpPr>
          <p:nvPr>
            <p:ph type="body" sz="quarter" idx="14" hasCustomPrompt="1"/>
          </p:nvPr>
        </p:nvSpPr>
        <p:spPr>
          <a:xfrm>
            <a:off x="523430" y="139399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5" name="Textplatzhalter 16">
            <a:extLst>
              <a:ext uri="{FF2B5EF4-FFF2-40B4-BE49-F238E27FC236}">
                <a16:creationId xmlns:a16="http://schemas.microsoft.com/office/drawing/2014/main" id="{EC58EF76-B80E-4328-BC2C-06220031A7D9}"/>
              </a:ext>
            </a:extLst>
          </p:cNvPr>
          <p:cNvSpPr>
            <a:spLocks noGrp="1"/>
          </p:cNvSpPr>
          <p:nvPr>
            <p:ph type="body" sz="quarter" idx="17"/>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6" name="Textplatzhalter 2">
            <a:extLst>
              <a:ext uri="{FF2B5EF4-FFF2-40B4-BE49-F238E27FC236}">
                <a16:creationId xmlns:a16="http://schemas.microsoft.com/office/drawing/2014/main" id="{249B3CF1-443C-4564-8FB7-6CB211E8529F}"/>
              </a:ext>
            </a:extLst>
          </p:cNvPr>
          <p:cNvSpPr>
            <a:spLocks noGrp="1"/>
          </p:cNvSpPr>
          <p:nvPr>
            <p:ph type="body" sz="quarter" idx="18"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8" name="Datumsplatzhalter 3">
            <a:extLst>
              <a:ext uri="{FF2B5EF4-FFF2-40B4-BE49-F238E27FC236}">
                <a16:creationId xmlns:a16="http://schemas.microsoft.com/office/drawing/2014/main" id="{1BB9A16A-52DB-4754-8079-3F75B5D192DE}"/>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42844009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gramm/Text rechts">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FE5202F2-04B3-4D49-9FC6-7B2C5C75157D}"/>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8" name="Textplatzhalter 16">
            <a:extLst>
              <a:ext uri="{FF2B5EF4-FFF2-40B4-BE49-F238E27FC236}">
                <a16:creationId xmlns:a16="http://schemas.microsoft.com/office/drawing/2014/main" id="{4C80EF50-F692-4A18-A8DB-11CA78A7FB44}"/>
              </a:ext>
            </a:extLst>
          </p:cNvPr>
          <p:cNvSpPr>
            <a:spLocks noGrp="1"/>
          </p:cNvSpPr>
          <p:nvPr>
            <p:ph type="body" sz="quarter" idx="16"/>
          </p:nvPr>
        </p:nvSpPr>
        <p:spPr>
          <a:xfrm>
            <a:off x="6468208" y="2769577"/>
            <a:ext cx="5200361" cy="3191546"/>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1" name="Diagrammplatzhalter 23">
            <a:extLst>
              <a:ext uri="{FF2B5EF4-FFF2-40B4-BE49-F238E27FC236}">
                <a16:creationId xmlns:a16="http://schemas.microsoft.com/office/drawing/2014/main" id="{109F0AB7-B6BB-4B76-806A-FE5D8277C296}"/>
              </a:ext>
            </a:extLst>
          </p:cNvPr>
          <p:cNvSpPr>
            <a:spLocks noGrp="1"/>
          </p:cNvSpPr>
          <p:nvPr>
            <p:ph type="chart" sz="quarter" idx="17"/>
          </p:nvPr>
        </p:nvSpPr>
        <p:spPr>
          <a:xfrm>
            <a:off x="523430" y="2769577"/>
            <a:ext cx="5200361" cy="3191546"/>
          </a:xfrm>
          <a:prstGeom prst="rect">
            <a:avLst/>
          </a:prstGeom>
        </p:spPr>
        <p:txBody>
          <a:bodyPr/>
          <a:lstStyle>
            <a:lvl1pPr marL="0" indent="0">
              <a:buNone/>
              <a:defRPr/>
            </a:lvl1pPr>
          </a:lstStyle>
          <a:p>
            <a:endParaRPr lang="de-DE" dirty="0"/>
          </a:p>
        </p:txBody>
      </p:sp>
      <p:sp>
        <p:nvSpPr>
          <p:cNvPr id="12" name="Textplatzhalter 16">
            <a:extLst>
              <a:ext uri="{FF2B5EF4-FFF2-40B4-BE49-F238E27FC236}">
                <a16:creationId xmlns:a16="http://schemas.microsoft.com/office/drawing/2014/main" id="{6B052AD5-DE99-45E5-9909-A2E90CE96B02}"/>
              </a:ext>
            </a:extLst>
          </p:cNvPr>
          <p:cNvSpPr>
            <a:spLocks noGrp="1"/>
          </p:cNvSpPr>
          <p:nvPr>
            <p:ph type="body" sz="quarter" idx="14" hasCustomPrompt="1"/>
          </p:nvPr>
        </p:nvSpPr>
        <p:spPr>
          <a:xfrm>
            <a:off x="523430" y="139399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3" name="Foliennummernplatzhalter 5">
            <a:extLst>
              <a:ext uri="{FF2B5EF4-FFF2-40B4-BE49-F238E27FC236}">
                <a16:creationId xmlns:a16="http://schemas.microsoft.com/office/drawing/2014/main" id="{59934B73-FF01-4B60-A2C1-32487D0C0395}"/>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4" name="Textplatzhalter 2">
            <a:extLst>
              <a:ext uri="{FF2B5EF4-FFF2-40B4-BE49-F238E27FC236}">
                <a16:creationId xmlns:a16="http://schemas.microsoft.com/office/drawing/2014/main" id="{7ED832D7-2504-48DA-96D8-785298C31080}"/>
              </a:ext>
            </a:extLst>
          </p:cNvPr>
          <p:cNvSpPr>
            <a:spLocks noGrp="1"/>
          </p:cNvSpPr>
          <p:nvPr>
            <p:ph type="body" sz="quarter" idx="18" hasCustomPrompt="1"/>
          </p:nvPr>
        </p:nvSpPr>
        <p:spPr>
          <a:xfrm>
            <a:off x="512593" y="6025526"/>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5" name="Datumsplatzhalter 3">
            <a:extLst>
              <a:ext uri="{FF2B5EF4-FFF2-40B4-BE49-F238E27FC236}">
                <a16:creationId xmlns:a16="http://schemas.microsoft.com/office/drawing/2014/main" id="{D5A087BE-3CB2-4E62-944B-F8DDBDAA0781}"/>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1229873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links/Bild">
    <p:spTree>
      <p:nvGrpSpPr>
        <p:cNvPr id="1" name=""/>
        <p:cNvGrpSpPr/>
        <p:nvPr/>
      </p:nvGrpSpPr>
      <p:grpSpPr>
        <a:xfrm>
          <a:off x="0" y="0"/>
          <a:ext cx="0" cy="0"/>
          <a:chOff x="0" y="0"/>
          <a:chExt cx="0" cy="0"/>
        </a:xfrm>
      </p:grpSpPr>
      <p:sp>
        <p:nvSpPr>
          <p:cNvPr id="8" name="Bildplatzhalter 21">
            <a:extLst>
              <a:ext uri="{FF2B5EF4-FFF2-40B4-BE49-F238E27FC236}">
                <a16:creationId xmlns:a16="http://schemas.microsoft.com/office/drawing/2014/main" id="{8BD933A8-00C1-461E-B40C-B2657A3418A0}"/>
              </a:ext>
            </a:extLst>
          </p:cNvPr>
          <p:cNvSpPr>
            <a:spLocks noGrp="1"/>
          </p:cNvSpPr>
          <p:nvPr>
            <p:ph type="pic" sz="quarter" idx="18"/>
          </p:nvPr>
        </p:nvSpPr>
        <p:spPr>
          <a:xfrm>
            <a:off x="6477001" y="2769577"/>
            <a:ext cx="5191567" cy="3213832"/>
          </a:xfrm>
          <a:prstGeom prst="rect">
            <a:avLst/>
          </a:prstGeom>
        </p:spPr>
        <p:txBody>
          <a:bodyPr/>
          <a:lstStyle>
            <a:lvl1pPr marL="0" indent="0">
              <a:buNone/>
              <a:defRPr/>
            </a:lvl1pPr>
          </a:lstStyle>
          <a:p>
            <a:endParaRPr lang="de-DE" dirty="0"/>
          </a:p>
        </p:txBody>
      </p:sp>
      <p:sp>
        <p:nvSpPr>
          <p:cNvPr id="9" name="Textplatzhalter 16">
            <a:extLst>
              <a:ext uri="{FF2B5EF4-FFF2-40B4-BE49-F238E27FC236}">
                <a16:creationId xmlns:a16="http://schemas.microsoft.com/office/drawing/2014/main" id="{AC7A2453-FC4C-48C1-ACD7-7C7C75BDBA1D}"/>
              </a:ext>
            </a:extLst>
          </p:cNvPr>
          <p:cNvSpPr>
            <a:spLocks noGrp="1"/>
          </p:cNvSpPr>
          <p:nvPr>
            <p:ph type="body" sz="quarter" idx="16"/>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4" name="Foliennummernplatzhalter 5">
            <a:extLst>
              <a:ext uri="{FF2B5EF4-FFF2-40B4-BE49-F238E27FC236}">
                <a16:creationId xmlns:a16="http://schemas.microsoft.com/office/drawing/2014/main" id="{140A60AA-7D17-47FA-BBF7-F186C9E20558}"/>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27" name="Textplatzhalter 9">
            <a:extLst>
              <a:ext uri="{FF2B5EF4-FFF2-40B4-BE49-F238E27FC236}">
                <a16:creationId xmlns:a16="http://schemas.microsoft.com/office/drawing/2014/main" id="{8CA294A7-7DE0-4ECE-A217-123C53471979}"/>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0" name="Textplatzhalter 16">
            <a:extLst>
              <a:ext uri="{FF2B5EF4-FFF2-40B4-BE49-F238E27FC236}">
                <a16:creationId xmlns:a16="http://schemas.microsoft.com/office/drawing/2014/main" id="{D991E86B-72BC-44BE-80CA-11C8D70B7A7F}"/>
              </a:ext>
            </a:extLst>
          </p:cNvPr>
          <p:cNvSpPr>
            <a:spLocks noGrp="1"/>
          </p:cNvSpPr>
          <p:nvPr>
            <p:ph type="body" sz="quarter" idx="14" hasCustomPrompt="1"/>
          </p:nvPr>
        </p:nvSpPr>
        <p:spPr>
          <a:xfrm>
            <a:off x="523430" y="1393992"/>
            <a:ext cx="9807531"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3" name="Textplatzhalter 2">
            <a:extLst>
              <a:ext uri="{FF2B5EF4-FFF2-40B4-BE49-F238E27FC236}">
                <a16:creationId xmlns:a16="http://schemas.microsoft.com/office/drawing/2014/main" id="{61D707CD-5090-48D8-ACF5-CD705D029D48}"/>
              </a:ext>
            </a:extLst>
          </p:cNvPr>
          <p:cNvSpPr>
            <a:spLocks noGrp="1"/>
          </p:cNvSpPr>
          <p:nvPr>
            <p:ph type="body" sz="quarter" idx="19"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5" name="Datumsplatzhalter 3">
            <a:extLst>
              <a:ext uri="{FF2B5EF4-FFF2-40B4-BE49-F238E27FC236}">
                <a16:creationId xmlns:a16="http://schemas.microsoft.com/office/drawing/2014/main" id="{57129B52-74EC-4F1A-82FD-C3C784FCD3EF}"/>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24010307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rechts/Bild links">
    <p:spTree>
      <p:nvGrpSpPr>
        <p:cNvPr id="1" name=""/>
        <p:cNvGrpSpPr/>
        <p:nvPr/>
      </p:nvGrpSpPr>
      <p:grpSpPr>
        <a:xfrm>
          <a:off x="0" y="0"/>
          <a:ext cx="0" cy="0"/>
          <a:chOff x="0" y="0"/>
          <a:chExt cx="0" cy="0"/>
        </a:xfrm>
      </p:grpSpPr>
      <p:sp>
        <p:nvSpPr>
          <p:cNvPr id="10" name="Foliennummernplatzhalter 5">
            <a:extLst>
              <a:ext uri="{FF2B5EF4-FFF2-40B4-BE49-F238E27FC236}">
                <a16:creationId xmlns:a16="http://schemas.microsoft.com/office/drawing/2014/main" id="{D6404973-A7E5-49FB-B90B-0CD3B5B75A70}"/>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1" name="Textplatzhalter 16">
            <a:extLst>
              <a:ext uri="{FF2B5EF4-FFF2-40B4-BE49-F238E27FC236}">
                <a16:creationId xmlns:a16="http://schemas.microsoft.com/office/drawing/2014/main" id="{A668B703-F1E1-4043-A8AB-94970A2DFD7E}"/>
              </a:ext>
            </a:extLst>
          </p:cNvPr>
          <p:cNvSpPr>
            <a:spLocks noGrp="1"/>
          </p:cNvSpPr>
          <p:nvPr>
            <p:ph type="body" sz="quarter" idx="15" hasCustomPrompt="1"/>
          </p:nvPr>
        </p:nvSpPr>
        <p:spPr>
          <a:xfrm>
            <a:off x="523432" y="1476381"/>
            <a:ext cx="518525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a:t>
            </a:r>
            <a:br>
              <a:rPr lang="de-DE" b="1" dirty="0"/>
            </a:br>
            <a:r>
              <a:rPr lang="de-DE" b="1" dirty="0"/>
              <a:t>mehrere Zeilen läuft.</a:t>
            </a:r>
            <a:endParaRPr lang="de-DE" dirty="0"/>
          </a:p>
        </p:txBody>
      </p:sp>
      <p:sp>
        <p:nvSpPr>
          <p:cNvPr id="19" name="Textplatzhalter 16">
            <a:extLst>
              <a:ext uri="{FF2B5EF4-FFF2-40B4-BE49-F238E27FC236}">
                <a16:creationId xmlns:a16="http://schemas.microsoft.com/office/drawing/2014/main" id="{173BCB30-13A3-48A7-9DDD-B29831849B3E}"/>
              </a:ext>
            </a:extLst>
          </p:cNvPr>
          <p:cNvSpPr>
            <a:spLocks noGrp="1"/>
          </p:cNvSpPr>
          <p:nvPr>
            <p:ph type="body" sz="quarter" idx="17" hasCustomPrompt="1"/>
          </p:nvPr>
        </p:nvSpPr>
        <p:spPr>
          <a:xfrm>
            <a:off x="523433" y="5102795"/>
            <a:ext cx="5202835" cy="860949"/>
          </a:xfrm>
          <a:prstGeom prst="rect">
            <a:avLst/>
          </a:prstGeom>
          <a:solidFill>
            <a:schemeClr val="bg2"/>
          </a:solidFill>
        </p:spPr>
        <p:txBody>
          <a:bodyPr lIns="144000" tIns="144000" rIns="144000" bIns="144000"/>
          <a:lstStyle>
            <a:lvl1pPr marL="0" indent="0">
              <a:lnSpc>
                <a:spcPts val="2400"/>
              </a:lnSpc>
              <a:spcBef>
                <a:spcPts val="1400"/>
              </a:spcBef>
              <a:buNone/>
              <a:defRPr sz="1600"/>
            </a:lvl1pPr>
          </a:lstStyle>
          <a:p>
            <a:r>
              <a:rPr lang="de-DE" dirty="0"/>
              <a:t>Ein kleiner, hervorgehobener Textbereich, der über eine oder mehrere Zeilen läuft.</a:t>
            </a:r>
          </a:p>
        </p:txBody>
      </p:sp>
      <p:sp>
        <p:nvSpPr>
          <p:cNvPr id="20" name="Bildplatzhalter 21">
            <a:extLst>
              <a:ext uri="{FF2B5EF4-FFF2-40B4-BE49-F238E27FC236}">
                <a16:creationId xmlns:a16="http://schemas.microsoft.com/office/drawing/2014/main" id="{A2E33AB7-28B1-4C81-B4B1-D6E8C11D16B4}"/>
              </a:ext>
            </a:extLst>
          </p:cNvPr>
          <p:cNvSpPr>
            <a:spLocks noGrp="1"/>
          </p:cNvSpPr>
          <p:nvPr>
            <p:ph type="pic" sz="quarter" idx="18"/>
          </p:nvPr>
        </p:nvSpPr>
        <p:spPr>
          <a:xfrm>
            <a:off x="6483318" y="1476381"/>
            <a:ext cx="5194043" cy="4502388"/>
          </a:xfrm>
          <a:prstGeom prst="rect">
            <a:avLst/>
          </a:prstGeom>
        </p:spPr>
        <p:txBody>
          <a:bodyPr/>
          <a:lstStyle>
            <a:lvl1pPr marL="0" indent="0">
              <a:buNone/>
              <a:defRPr/>
            </a:lvl1pPr>
          </a:lstStyle>
          <a:p>
            <a:endParaRPr lang="de-DE" dirty="0"/>
          </a:p>
        </p:txBody>
      </p:sp>
      <p:sp>
        <p:nvSpPr>
          <p:cNvPr id="23" name="Textplatzhalter 9">
            <a:extLst>
              <a:ext uri="{FF2B5EF4-FFF2-40B4-BE49-F238E27FC236}">
                <a16:creationId xmlns:a16="http://schemas.microsoft.com/office/drawing/2014/main" id="{B32B2AC3-7E06-4E86-A51E-DF610CECF7F6}"/>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3" name="Textplatzhalter 16">
            <a:extLst>
              <a:ext uri="{FF2B5EF4-FFF2-40B4-BE49-F238E27FC236}">
                <a16:creationId xmlns:a16="http://schemas.microsoft.com/office/drawing/2014/main" id="{D639AFEE-448B-489D-8E04-C2CD547B71E2}"/>
              </a:ext>
            </a:extLst>
          </p:cNvPr>
          <p:cNvSpPr>
            <a:spLocks noGrp="1"/>
          </p:cNvSpPr>
          <p:nvPr>
            <p:ph type="body" sz="quarter" idx="16"/>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2" name="Textplatzhalter 2">
            <a:extLst>
              <a:ext uri="{FF2B5EF4-FFF2-40B4-BE49-F238E27FC236}">
                <a16:creationId xmlns:a16="http://schemas.microsoft.com/office/drawing/2014/main" id="{E9CBE364-39B1-4D75-A202-B7F7A3E9054A}"/>
              </a:ext>
            </a:extLst>
          </p:cNvPr>
          <p:cNvSpPr>
            <a:spLocks noGrp="1"/>
          </p:cNvSpPr>
          <p:nvPr>
            <p:ph type="body" sz="quarter" idx="19"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4" name="Datumsplatzhalter 3">
            <a:extLst>
              <a:ext uri="{FF2B5EF4-FFF2-40B4-BE49-F238E27FC236}">
                <a16:creationId xmlns:a16="http://schemas.microsoft.com/office/drawing/2014/main" id="{4E3647C9-4BE6-4DF4-B3B0-9B716E10143D}"/>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12030272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Zwei Bilder/Text rechts">
    <p:spTree>
      <p:nvGrpSpPr>
        <p:cNvPr id="1" name=""/>
        <p:cNvGrpSpPr/>
        <p:nvPr/>
      </p:nvGrpSpPr>
      <p:grpSpPr>
        <a:xfrm>
          <a:off x="0" y="0"/>
          <a:ext cx="0" cy="0"/>
          <a:chOff x="0" y="0"/>
          <a:chExt cx="0" cy="0"/>
        </a:xfrm>
      </p:grpSpPr>
      <p:sp>
        <p:nvSpPr>
          <p:cNvPr id="10" name="Foliennummernplatzhalter 5">
            <a:extLst>
              <a:ext uri="{FF2B5EF4-FFF2-40B4-BE49-F238E27FC236}">
                <a16:creationId xmlns:a16="http://schemas.microsoft.com/office/drawing/2014/main" id="{C695CB49-51CE-4BE6-B298-88CC2DAA4DFB}"/>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4" name="Bildplatzhalter 21">
            <a:extLst>
              <a:ext uri="{FF2B5EF4-FFF2-40B4-BE49-F238E27FC236}">
                <a16:creationId xmlns:a16="http://schemas.microsoft.com/office/drawing/2014/main" id="{CECEAB8F-527A-401C-ABA3-FAB64A6BE3FC}"/>
              </a:ext>
            </a:extLst>
          </p:cNvPr>
          <p:cNvSpPr>
            <a:spLocks noGrp="1"/>
          </p:cNvSpPr>
          <p:nvPr>
            <p:ph type="pic" sz="quarter" idx="18"/>
          </p:nvPr>
        </p:nvSpPr>
        <p:spPr>
          <a:xfrm>
            <a:off x="514639" y="1995854"/>
            <a:ext cx="2543454" cy="3970878"/>
          </a:xfrm>
          <a:prstGeom prst="rect">
            <a:avLst/>
          </a:prstGeom>
        </p:spPr>
        <p:txBody>
          <a:bodyPr/>
          <a:lstStyle>
            <a:lvl1pPr marL="0" indent="0">
              <a:buNone/>
              <a:defRPr/>
            </a:lvl1pPr>
          </a:lstStyle>
          <a:p>
            <a:endParaRPr lang="de-DE" dirty="0"/>
          </a:p>
        </p:txBody>
      </p:sp>
      <p:sp>
        <p:nvSpPr>
          <p:cNvPr id="15" name="Bildplatzhalter 21">
            <a:extLst>
              <a:ext uri="{FF2B5EF4-FFF2-40B4-BE49-F238E27FC236}">
                <a16:creationId xmlns:a16="http://schemas.microsoft.com/office/drawing/2014/main" id="{BCBA297D-F116-480E-BBDB-F42A46CAEE41}"/>
              </a:ext>
            </a:extLst>
          </p:cNvPr>
          <p:cNvSpPr>
            <a:spLocks noGrp="1"/>
          </p:cNvSpPr>
          <p:nvPr>
            <p:ph type="pic" sz="quarter" idx="19"/>
          </p:nvPr>
        </p:nvSpPr>
        <p:spPr>
          <a:xfrm>
            <a:off x="3178125" y="1995854"/>
            <a:ext cx="2543454" cy="3970877"/>
          </a:xfrm>
          <a:prstGeom prst="rect">
            <a:avLst/>
          </a:prstGeom>
        </p:spPr>
        <p:txBody>
          <a:bodyPr/>
          <a:lstStyle>
            <a:lvl1pPr marL="0" indent="0">
              <a:buNone/>
              <a:defRPr/>
            </a:lvl1pPr>
          </a:lstStyle>
          <a:p>
            <a:endParaRPr lang="de-DE" dirty="0"/>
          </a:p>
        </p:txBody>
      </p:sp>
      <p:sp>
        <p:nvSpPr>
          <p:cNvPr id="20" name="Textplatzhalter 16">
            <a:extLst>
              <a:ext uri="{FF2B5EF4-FFF2-40B4-BE49-F238E27FC236}">
                <a16:creationId xmlns:a16="http://schemas.microsoft.com/office/drawing/2014/main" id="{B8A6F78A-EBD6-4F9E-9DCB-260CC7D3926A}"/>
              </a:ext>
            </a:extLst>
          </p:cNvPr>
          <p:cNvSpPr>
            <a:spLocks noGrp="1"/>
          </p:cNvSpPr>
          <p:nvPr>
            <p:ph type="body" sz="quarter" idx="16"/>
          </p:nvPr>
        </p:nvSpPr>
        <p:spPr>
          <a:xfrm>
            <a:off x="6470422" y="2760785"/>
            <a:ext cx="5206939" cy="1881553"/>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21" name="Textplatzhalter 16">
            <a:extLst>
              <a:ext uri="{FF2B5EF4-FFF2-40B4-BE49-F238E27FC236}">
                <a16:creationId xmlns:a16="http://schemas.microsoft.com/office/drawing/2014/main" id="{AA7977F0-A4BE-4586-87C7-F42FA7B13295}"/>
              </a:ext>
            </a:extLst>
          </p:cNvPr>
          <p:cNvSpPr>
            <a:spLocks noGrp="1"/>
          </p:cNvSpPr>
          <p:nvPr>
            <p:ph type="body" sz="quarter" idx="17" hasCustomPrompt="1"/>
          </p:nvPr>
        </p:nvSpPr>
        <p:spPr>
          <a:xfrm>
            <a:off x="6470424" y="4879731"/>
            <a:ext cx="5206938" cy="1078209"/>
          </a:xfrm>
          <a:prstGeom prst="rect">
            <a:avLst/>
          </a:prstGeom>
          <a:solidFill>
            <a:schemeClr val="bg2"/>
          </a:solidFill>
        </p:spPr>
        <p:txBody>
          <a:bodyPr lIns="144000" tIns="144000" rIns="144000" bIns="144000"/>
          <a:lstStyle>
            <a:lvl1pPr marL="0" indent="0">
              <a:lnSpc>
                <a:spcPts val="2400"/>
              </a:lnSpc>
              <a:spcBef>
                <a:spcPts val="1400"/>
              </a:spcBef>
              <a:buNone/>
              <a:defRPr sz="1600"/>
            </a:lvl1pPr>
          </a:lstStyle>
          <a:p>
            <a:r>
              <a:rPr lang="de-DE" dirty="0"/>
              <a:t>Ein kleiner, hervorgehobener Textbereich, der über eine oder mehrere Zeilen läuft.</a:t>
            </a:r>
          </a:p>
        </p:txBody>
      </p:sp>
      <p:sp>
        <p:nvSpPr>
          <p:cNvPr id="25" name="Textplatzhalter 9">
            <a:extLst>
              <a:ext uri="{FF2B5EF4-FFF2-40B4-BE49-F238E27FC236}">
                <a16:creationId xmlns:a16="http://schemas.microsoft.com/office/drawing/2014/main" id="{96BE332B-1F22-4CA8-BE95-7B0FAE61E35D}"/>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1" name="Datumsplatzhalter 3">
            <a:extLst>
              <a:ext uri="{FF2B5EF4-FFF2-40B4-BE49-F238E27FC236}">
                <a16:creationId xmlns:a16="http://schemas.microsoft.com/office/drawing/2014/main" id="{AF867608-C468-4051-BBB1-39C22B1C2B33}"/>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
        <p:nvSpPr>
          <p:cNvPr id="3" name="Textplatzhalter 2">
            <a:extLst>
              <a:ext uri="{FF2B5EF4-FFF2-40B4-BE49-F238E27FC236}">
                <a16:creationId xmlns:a16="http://schemas.microsoft.com/office/drawing/2014/main" id="{CC175333-247B-425C-8F60-BE1518FECEA1}"/>
              </a:ext>
            </a:extLst>
          </p:cNvPr>
          <p:cNvSpPr>
            <a:spLocks noGrp="1"/>
          </p:cNvSpPr>
          <p:nvPr>
            <p:ph type="body" sz="quarter" idx="20" hasCustomPrompt="1"/>
          </p:nvPr>
        </p:nvSpPr>
        <p:spPr>
          <a:xfrm>
            <a:off x="514072" y="6037609"/>
            <a:ext cx="2543454" cy="247451"/>
          </a:xfrm>
          <a:prstGeom prst="rect">
            <a:avLst/>
          </a:prstGeom>
        </p:spPr>
        <p:txBody>
          <a:bodyPr/>
          <a:lstStyle>
            <a:lvl1pPr marL="0" indent="0">
              <a:buNone/>
              <a:defRPr sz="900">
                <a:solidFill>
                  <a:schemeClr val="tx2"/>
                </a:solidFill>
              </a:defRPr>
            </a:lvl1pPr>
          </a:lstStyle>
          <a:p>
            <a:pPr lvl="0"/>
            <a:r>
              <a:rPr lang="de-DE" dirty="0"/>
              <a:t>Quelle: Abbild X, Prometheus Archiv (Beispiel)</a:t>
            </a:r>
          </a:p>
        </p:txBody>
      </p:sp>
      <p:sp>
        <p:nvSpPr>
          <p:cNvPr id="16" name="Textplatzhalter 2">
            <a:extLst>
              <a:ext uri="{FF2B5EF4-FFF2-40B4-BE49-F238E27FC236}">
                <a16:creationId xmlns:a16="http://schemas.microsoft.com/office/drawing/2014/main" id="{D3756B65-4B85-4FD1-8D3C-3839CCD228F3}"/>
              </a:ext>
            </a:extLst>
          </p:cNvPr>
          <p:cNvSpPr>
            <a:spLocks noGrp="1"/>
          </p:cNvSpPr>
          <p:nvPr>
            <p:ph type="body" sz="quarter" idx="21" hasCustomPrompt="1"/>
          </p:nvPr>
        </p:nvSpPr>
        <p:spPr>
          <a:xfrm>
            <a:off x="3178125" y="6038758"/>
            <a:ext cx="2543454" cy="247451"/>
          </a:xfrm>
          <a:prstGeom prst="rect">
            <a:avLst/>
          </a:prstGeom>
        </p:spPr>
        <p:txBody>
          <a:bodyPr/>
          <a:lstStyle>
            <a:lvl1pPr marL="0" indent="0">
              <a:buNone/>
              <a:defRPr sz="900">
                <a:solidFill>
                  <a:schemeClr val="tx2"/>
                </a:solidFill>
              </a:defRPr>
            </a:lvl1pPr>
          </a:lstStyle>
          <a:p>
            <a:pPr lvl="0"/>
            <a:r>
              <a:rPr lang="de-DE" dirty="0"/>
              <a:t>Quelle: Abbild X, Prometheus Archiv (Beispiel)</a:t>
            </a:r>
          </a:p>
        </p:txBody>
      </p:sp>
    </p:spTree>
    <p:extLst>
      <p:ext uri="{BB962C8B-B14F-4D97-AF65-F5344CB8AC3E}">
        <p14:creationId xmlns:p14="http://schemas.microsoft.com/office/powerpoint/2010/main" val="40831604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Text">
    <p:spTree>
      <p:nvGrpSpPr>
        <p:cNvPr id="1" name=""/>
        <p:cNvGrpSpPr/>
        <p:nvPr/>
      </p:nvGrpSpPr>
      <p:grpSpPr>
        <a:xfrm>
          <a:off x="0" y="0"/>
          <a:ext cx="0" cy="0"/>
          <a:chOff x="0" y="0"/>
          <a:chExt cx="0" cy="0"/>
        </a:xfrm>
      </p:grpSpPr>
      <p:sp>
        <p:nvSpPr>
          <p:cNvPr id="13" name="Textplatzhalter 16">
            <a:extLst>
              <a:ext uri="{FF2B5EF4-FFF2-40B4-BE49-F238E27FC236}">
                <a16:creationId xmlns:a16="http://schemas.microsoft.com/office/drawing/2014/main" id="{0D978528-6A6D-ED4A-AAF6-77DF85D62715}"/>
              </a:ext>
            </a:extLst>
          </p:cNvPr>
          <p:cNvSpPr>
            <a:spLocks noGrp="1"/>
          </p:cNvSpPr>
          <p:nvPr>
            <p:ph type="body" sz="quarter" idx="16"/>
          </p:nvPr>
        </p:nvSpPr>
        <p:spPr>
          <a:xfrm>
            <a:off x="6477823" y="3907278"/>
            <a:ext cx="5185022" cy="2053905"/>
          </a:xfrm>
          <a:prstGeom prst="rect">
            <a:avLst/>
          </a:prstGeom>
          <a:solidFill>
            <a:schemeClr val="bg2"/>
          </a:solidFill>
        </p:spPr>
        <p:txBody>
          <a:bodyPr lIns="144000" tIns="144000" rIns="144000" bIns="14400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4" name="Textplatzhalter 16">
            <a:extLst>
              <a:ext uri="{FF2B5EF4-FFF2-40B4-BE49-F238E27FC236}">
                <a16:creationId xmlns:a16="http://schemas.microsoft.com/office/drawing/2014/main" id="{C3ABC3CE-9C0E-7340-85EB-AD55A2C74ACF}"/>
              </a:ext>
            </a:extLst>
          </p:cNvPr>
          <p:cNvSpPr>
            <a:spLocks noGrp="1"/>
          </p:cNvSpPr>
          <p:nvPr>
            <p:ph type="body" sz="quarter" idx="15" hasCustomPrompt="1"/>
          </p:nvPr>
        </p:nvSpPr>
        <p:spPr>
          <a:xfrm>
            <a:off x="6477600" y="3038039"/>
            <a:ext cx="519976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Kleiner Einleitungstext </a:t>
            </a:r>
            <a:endParaRPr lang="de-DE" dirty="0"/>
          </a:p>
        </p:txBody>
      </p:sp>
      <p:sp>
        <p:nvSpPr>
          <p:cNvPr id="20" name="Textplatzhalter 19">
            <a:extLst>
              <a:ext uri="{FF2B5EF4-FFF2-40B4-BE49-F238E27FC236}">
                <a16:creationId xmlns:a16="http://schemas.microsoft.com/office/drawing/2014/main" id="{C781AF8B-F25D-C74E-9233-093F8743113D}"/>
              </a:ext>
            </a:extLst>
          </p:cNvPr>
          <p:cNvSpPr>
            <a:spLocks noGrp="1"/>
          </p:cNvSpPr>
          <p:nvPr>
            <p:ph type="body" sz="quarter" idx="17" hasCustomPrompt="1"/>
          </p:nvPr>
        </p:nvSpPr>
        <p:spPr>
          <a:xfrm>
            <a:off x="514638" y="2769577"/>
            <a:ext cx="5199539" cy="3235569"/>
          </a:xfrm>
          <a:prstGeom prst="rect">
            <a:avLst/>
          </a:prstGeom>
        </p:spPr>
        <p:txBody>
          <a:bodyPr lIns="0" tIns="0" rIns="0" bIns="0"/>
          <a:lstStyle>
            <a:lvl1pPr marL="0" indent="0">
              <a:lnSpc>
                <a:spcPts val="1800"/>
              </a:lnSpc>
              <a:spcBef>
                <a:spcPts val="600"/>
              </a:spcBef>
              <a:buNone/>
              <a:defRPr sz="1600"/>
            </a:lvl1pPr>
          </a:lstStyle>
          <a:p>
            <a:r>
              <a:rPr lang="de-DE" dirty="0"/>
              <a:t>Textbereich</a:t>
            </a:r>
          </a:p>
        </p:txBody>
      </p:sp>
      <p:sp>
        <p:nvSpPr>
          <p:cNvPr id="12" name="Foliennummernplatzhalter 5">
            <a:extLst>
              <a:ext uri="{FF2B5EF4-FFF2-40B4-BE49-F238E27FC236}">
                <a16:creationId xmlns:a16="http://schemas.microsoft.com/office/drawing/2014/main" id="{27B93628-5CF3-4A22-9955-B96BD1AE2793}"/>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5" name="Textplatzhalter 9">
            <a:extLst>
              <a:ext uri="{FF2B5EF4-FFF2-40B4-BE49-F238E27FC236}">
                <a16:creationId xmlns:a16="http://schemas.microsoft.com/office/drawing/2014/main" id="{2D84D960-B3FB-47E0-863D-B650E7F3673C}"/>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8" name="Datumsplatzhalter 3">
            <a:extLst>
              <a:ext uri="{FF2B5EF4-FFF2-40B4-BE49-F238E27FC236}">
                <a16:creationId xmlns:a16="http://schemas.microsoft.com/office/drawing/2014/main" id="{7A516F84-AF18-47B3-A7D3-67F8845E5F09}"/>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22011219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ollbild">
    <p:spTree>
      <p:nvGrpSpPr>
        <p:cNvPr id="1" name=""/>
        <p:cNvGrpSpPr/>
        <p:nvPr/>
      </p:nvGrpSpPr>
      <p:grpSpPr>
        <a:xfrm>
          <a:off x="0" y="0"/>
          <a:ext cx="0" cy="0"/>
          <a:chOff x="0" y="0"/>
          <a:chExt cx="0" cy="0"/>
        </a:xfrm>
      </p:grpSpPr>
      <p:sp>
        <p:nvSpPr>
          <p:cNvPr id="14" name="Bildplatzhalter 13">
            <a:extLst>
              <a:ext uri="{FF2B5EF4-FFF2-40B4-BE49-F238E27FC236}">
                <a16:creationId xmlns:a16="http://schemas.microsoft.com/office/drawing/2014/main" id="{9963F4C2-B1EA-7247-9D81-1D35413B57E8}"/>
              </a:ext>
            </a:extLst>
          </p:cNvPr>
          <p:cNvSpPr>
            <a:spLocks noGrp="1"/>
          </p:cNvSpPr>
          <p:nvPr>
            <p:ph type="pic" sz="quarter" idx="14"/>
          </p:nvPr>
        </p:nvSpPr>
        <p:spPr>
          <a:xfrm>
            <a:off x="523431" y="1491449"/>
            <a:ext cx="11159584" cy="3806038"/>
          </a:xfrm>
          <a:prstGeom prst="rect">
            <a:avLst/>
          </a:prstGeom>
        </p:spPr>
        <p:txBody>
          <a:bodyPr/>
          <a:lstStyle>
            <a:lvl1pPr marL="0" indent="0">
              <a:buNone/>
              <a:defRPr/>
            </a:lvl1pPr>
          </a:lstStyle>
          <a:p>
            <a:endParaRPr lang="de-DE" dirty="0"/>
          </a:p>
        </p:txBody>
      </p:sp>
      <p:sp>
        <p:nvSpPr>
          <p:cNvPr id="15" name="Textplatzhalter 16">
            <a:extLst>
              <a:ext uri="{FF2B5EF4-FFF2-40B4-BE49-F238E27FC236}">
                <a16:creationId xmlns:a16="http://schemas.microsoft.com/office/drawing/2014/main" id="{69EF2B0F-8C07-4646-A2D8-CAA8500C076D}"/>
              </a:ext>
            </a:extLst>
          </p:cNvPr>
          <p:cNvSpPr>
            <a:spLocks noGrp="1"/>
          </p:cNvSpPr>
          <p:nvPr>
            <p:ph type="body" sz="quarter" idx="15" hasCustomPrompt="1"/>
          </p:nvPr>
        </p:nvSpPr>
        <p:spPr>
          <a:xfrm>
            <a:off x="500297" y="5366552"/>
            <a:ext cx="11162548" cy="605650"/>
          </a:xfrm>
          <a:prstGeom prst="rect">
            <a:avLst/>
          </a:prstGeom>
        </p:spPr>
        <p:txBody>
          <a:bodyPr lIns="0">
            <a:normAutofit/>
          </a:bodyPr>
          <a:lstStyle>
            <a:lvl1pPr marL="0" marR="0" indent="0" algn="l" defTabSz="914400" rtl="0" eaLnBrk="1" fontAlgn="auto" latinLnBrk="0" hangingPunct="1">
              <a:lnSpc>
                <a:spcPts val="1800"/>
              </a:lnSpc>
              <a:spcBef>
                <a:spcPts val="600"/>
              </a:spcBef>
              <a:spcAft>
                <a:spcPts val="0"/>
              </a:spcAft>
              <a:buClrTx/>
              <a:buSzTx/>
              <a:buFont typeface="Arial" panose="020B0604020202020204" pitchFamily="34" charset="0"/>
              <a:buNone/>
              <a:tabLst/>
              <a:defRPr lang="de-DE" sz="16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Bildbeschreibung</a:t>
            </a:r>
            <a:endParaRPr lang="de-DE" dirty="0"/>
          </a:p>
        </p:txBody>
      </p:sp>
      <p:sp>
        <p:nvSpPr>
          <p:cNvPr id="11" name="Textplatzhalter 9">
            <a:extLst>
              <a:ext uri="{FF2B5EF4-FFF2-40B4-BE49-F238E27FC236}">
                <a16:creationId xmlns:a16="http://schemas.microsoft.com/office/drawing/2014/main" id="{F456F27E-B3C5-42D1-ADE7-4D1500C1D52B}"/>
              </a:ext>
            </a:extLst>
          </p:cNvPr>
          <p:cNvSpPr>
            <a:spLocks noGrp="1"/>
          </p:cNvSpPr>
          <p:nvPr>
            <p:ph type="body" sz="quarter" idx="13"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3" name="Foliennummernplatzhalter 5">
            <a:extLst>
              <a:ext uri="{FF2B5EF4-FFF2-40B4-BE49-F238E27FC236}">
                <a16:creationId xmlns:a16="http://schemas.microsoft.com/office/drawing/2014/main" id="{AE28275E-9F01-46AB-B419-EC3470E98597}"/>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8" name="Textplatzhalter 2">
            <a:extLst>
              <a:ext uri="{FF2B5EF4-FFF2-40B4-BE49-F238E27FC236}">
                <a16:creationId xmlns:a16="http://schemas.microsoft.com/office/drawing/2014/main" id="{741F0D4F-7EE0-4B20-8360-4BE8604890F5}"/>
              </a:ext>
            </a:extLst>
          </p:cNvPr>
          <p:cNvSpPr>
            <a:spLocks noGrp="1"/>
          </p:cNvSpPr>
          <p:nvPr>
            <p:ph type="body" sz="quarter" idx="18" hasCustomPrompt="1"/>
          </p:nvPr>
        </p:nvSpPr>
        <p:spPr>
          <a:xfrm>
            <a:off x="514639" y="6034404"/>
            <a:ext cx="1116254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9" name="Datumsplatzhalter 3">
            <a:extLst>
              <a:ext uri="{FF2B5EF4-FFF2-40B4-BE49-F238E27FC236}">
                <a16:creationId xmlns:a16="http://schemas.microsoft.com/office/drawing/2014/main" id="{A335CA81-98AC-4B53-8EBF-2E304176A68A}"/>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3680552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mit Fokusbox">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83815A0E-B306-7340-A5C3-043234B683E7}"/>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Grafik 10">
            <a:extLst>
              <a:ext uri="{FF2B5EF4-FFF2-40B4-BE49-F238E27FC236}">
                <a16:creationId xmlns:a16="http://schemas.microsoft.com/office/drawing/2014/main" id="{306B93E2-D082-9147-AAA9-478203422E03}"/>
              </a:ext>
            </a:extLst>
          </p:cNvPr>
          <p:cNvPicPr>
            <a:picLocks noChangeAspect="1"/>
          </p:cNvPicPr>
          <p:nvPr userDrawn="1"/>
        </p:nvPicPr>
        <p:blipFill>
          <a:blip r:embed="rId3"/>
          <a:stretch>
            <a:fillRect/>
          </a:stretch>
        </p:blipFill>
        <p:spPr>
          <a:xfrm>
            <a:off x="9797248" y="5614499"/>
            <a:ext cx="2394752" cy="929164"/>
          </a:xfrm>
          <a:prstGeom prst="rect">
            <a:avLst/>
          </a:prstGeom>
        </p:spPr>
      </p:pic>
      <p:sp>
        <p:nvSpPr>
          <p:cNvPr id="7" name="Textplatzhalter 7">
            <a:extLst>
              <a:ext uri="{FF2B5EF4-FFF2-40B4-BE49-F238E27FC236}">
                <a16:creationId xmlns:a16="http://schemas.microsoft.com/office/drawing/2014/main" id="{B19F4576-4A35-4FD0-B298-96677A3FB52D}"/>
              </a:ext>
            </a:extLst>
          </p:cNvPr>
          <p:cNvSpPr>
            <a:spLocks noGrp="1"/>
          </p:cNvSpPr>
          <p:nvPr>
            <p:ph type="body" sz="quarter" idx="15" hasCustomPrompt="1"/>
          </p:nvPr>
        </p:nvSpPr>
        <p:spPr>
          <a:xfrm>
            <a:off x="527917" y="6358729"/>
            <a:ext cx="7250173"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Name | Datum</a:t>
            </a:r>
          </a:p>
        </p:txBody>
      </p:sp>
      <p:sp>
        <p:nvSpPr>
          <p:cNvPr id="8" name="Textplatzhalter 7">
            <a:extLst>
              <a:ext uri="{FF2B5EF4-FFF2-40B4-BE49-F238E27FC236}">
                <a16:creationId xmlns:a16="http://schemas.microsoft.com/office/drawing/2014/main" id="{74E7118B-E20F-4053-A036-BE29FAA3903C}"/>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der Titel</a:t>
            </a:r>
          </a:p>
        </p:txBody>
      </p:sp>
      <p:sp>
        <p:nvSpPr>
          <p:cNvPr id="9" name="Textplatzhalter 7">
            <a:extLst>
              <a:ext uri="{FF2B5EF4-FFF2-40B4-BE49-F238E27FC236}">
                <a16:creationId xmlns:a16="http://schemas.microsoft.com/office/drawing/2014/main" id="{D2C9BD5D-32EA-4724-AA80-9DED5DFF2719}"/>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Tree>
    <p:extLst>
      <p:ext uri="{BB962C8B-B14F-4D97-AF65-F5344CB8AC3E}">
        <p14:creationId xmlns:p14="http://schemas.microsoft.com/office/powerpoint/2010/main" val="24207203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ollbild links/Text">
    <p:spTree>
      <p:nvGrpSpPr>
        <p:cNvPr id="1" name=""/>
        <p:cNvGrpSpPr/>
        <p:nvPr/>
      </p:nvGrpSpPr>
      <p:grpSpPr>
        <a:xfrm>
          <a:off x="0" y="0"/>
          <a:ext cx="0" cy="0"/>
          <a:chOff x="0" y="0"/>
          <a:chExt cx="0" cy="0"/>
        </a:xfrm>
      </p:grpSpPr>
      <p:sp>
        <p:nvSpPr>
          <p:cNvPr id="8" name="Foliennummernplatzhalter 5">
            <a:extLst>
              <a:ext uri="{FF2B5EF4-FFF2-40B4-BE49-F238E27FC236}">
                <a16:creationId xmlns:a16="http://schemas.microsoft.com/office/drawing/2014/main" id="{6F34096C-70FB-458B-AEB6-16939A2E9EB7}"/>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4" name="Textplatzhalter 9">
            <a:extLst>
              <a:ext uri="{FF2B5EF4-FFF2-40B4-BE49-F238E27FC236}">
                <a16:creationId xmlns:a16="http://schemas.microsoft.com/office/drawing/2014/main" id="{92ABBF87-C11A-4DC9-A2FB-288658D4B236}"/>
              </a:ext>
            </a:extLst>
          </p:cNvPr>
          <p:cNvSpPr>
            <a:spLocks noGrp="1"/>
          </p:cNvSpPr>
          <p:nvPr>
            <p:ph type="body" sz="quarter" idx="13" hasCustomPrompt="1"/>
          </p:nvPr>
        </p:nvSpPr>
        <p:spPr>
          <a:xfrm>
            <a:off x="6478023" y="735956"/>
            <a:ext cx="3844146"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5" name="Bildplatzhalter 21">
            <a:extLst>
              <a:ext uri="{FF2B5EF4-FFF2-40B4-BE49-F238E27FC236}">
                <a16:creationId xmlns:a16="http://schemas.microsoft.com/office/drawing/2014/main" id="{18A936F6-6A00-41C9-9C1E-B1710ABB38FF}"/>
              </a:ext>
            </a:extLst>
          </p:cNvPr>
          <p:cNvSpPr>
            <a:spLocks noGrp="1"/>
          </p:cNvSpPr>
          <p:nvPr>
            <p:ph type="pic" sz="quarter" idx="18"/>
          </p:nvPr>
        </p:nvSpPr>
        <p:spPr>
          <a:xfrm>
            <a:off x="0" y="1467072"/>
            <a:ext cx="6096000" cy="5390927"/>
          </a:xfrm>
          <a:prstGeom prst="rect">
            <a:avLst/>
          </a:prstGeom>
          <a:noFill/>
        </p:spPr>
        <p:txBody>
          <a:bodyPr/>
          <a:lstStyle>
            <a:lvl1pPr marL="0" indent="0">
              <a:buNone/>
              <a:defRPr/>
            </a:lvl1pPr>
          </a:lstStyle>
          <a:p>
            <a:endParaRPr lang="de-DE" dirty="0"/>
          </a:p>
        </p:txBody>
      </p:sp>
      <p:sp>
        <p:nvSpPr>
          <p:cNvPr id="16" name="Textplatzhalter 16">
            <a:extLst>
              <a:ext uri="{FF2B5EF4-FFF2-40B4-BE49-F238E27FC236}">
                <a16:creationId xmlns:a16="http://schemas.microsoft.com/office/drawing/2014/main" id="{7B2B8F8B-EA89-4AB7-AAA2-05987ECFD027}"/>
              </a:ext>
            </a:extLst>
          </p:cNvPr>
          <p:cNvSpPr>
            <a:spLocks noGrp="1"/>
          </p:cNvSpPr>
          <p:nvPr>
            <p:ph type="body" sz="quarter" idx="15" hasCustomPrompt="1"/>
          </p:nvPr>
        </p:nvSpPr>
        <p:spPr>
          <a:xfrm>
            <a:off x="6478023" y="1467073"/>
            <a:ext cx="5184822"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mehrere Zeilen läuft.</a:t>
            </a:r>
            <a:endParaRPr lang="de-DE" dirty="0"/>
          </a:p>
        </p:txBody>
      </p:sp>
      <p:sp>
        <p:nvSpPr>
          <p:cNvPr id="17" name="Textplatzhalter 16">
            <a:extLst>
              <a:ext uri="{FF2B5EF4-FFF2-40B4-BE49-F238E27FC236}">
                <a16:creationId xmlns:a16="http://schemas.microsoft.com/office/drawing/2014/main" id="{948D2F5B-7214-40AA-846E-DC0F0EBA5984}"/>
              </a:ext>
            </a:extLst>
          </p:cNvPr>
          <p:cNvSpPr>
            <a:spLocks noGrp="1"/>
          </p:cNvSpPr>
          <p:nvPr>
            <p:ph type="body" sz="quarter" idx="16"/>
          </p:nvPr>
        </p:nvSpPr>
        <p:spPr>
          <a:xfrm>
            <a:off x="6478023" y="2769577"/>
            <a:ext cx="5184822" cy="320919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9" name="Textplatzhalter 2">
            <a:extLst>
              <a:ext uri="{FF2B5EF4-FFF2-40B4-BE49-F238E27FC236}">
                <a16:creationId xmlns:a16="http://schemas.microsoft.com/office/drawing/2014/main" id="{47148FDA-ADBC-40FB-9225-2504B4364A1D}"/>
              </a:ext>
            </a:extLst>
          </p:cNvPr>
          <p:cNvSpPr>
            <a:spLocks noGrp="1"/>
          </p:cNvSpPr>
          <p:nvPr>
            <p:ph type="body" sz="quarter" idx="19" hasCustomPrompt="1"/>
          </p:nvPr>
        </p:nvSpPr>
        <p:spPr>
          <a:xfrm>
            <a:off x="6465989" y="6034404"/>
            <a:ext cx="5184822"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0" name="Datumsplatzhalter 3">
            <a:extLst>
              <a:ext uri="{FF2B5EF4-FFF2-40B4-BE49-F238E27FC236}">
                <a16:creationId xmlns:a16="http://schemas.microsoft.com/office/drawing/2014/main" id="{6922CFD8-CBFF-4424-9AAF-EEAE9E1897A6}"/>
              </a:ext>
            </a:extLst>
          </p:cNvPr>
          <p:cNvSpPr>
            <a:spLocks noGrp="1"/>
          </p:cNvSpPr>
          <p:nvPr>
            <p:ph type="dt" sz="half" idx="2"/>
          </p:nvPr>
        </p:nvSpPr>
        <p:spPr>
          <a:xfrm>
            <a:off x="647802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3839584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Vollbild rechts">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72218377-B16C-4ADE-9254-11AE7F7B17C7}"/>
              </a:ext>
            </a:extLst>
          </p:cNvPr>
          <p:cNvSpPr>
            <a:spLocks noGrp="1"/>
          </p:cNvSpPr>
          <p:nvPr>
            <p:ph type="body" sz="quarter" idx="19" hasCustomPrompt="1"/>
          </p:nvPr>
        </p:nvSpPr>
        <p:spPr>
          <a:xfrm>
            <a:off x="523431" y="735956"/>
            <a:ext cx="9798738" cy="357009"/>
          </a:xfrm>
          <a:prstGeom prst="rect">
            <a:avLst/>
          </a:prstGeom>
        </p:spPr>
        <p:txBody>
          <a:bodyPr lIns="0" tIns="0" rIns="0" bIns="0">
            <a:normAutofit/>
          </a:bodyPr>
          <a:lstStyle>
            <a:lvl1pPr marL="0" indent="0">
              <a:buNone/>
              <a:defRPr sz="1800" b="1">
                <a:solidFill>
                  <a:schemeClr val="bg1"/>
                </a:solidFill>
              </a:defRPr>
            </a:lvl1pPr>
          </a:lstStyle>
          <a:p>
            <a:r>
              <a:rPr lang="de-DE" dirty="0"/>
              <a:t>Überschrift/Thema/Kapitel</a:t>
            </a:r>
          </a:p>
        </p:txBody>
      </p:sp>
      <p:sp>
        <p:nvSpPr>
          <p:cNvPr id="15" name="Bildplatzhalter 21">
            <a:extLst>
              <a:ext uri="{FF2B5EF4-FFF2-40B4-BE49-F238E27FC236}">
                <a16:creationId xmlns:a16="http://schemas.microsoft.com/office/drawing/2014/main" id="{5062BE4E-EFB8-4E09-8BF8-F6A351C5E274}"/>
              </a:ext>
            </a:extLst>
          </p:cNvPr>
          <p:cNvSpPr>
            <a:spLocks noGrp="1"/>
          </p:cNvSpPr>
          <p:nvPr>
            <p:ph type="pic" sz="quarter" idx="18"/>
          </p:nvPr>
        </p:nvSpPr>
        <p:spPr>
          <a:xfrm>
            <a:off x="6482576" y="1469492"/>
            <a:ext cx="5709424" cy="5388508"/>
          </a:xfrm>
          <a:prstGeom prst="rect">
            <a:avLst/>
          </a:prstGeom>
          <a:noFill/>
        </p:spPr>
        <p:txBody>
          <a:bodyPr/>
          <a:lstStyle>
            <a:lvl1pPr marL="0" indent="0">
              <a:buNone/>
              <a:defRPr/>
            </a:lvl1pPr>
          </a:lstStyle>
          <a:p>
            <a:endParaRPr lang="de-DE" dirty="0"/>
          </a:p>
        </p:txBody>
      </p:sp>
      <p:sp>
        <p:nvSpPr>
          <p:cNvPr id="16" name="Textplatzhalter 16">
            <a:extLst>
              <a:ext uri="{FF2B5EF4-FFF2-40B4-BE49-F238E27FC236}">
                <a16:creationId xmlns:a16="http://schemas.microsoft.com/office/drawing/2014/main" id="{52A041DA-1614-4AED-8C45-8166F744F683}"/>
              </a:ext>
            </a:extLst>
          </p:cNvPr>
          <p:cNvSpPr>
            <a:spLocks noGrp="1"/>
          </p:cNvSpPr>
          <p:nvPr>
            <p:ph type="body" sz="quarter" idx="15" hasCustomPrompt="1"/>
          </p:nvPr>
        </p:nvSpPr>
        <p:spPr>
          <a:xfrm>
            <a:off x="520276" y="1469492"/>
            <a:ext cx="5189149" cy="708536"/>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24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Kleine Headline, die über mehrere Zeilen läuft.</a:t>
            </a:r>
            <a:endParaRPr lang="de-DE" dirty="0"/>
          </a:p>
        </p:txBody>
      </p:sp>
      <p:sp>
        <p:nvSpPr>
          <p:cNvPr id="19" name="Foliennummernplatzhalter 5">
            <a:extLst>
              <a:ext uri="{FF2B5EF4-FFF2-40B4-BE49-F238E27FC236}">
                <a16:creationId xmlns:a16="http://schemas.microsoft.com/office/drawing/2014/main" id="{3AB106B3-4AE8-4E3C-AA5A-475711E291E9}"/>
              </a:ext>
            </a:extLst>
          </p:cNvPr>
          <p:cNvSpPr>
            <a:spLocks noGrp="1"/>
          </p:cNvSpPr>
          <p:nvPr>
            <p:ph type="sldNum" sz="quarter" idx="4"/>
          </p:nvPr>
        </p:nvSpPr>
        <p:spPr>
          <a:xfrm>
            <a:off x="4284269"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0" name="Textplatzhalter 16">
            <a:extLst>
              <a:ext uri="{FF2B5EF4-FFF2-40B4-BE49-F238E27FC236}">
                <a16:creationId xmlns:a16="http://schemas.microsoft.com/office/drawing/2014/main" id="{8C36D524-CAD5-4671-8A80-68C200CE10FB}"/>
              </a:ext>
            </a:extLst>
          </p:cNvPr>
          <p:cNvSpPr>
            <a:spLocks noGrp="1"/>
          </p:cNvSpPr>
          <p:nvPr>
            <p:ph type="body" sz="quarter" idx="16"/>
          </p:nvPr>
        </p:nvSpPr>
        <p:spPr>
          <a:xfrm>
            <a:off x="523431" y="2769577"/>
            <a:ext cx="5191569" cy="3213832"/>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11" name="Textplatzhalter 2">
            <a:extLst>
              <a:ext uri="{FF2B5EF4-FFF2-40B4-BE49-F238E27FC236}">
                <a16:creationId xmlns:a16="http://schemas.microsoft.com/office/drawing/2014/main" id="{7FAB2470-AC9A-41E0-9801-3B29CCA6E1DD}"/>
              </a:ext>
            </a:extLst>
          </p:cNvPr>
          <p:cNvSpPr>
            <a:spLocks noGrp="1"/>
          </p:cNvSpPr>
          <p:nvPr>
            <p:ph type="body" sz="quarter" idx="20" hasCustomPrompt="1"/>
          </p:nvPr>
        </p:nvSpPr>
        <p:spPr>
          <a:xfrm>
            <a:off x="517855" y="6034404"/>
            <a:ext cx="5191569"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
        <p:nvSpPr>
          <p:cNvPr id="12" name="Datumsplatzhalter 3">
            <a:extLst>
              <a:ext uri="{FF2B5EF4-FFF2-40B4-BE49-F238E27FC236}">
                <a16:creationId xmlns:a16="http://schemas.microsoft.com/office/drawing/2014/main" id="{D72D043A-FC61-4F9C-AC95-866611FB5402}"/>
              </a:ext>
            </a:extLst>
          </p:cNvPr>
          <p:cNvSpPr>
            <a:spLocks noGrp="1"/>
          </p:cNvSpPr>
          <p:nvPr>
            <p:ph type="dt" sz="half" idx="2"/>
          </p:nvPr>
        </p:nvSpPr>
        <p:spPr>
          <a:xfrm>
            <a:off x="523605"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57505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folie mit eigenem Bi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5B9AFAE9-3AA6-ED47-8416-9A8C4416F21A}"/>
              </a:ext>
            </a:extLst>
          </p:cNvPr>
          <p:cNvSpPr>
            <a:spLocks noGrp="1"/>
          </p:cNvSpPr>
          <p:nvPr>
            <p:ph type="pic" sz="quarter" idx="15"/>
          </p:nvPr>
        </p:nvSpPr>
        <p:spPr>
          <a:xfrm>
            <a:off x="0" y="0"/>
            <a:ext cx="12192000" cy="3411538"/>
          </a:xfrm>
          <a:prstGeom prst="rect">
            <a:avLst/>
          </a:prstGeom>
        </p:spPr>
        <p:txBody>
          <a:bodyPr/>
          <a:lstStyle>
            <a:lvl1pPr marL="0" indent="0">
              <a:buNone/>
              <a:defRPr/>
            </a:lvl1pPr>
          </a:lstStyle>
          <a:p>
            <a:endParaRPr lang="de-DE"/>
          </a:p>
        </p:txBody>
      </p:sp>
      <p:pic>
        <p:nvPicPr>
          <p:cNvPr id="15" name="Grafik 14">
            <a:extLst>
              <a:ext uri="{FF2B5EF4-FFF2-40B4-BE49-F238E27FC236}">
                <a16:creationId xmlns:a16="http://schemas.microsoft.com/office/drawing/2014/main" id="{EB999182-371D-BA4A-A2D5-B547351F5032}"/>
              </a:ext>
            </a:extLst>
          </p:cNvPr>
          <p:cNvPicPr>
            <a:picLocks noChangeAspect="1"/>
          </p:cNvPicPr>
          <p:nvPr userDrawn="1"/>
        </p:nvPicPr>
        <p:blipFill>
          <a:blip r:embed="rId2"/>
          <a:stretch>
            <a:fillRect/>
          </a:stretch>
        </p:blipFill>
        <p:spPr>
          <a:xfrm>
            <a:off x="9797248" y="5614499"/>
            <a:ext cx="2394752" cy="929164"/>
          </a:xfrm>
          <a:prstGeom prst="rect">
            <a:avLst/>
          </a:prstGeom>
        </p:spPr>
      </p:pic>
      <p:cxnSp>
        <p:nvCxnSpPr>
          <p:cNvPr id="18" name="Gerader Verbinder 17">
            <a:extLst>
              <a:ext uri="{FF2B5EF4-FFF2-40B4-BE49-F238E27FC236}">
                <a16:creationId xmlns:a16="http://schemas.microsoft.com/office/drawing/2014/main" id="{902C99D7-65BF-4586-A00E-BC048649D47D}"/>
              </a:ext>
            </a:extLst>
          </p:cNvPr>
          <p:cNvCxnSpPr>
            <a:cxnSpLocks/>
          </p:cNvCxnSpPr>
          <p:nvPr userDrawn="1"/>
        </p:nvCxnSpPr>
        <p:spPr>
          <a:xfrm>
            <a:off x="0" y="729762"/>
            <a:ext cx="8396654"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10DD2E7E-2DE8-49A6-8A34-248F2114932D}"/>
              </a:ext>
            </a:extLst>
          </p:cNvPr>
          <p:cNvCxnSpPr>
            <a:cxnSpLocks/>
          </p:cNvCxnSpPr>
          <p:nvPr userDrawn="1"/>
        </p:nvCxnSpPr>
        <p:spPr>
          <a:xfrm>
            <a:off x="8396654" y="697832"/>
            <a:ext cx="0" cy="4806153"/>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1" name="Textplatzhalter 7">
            <a:extLst>
              <a:ext uri="{FF2B5EF4-FFF2-40B4-BE49-F238E27FC236}">
                <a16:creationId xmlns:a16="http://schemas.microsoft.com/office/drawing/2014/main" id="{7C6C2283-29B0-4F33-AE35-3B5A7EF02B24}"/>
              </a:ext>
            </a:extLst>
          </p:cNvPr>
          <p:cNvSpPr>
            <a:spLocks noGrp="1"/>
          </p:cNvSpPr>
          <p:nvPr>
            <p:ph type="body" sz="quarter" idx="16" hasCustomPrompt="1"/>
          </p:nvPr>
        </p:nvSpPr>
        <p:spPr>
          <a:xfrm>
            <a:off x="527917" y="6339679"/>
            <a:ext cx="7250173"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Name | Datum</a:t>
            </a:r>
          </a:p>
        </p:txBody>
      </p:sp>
      <p:sp>
        <p:nvSpPr>
          <p:cNvPr id="12" name="Textplatzhalter 7">
            <a:extLst>
              <a:ext uri="{FF2B5EF4-FFF2-40B4-BE49-F238E27FC236}">
                <a16:creationId xmlns:a16="http://schemas.microsoft.com/office/drawing/2014/main" id="{478DCDD0-3693-403A-96AD-55E172535BC9}"/>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der Titel</a:t>
            </a:r>
          </a:p>
        </p:txBody>
      </p:sp>
      <p:sp>
        <p:nvSpPr>
          <p:cNvPr id="13" name="Textplatzhalter 7">
            <a:extLst>
              <a:ext uri="{FF2B5EF4-FFF2-40B4-BE49-F238E27FC236}">
                <a16:creationId xmlns:a16="http://schemas.microsoft.com/office/drawing/2014/main" id="{0115D0F2-BEFD-4174-8000-2A6C4FD747B1}"/>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cxnSp>
        <p:nvCxnSpPr>
          <p:cNvPr id="14" name="Gerader Verbinder 13">
            <a:extLst>
              <a:ext uri="{FF2B5EF4-FFF2-40B4-BE49-F238E27FC236}">
                <a16:creationId xmlns:a16="http://schemas.microsoft.com/office/drawing/2014/main" id="{A605D841-6F7D-489C-B0FF-DAF2A91D6ADB}"/>
              </a:ext>
            </a:extLst>
          </p:cNvPr>
          <p:cNvCxnSpPr>
            <a:cxnSpLocks/>
          </p:cNvCxnSpPr>
          <p:nvPr userDrawn="1"/>
        </p:nvCxnSpPr>
        <p:spPr>
          <a:xfrm>
            <a:off x="1828800" y="5462955"/>
            <a:ext cx="6567854"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0825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apitaltrenner">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5D752C10-3DE1-A442-B6B9-3003175FEB6D}"/>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sp>
        <p:nvSpPr>
          <p:cNvPr id="14" name="Textplatzhalter 7">
            <a:extLst>
              <a:ext uri="{FF2B5EF4-FFF2-40B4-BE49-F238E27FC236}">
                <a16:creationId xmlns:a16="http://schemas.microsoft.com/office/drawing/2014/main" id="{B47FCFAF-83A5-4DD0-9ED1-AA4C8A4919AB}"/>
              </a:ext>
            </a:extLst>
          </p:cNvPr>
          <p:cNvSpPr>
            <a:spLocks noGrp="1"/>
          </p:cNvSpPr>
          <p:nvPr>
            <p:ph type="body" sz="quarter" idx="13" hasCustomPrompt="1"/>
          </p:nvPr>
        </p:nvSpPr>
        <p:spPr>
          <a:xfrm>
            <a:off x="527917" y="4331695"/>
            <a:ext cx="7250173" cy="476971"/>
          </a:xfrm>
          <a:prstGeom prst="rect">
            <a:avLst/>
          </a:prstGeom>
        </p:spPr>
        <p:txBody>
          <a:bodyPr lIns="0" tIns="0" rIns="0" bIns="0"/>
          <a:lstStyle>
            <a:lvl1pPr marL="0" indent="0">
              <a:lnSpc>
                <a:spcPct val="100000"/>
              </a:lnSpc>
              <a:buNone/>
              <a:defRPr sz="3600" b="1" i="1">
                <a:solidFill>
                  <a:schemeClr val="tx2"/>
                </a:solidFill>
              </a:defRPr>
            </a:lvl1pPr>
          </a:lstStyle>
          <a:p>
            <a:r>
              <a:rPr lang="de-DE" dirty="0"/>
              <a:t>Hier steht das nächste Kapitel</a:t>
            </a:r>
          </a:p>
        </p:txBody>
      </p:sp>
      <p:pic>
        <p:nvPicPr>
          <p:cNvPr id="8" name="Grafik 7">
            <a:extLst>
              <a:ext uri="{FF2B5EF4-FFF2-40B4-BE49-F238E27FC236}">
                <a16:creationId xmlns:a16="http://schemas.microsoft.com/office/drawing/2014/main" id="{BED6582C-2B17-40CF-A0CB-19BE175BC508}"/>
              </a:ext>
            </a:extLst>
          </p:cNvPr>
          <p:cNvPicPr>
            <a:picLocks noChangeAspect="1"/>
          </p:cNvPicPr>
          <p:nvPr userDrawn="1"/>
        </p:nvPicPr>
        <p:blipFill>
          <a:blip r:embed="rId3"/>
          <a:stretch>
            <a:fillRect/>
          </a:stretch>
        </p:blipFill>
        <p:spPr>
          <a:xfrm>
            <a:off x="9797248" y="333912"/>
            <a:ext cx="2394752" cy="929164"/>
          </a:xfrm>
          <a:prstGeom prst="rect">
            <a:avLst/>
          </a:prstGeom>
        </p:spPr>
      </p:pic>
      <p:sp>
        <p:nvSpPr>
          <p:cNvPr id="15" name="Textplatzhalter 7">
            <a:extLst>
              <a:ext uri="{FF2B5EF4-FFF2-40B4-BE49-F238E27FC236}">
                <a16:creationId xmlns:a16="http://schemas.microsoft.com/office/drawing/2014/main" id="{A3A68E7C-6E27-4ED0-B836-D31A9EDF63FC}"/>
              </a:ext>
            </a:extLst>
          </p:cNvPr>
          <p:cNvSpPr>
            <a:spLocks noGrp="1"/>
          </p:cNvSpPr>
          <p:nvPr>
            <p:ph type="body" sz="quarter" idx="14" hasCustomPrompt="1"/>
          </p:nvPr>
        </p:nvSpPr>
        <p:spPr>
          <a:xfrm>
            <a:off x="527917" y="4846538"/>
            <a:ext cx="7250173" cy="476971"/>
          </a:xfrm>
          <a:prstGeom prst="rect">
            <a:avLst/>
          </a:prstGeom>
        </p:spPr>
        <p:txBody>
          <a:bodyPr lIns="0" tIns="0" rIns="0" bIns="0"/>
          <a:lstStyle>
            <a:lvl1pPr marL="0" indent="0">
              <a:lnSpc>
                <a:spcPct val="100000"/>
              </a:lnSpc>
              <a:buNone/>
              <a:defRPr sz="2400" b="0" i="0">
                <a:solidFill>
                  <a:schemeClr val="tx2"/>
                </a:solidFill>
              </a:defRPr>
            </a:lvl1pPr>
          </a:lstStyle>
          <a:p>
            <a:r>
              <a:rPr lang="de-DE" dirty="0"/>
              <a:t>Und hier der Untertitel</a:t>
            </a:r>
          </a:p>
        </p:txBody>
      </p:sp>
      <p:sp>
        <p:nvSpPr>
          <p:cNvPr id="16" name="Foliennummernplatzhalter 5">
            <a:extLst>
              <a:ext uri="{FF2B5EF4-FFF2-40B4-BE49-F238E27FC236}">
                <a16:creationId xmlns:a16="http://schemas.microsoft.com/office/drawing/2014/main" id="{FEF81942-DAFD-4553-BF35-D14697C3C546}"/>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Tree>
    <p:extLst>
      <p:ext uri="{BB962C8B-B14F-4D97-AF65-F5344CB8AC3E}">
        <p14:creationId xmlns:p14="http://schemas.microsoft.com/office/powerpoint/2010/main" val="3251504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bschlussfolie">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A88FFF8B-ED51-744E-8DF4-9622A28642A8}"/>
              </a:ext>
            </a:extLst>
          </p:cNvPr>
          <p:cNvPicPr>
            <a:picLocks noChangeAspect="1"/>
          </p:cNvPicPr>
          <p:nvPr userDrawn="1"/>
        </p:nvPicPr>
        <p:blipFill rotWithShape="1">
          <a:blip r:embed="rId2"/>
          <a:srcRect l="4856" t="28058" r="7677" b="28323"/>
          <a:stretch/>
        </p:blipFill>
        <p:spPr>
          <a:xfrm>
            <a:off x="0" y="0"/>
            <a:ext cx="12192000" cy="3420094"/>
          </a:xfrm>
          <a:prstGeom prst="rect">
            <a:avLst/>
          </a:prstGeom>
        </p:spPr>
      </p:pic>
      <p:pic>
        <p:nvPicPr>
          <p:cNvPr id="11" name="Grafik 10">
            <a:extLst>
              <a:ext uri="{FF2B5EF4-FFF2-40B4-BE49-F238E27FC236}">
                <a16:creationId xmlns:a16="http://schemas.microsoft.com/office/drawing/2014/main" id="{306B93E2-D082-9147-AAA9-478203422E03}"/>
              </a:ext>
            </a:extLst>
          </p:cNvPr>
          <p:cNvPicPr>
            <a:picLocks noChangeAspect="1"/>
          </p:cNvPicPr>
          <p:nvPr userDrawn="1"/>
        </p:nvPicPr>
        <p:blipFill>
          <a:blip r:embed="rId3"/>
          <a:stretch>
            <a:fillRect/>
          </a:stretch>
        </p:blipFill>
        <p:spPr>
          <a:xfrm>
            <a:off x="9797248" y="5614499"/>
            <a:ext cx="2394752" cy="929164"/>
          </a:xfrm>
          <a:prstGeom prst="rect">
            <a:avLst/>
          </a:prstGeom>
        </p:spPr>
      </p:pic>
      <p:sp>
        <p:nvSpPr>
          <p:cNvPr id="12" name="Textplatzhalter 7">
            <a:extLst>
              <a:ext uri="{FF2B5EF4-FFF2-40B4-BE49-F238E27FC236}">
                <a16:creationId xmlns:a16="http://schemas.microsoft.com/office/drawing/2014/main" id="{BF587E22-291E-0E45-A5CD-292399E38ADF}"/>
              </a:ext>
            </a:extLst>
          </p:cNvPr>
          <p:cNvSpPr>
            <a:spLocks noGrp="1"/>
          </p:cNvSpPr>
          <p:nvPr>
            <p:ph type="body" sz="quarter" idx="13" hasCustomPrompt="1"/>
          </p:nvPr>
        </p:nvSpPr>
        <p:spPr>
          <a:xfrm>
            <a:off x="527917" y="4341548"/>
            <a:ext cx="9040617" cy="521229"/>
          </a:xfrm>
          <a:prstGeom prst="rect">
            <a:avLst/>
          </a:prstGeom>
        </p:spPr>
        <p:txBody>
          <a:bodyPr lIns="0" tIns="0" rIns="0" bIns="0"/>
          <a:lstStyle>
            <a:lvl1pPr marL="0" indent="0">
              <a:lnSpc>
                <a:spcPct val="100000"/>
              </a:lnSpc>
              <a:buNone/>
              <a:defRPr sz="3600" b="1" i="1">
                <a:solidFill>
                  <a:schemeClr val="tx2"/>
                </a:solidFill>
              </a:defRPr>
            </a:lvl1pPr>
          </a:lstStyle>
          <a:p>
            <a:r>
              <a:rPr lang="de-DE" dirty="0"/>
              <a:t>Vielen Dank für Ihre Aufmerksamkeit!</a:t>
            </a:r>
          </a:p>
        </p:txBody>
      </p:sp>
      <p:sp>
        <p:nvSpPr>
          <p:cNvPr id="13" name="Textplatzhalter 7">
            <a:extLst>
              <a:ext uri="{FF2B5EF4-FFF2-40B4-BE49-F238E27FC236}">
                <a16:creationId xmlns:a16="http://schemas.microsoft.com/office/drawing/2014/main" id="{46914BE9-DCB8-F747-8591-1070CC427ED8}"/>
              </a:ext>
            </a:extLst>
          </p:cNvPr>
          <p:cNvSpPr>
            <a:spLocks noGrp="1"/>
          </p:cNvSpPr>
          <p:nvPr>
            <p:ph type="body" sz="quarter" idx="14" hasCustomPrompt="1"/>
          </p:nvPr>
        </p:nvSpPr>
        <p:spPr>
          <a:xfrm>
            <a:off x="527917" y="5093270"/>
            <a:ext cx="9040617" cy="521229"/>
          </a:xfrm>
          <a:prstGeom prst="rect">
            <a:avLst/>
          </a:prstGeom>
        </p:spPr>
        <p:txBody>
          <a:bodyPr lIns="0" tIns="0" rIns="0" bIns="0"/>
          <a:lstStyle>
            <a:lvl1pPr marL="0" indent="0">
              <a:lnSpc>
                <a:spcPct val="100000"/>
              </a:lnSpc>
              <a:buNone/>
              <a:defRPr sz="1600" b="0" i="0">
                <a:solidFill>
                  <a:schemeClr val="tx1"/>
                </a:solidFill>
              </a:defRPr>
            </a:lvl1pPr>
          </a:lstStyle>
          <a:p>
            <a:r>
              <a:rPr lang="de-DE" dirty="0"/>
              <a:t>Name | Kontaktinformationen</a:t>
            </a:r>
          </a:p>
        </p:txBody>
      </p:sp>
      <p:sp>
        <p:nvSpPr>
          <p:cNvPr id="16" name="Textplatzhalter 7">
            <a:extLst>
              <a:ext uri="{FF2B5EF4-FFF2-40B4-BE49-F238E27FC236}">
                <a16:creationId xmlns:a16="http://schemas.microsoft.com/office/drawing/2014/main" id="{60F7E426-9BFE-B841-8E63-CF10C88CC0F9}"/>
              </a:ext>
            </a:extLst>
          </p:cNvPr>
          <p:cNvSpPr>
            <a:spLocks noGrp="1"/>
          </p:cNvSpPr>
          <p:nvPr>
            <p:ph type="body" sz="quarter" idx="15" hasCustomPrompt="1"/>
          </p:nvPr>
        </p:nvSpPr>
        <p:spPr>
          <a:xfrm>
            <a:off x="521627" y="6339679"/>
            <a:ext cx="9085007" cy="184934"/>
          </a:xfrm>
          <a:prstGeom prst="rect">
            <a:avLst/>
          </a:prstGeom>
        </p:spPr>
        <p:txBody>
          <a:bodyPr lIns="0" tIns="0" rIns="0" bIns="0"/>
          <a:lstStyle>
            <a:lvl1pPr marL="0" indent="0">
              <a:lnSpc>
                <a:spcPct val="100000"/>
              </a:lnSpc>
              <a:buNone/>
              <a:defRPr sz="1600" b="0" i="0">
                <a:solidFill>
                  <a:schemeClr val="tx2"/>
                </a:solidFill>
              </a:defRPr>
            </a:lvl1pPr>
          </a:lstStyle>
          <a:p>
            <a:r>
              <a:rPr lang="de-DE" dirty="0"/>
              <a:t>Thema der Präsentation | Datum</a:t>
            </a:r>
          </a:p>
        </p:txBody>
      </p:sp>
    </p:spTree>
    <p:extLst>
      <p:ext uri="{BB962C8B-B14F-4D97-AF65-F5344CB8AC3E}">
        <p14:creationId xmlns:p14="http://schemas.microsoft.com/office/powerpoint/2010/main" val="3070212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ese/Zitat">
    <p:spTree>
      <p:nvGrpSpPr>
        <p:cNvPr id="1" name=""/>
        <p:cNvGrpSpPr/>
        <p:nvPr/>
      </p:nvGrpSpPr>
      <p:grpSpPr>
        <a:xfrm>
          <a:off x="0" y="0"/>
          <a:ext cx="0" cy="0"/>
          <a:chOff x="0" y="0"/>
          <a:chExt cx="0" cy="0"/>
        </a:xfrm>
      </p:grpSpPr>
      <p:sp>
        <p:nvSpPr>
          <p:cNvPr id="25" name="Textplatzhalter 9">
            <a:extLst>
              <a:ext uri="{FF2B5EF4-FFF2-40B4-BE49-F238E27FC236}">
                <a16:creationId xmlns:a16="http://schemas.microsoft.com/office/drawing/2014/main" id="{F4F1D500-EEDF-5D45-9F72-99CFAE09FF9D}"/>
              </a:ext>
            </a:extLst>
          </p:cNvPr>
          <p:cNvSpPr>
            <a:spLocks noGrp="1"/>
          </p:cNvSpPr>
          <p:nvPr>
            <p:ph type="body" sz="quarter" idx="15" hasCustomPrompt="1"/>
          </p:nvPr>
        </p:nvSpPr>
        <p:spPr>
          <a:xfrm>
            <a:off x="523517" y="742821"/>
            <a:ext cx="9783763" cy="240651"/>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3" name="Textplatzhalter 2">
            <a:extLst>
              <a:ext uri="{FF2B5EF4-FFF2-40B4-BE49-F238E27FC236}">
                <a16:creationId xmlns:a16="http://schemas.microsoft.com/office/drawing/2014/main" id="{86C19F89-57D8-C94C-9355-8CF08B330A10}"/>
              </a:ext>
            </a:extLst>
          </p:cNvPr>
          <p:cNvSpPr>
            <a:spLocks noGrp="1"/>
          </p:cNvSpPr>
          <p:nvPr>
            <p:ph type="body" sz="quarter" idx="16" hasCustomPrompt="1"/>
          </p:nvPr>
        </p:nvSpPr>
        <p:spPr>
          <a:xfrm>
            <a:off x="523517" y="2004646"/>
            <a:ext cx="11157438" cy="3182816"/>
          </a:xfrm>
          <a:prstGeom prst="rect">
            <a:avLst/>
          </a:prstGeom>
        </p:spPr>
        <p:txBody>
          <a:bodyPr lIns="0" tIns="36000"/>
          <a:lstStyle>
            <a:lvl1pPr marL="0" indent="0" algn="ctr">
              <a:lnSpc>
                <a:spcPct val="100000"/>
              </a:lnSpc>
              <a:buNone/>
              <a:defRPr sz="3200" b="1" i="1">
                <a:solidFill>
                  <a:schemeClr val="tx2"/>
                </a:solidFill>
              </a:defRPr>
            </a:lvl1pPr>
          </a:lstStyle>
          <a:p>
            <a:r>
              <a:rPr lang="de-DE" dirty="0"/>
              <a:t>Hier kann eine These, ein Zitat oder Ähnliches stehen.</a:t>
            </a:r>
          </a:p>
          <a:p>
            <a:endParaRPr lang="de-DE" dirty="0"/>
          </a:p>
          <a:p>
            <a:r>
              <a:rPr lang="de-DE" dirty="0"/>
              <a:t>„</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Qui</a:t>
            </a:r>
            <a:r>
              <a:rPr lang="de-DE" dirty="0"/>
              <a:t> </a:t>
            </a:r>
            <a:r>
              <a:rPr lang="de-DE" dirty="0" err="1"/>
              <a:t>sunt</a:t>
            </a:r>
            <a:r>
              <a:rPr lang="de-DE" dirty="0"/>
              <a:t> et </a:t>
            </a:r>
            <a:r>
              <a:rPr lang="de-DE" dirty="0" err="1"/>
              <a:t>endipsum</a:t>
            </a:r>
            <a:r>
              <a:rPr lang="de-DE" dirty="0"/>
              <a:t> </a:t>
            </a:r>
            <a:r>
              <a:rPr lang="de-DE" dirty="0" err="1"/>
              <a:t>rae</a:t>
            </a:r>
            <a:r>
              <a:rPr lang="de-DE" dirty="0"/>
              <a:t> </a:t>
            </a:r>
            <a:r>
              <a:rPr lang="de-DE" dirty="0" err="1"/>
              <a:t>pratemo</a:t>
            </a:r>
            <a:r>
              <a:rPr lang="de-DE" dirty="0"/>
              <a:t> </a:t>
            </a:r>
            <a:r>
              <a:rPr lang="de-DE" dirty="0" err="1"/>
              <a:t>uptas</a:t>
            </a:r>
            <a:r>
              <a:rPr lang="de-DE" dirty="0"/>
              <a:t> </a:t>
            </a:r>
            <a:r>
              <a:rPr lang="de-DE" dirty="0" err="1"/>
              <a:t>dipsum</a:t>
            </a:r>
            <a:r>
              <a:rPr lang="de-DE" dirty="0"/>
              <a:t>.“</a:t>
            </a:r>
          </a:p>
        </p:txBody>
      </p:sp>
      <p:sp>
        <p:nvSpPr>
          <p:cNvPr id="8" name="Foliennummernplatzhalter 5">
            <a:extLst>
              <a:ext uri="{FF2B5EF4-FFF2-40B4-BE49-F238E27FC236}">
                <a16:creationId xmlns:a16="http://schemas.microsoft.com/office/drawing/2014/main" id="{74F90252-D3A9-4F32-84E0-E600A7C24994}"/>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9" name="Datumsplatzhalter 3">
            <a:extLst>
              <a:ext uri="{FF2B5EF4-FFF2-40B4-BE49-F238E27FC236}">
                <a16:creationId xmlns:a16="http://schemas.microsoft.com/office/drawing/2014/main" id="{F967CFFC-AE87-44FD-8C20-A7F372B3E0C6}"/>
              </a:ext>
            </a:extLst>
          </p:cNvPr>
          <p:cNvSpPr>
            <a:spLocks noGrp="1"/>
          </p:cNvSpPr>
          <p:nvPr>
            <p:ph type="dt" sz="half" idx="2"/>
          </p:nvPr>
        </p:nvSpPr>
        <p:spPr>
          <a:xfrm>
            <a:off x="529154" y="6338181"/>
            <a:ext cx="1326022" cy="365125"/>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pic>
        <p:nvPicPr>
          <p:cNvPr id="10" name="Grafik 9">
            <a:extLst>
              <a:ext uri="{FF2B5EF4-FFF2-40B4-BE49-F238E27FC236}">
                <a16:creationId xmlns:a16="http://schemas.microsoft.com/office/drawing/2014/main" id="{62056F4E-484E-49F7-A71D-CA1FB7FEA6B1}"/>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7" name="Textplatzhalter 9">
            <a:extLst>
              <a:ext uri="{FF2B5EF4-FFF2-40B4-BE49-F238E27FC236}">
                <a16:creationId xmlns:a16="http://schemas.microsoft.com/office/drawing/2014/main" id="{1297C7A5-4B54-4635-BB86-59B91F934996}"/>
              </a:ext>
            </a:extLst>
          </p:cNvPr>
          <p:cNvSpPr>
            <a:spLocks noGrp="1"/>
          </p:cNvSpPr>
          <p:nvPr>
            <p:ph type="body" sz="quarter" idx="17" hasCustomPrompt="1"/>
          </p:nvPr>
        </p:nvSpPr>
        <p:spPr>
          <a:xfrm>
            <a:off x="7007469" y="5294171"/>
            <a:ext cx="4673486" cy="806791"/>
          </a:xfrm>
          <a:prstGeom prst="rect">
            <a:avLst/>
          </a:prstGeom>
        </p:spPr>
        <p:txBody>
          <a:bodyPr lIns="0" tIns="0" rIns="0" bIns="0">
            <a:normAutofit/>
          </a:bodyPr>
          <a:lstStyle>
            <a:lvl1pPr marL="285750" indent="-285750">
              <a:buFont typeface="Symbol" panose="05050102010706020507" pitchFamily="18" charset="2"/>
              <a:buChar char="-"/>
              <a:defRPr sz="1800" b="1">
                <a:solidFill>
                  <a:schemeClr val="tx2"/>
                </a:solidFill>
              </a:defRPr>
            </a:lvl1pPr>
          </a:lstStyle>
          <a:p>
            <a:r>
              <a:rPr lang="de-DE" b="1" i="1" dirty="0">
                <a:solidFill>
                  <a:schemeClr val="tx2"/>
                </a:solidFill>
              </a:rPr>
              <a:t>Max Mustermann (2021) </a:t>
            </a:r>
            <a:br>
              <a:rPr lang="de-DE" b="1" i="1" dirty="0">
                <a:solidFill>
                  <a:schemeClr val="tx2"/>
                </a:solidFill>
              </a:rPr>
            </a:br>
            <a:r>
              <a:rPr lang="de-DE" b="1" i="1" dirty="0">
                <a:solidFill>
                  <a:schemeClr val="tx2"/>
                </a:solidFill>
              </a:rPr>
              <a:t>(</a:t>
            </a:r>
            <a:r>
              <a:rPr lang="de-DE" b="1" i="1" dirty="0" err="1">
                <a:solidFill>
                  <a:schemeClr val="tx2"/>
                </a:solidFill>
              </a:rPr>
              <a:t>mgl</a:t>
            </a:r>
            <a:r>
              <a:rPr lang="de-DE" b="1" i="1" dirty="0">
                <a:solidFill>
                  <a:schemeClr val="tx2"/>
                </a:solidFill>
              </a:rPr>
              <a:t>. Platz zur Nennung des Autors/der Quelle)</a:t>
            </a:r>
          </a:p>
        </p:txBody>
      </p:sp>
    </p:spTree>
    <p:extLst>
      <p:ext uri="{BB962C8B-B14F-4D97-AF65-F5344CB8AC3E}">
        <p14:creationId xmlns:p14="http://schemas.microsoft.com/office/powerpoint/2010/main" val="2421796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sübersicht">
    <p:spTree>
      <p:nvGrpSpPr>
        <p:cNvPr id="1" name=""/>
        <p:cNvGrpSpPr/>
        <p:nvPr/>
      </p:nvGrpSpPr>
      <p:grpSpPr>
        <a:xfrm>
          <a:off x="0" y="0"/>
          <a:ext cx="0" cy="0"/>
          <a:chOff x="0" y="0"/>
          <a:chExt cx="0" cy="0"/>
        </a:xfrm>
      </p:grpSpPr>
      <p:sp>
        <p:nvSpPr>
          <p:cNvPr id="15" name="Textplatzhalter 16">
            <a:extLst>
              <a:ext uri="{FF2B5EF4-FFF2-40B4-BE49-F238E27FC236}">
                <a16:creationId xmlns:a16="http://schemas.microsoft.com/office/drawing/2014/main" id="{F33C14F2-7500-7E41-8F50-BA82B7E18778}"/>
              </a:ext>
            </a:extLst>
          </p:cNvPr>
          <p:cNvSpPr>
            <a:spLocks noGrp="1"/>
          </p:cNvSpPr>
          <p:nvPr>
            <p:ph type="body" sz="quarter" idx="14" hasCustomPrompt="1"/>
          </p:nvPr>
        </p:nvSpPr>
        <p:spPr>
          <a:xfrm>
            <a:off x="523603" y="1374881"/>
            <a:ext cx="9810005" cy="457101"/>
          </a:xfrm>
          <a:prstGeom prst="rect">
            <a:avLst/>
          </a:prstGeom>
        </p:spPr>
        <p:txBody>
          <a:bodyPr l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de-DE" sz="3200" b="1" smtClean="0">
                <a:solidFill>
                  <a:schemeClr val="tx2"/>
                </a:solidFill>
                <a:effect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b="1" dirty="0"/>
              <a:t>Hier steht der Titel der Folie</a:t>
            </a:r>
            <a:endParaRPr lang="de-DE" dirty="0"/>
          </a:p>
        </p:txBody>
      </p:sp>
      <p:sp>
        <p:nvSpPr>
          <p:cNvPr id="17" name="Textplatzhalter 16">
            <a:extLst>
              <a:ext uri="{FF2B5EF4-FFF2-40B4-BE49-F238E27FC236}">
                <a16:creationId xmlns:a16="http://schemas.microsoft.com/office/drawing/2014/main" id="{C4FE7671-3EC3-224F-B337-ABA54D728EE8}"/>
              </a:ext>
            </a:extLst>
          </p:cNvPr>
          <p:cNvSpPr>
            <a:spLocks noGrp="1"/>
          </p:cNvSpPr>
          <p:nvPr>
            <p:ph type="body" sz="quarter" idx="15"/>
          </p:nvPr>
        </p:nvSpPr>
        <p:spPr>
          <a:xfrm>
            <a:off x="523691" y="2760954"/>
            <a:ext cx="11148032" cy="3222595"/>
          </a:xfrm>
          <a:prstGeom prst="rect">
            <a:avLst/>
          </a:prstGeom>
        </p:spPr>
        <p:txBody>
          <a:bodyPr lIns="0">
            <a:normAutofit/>
          </a:bodyPr>
          <a:lstStyle>
            <a:lvl1pPr marL="514350" indent="-514350">
              <a:buClr>
                <a:schemeClr val="tx2"/>
              </a:buClr>
              <a:buFont typeface="+mj-lt"/>
              <a:buAutoNum type="arabicPeriod"/>
              <a:defRPr sz="2400" b="1"/>
            </a:lvl1pPr>
          </a:lstStyle>
          <a:p>
            <a:r>
              <a:rPr lang="de-DE" dirty="0"/>
              <a:t>Mastertextformat bearbeiten
Zweite Ebene
Dritte Ebene
Vierte Ebene
Fünfte Ebene</a:t>
            </a:r>
          </a:p>
        </p:txBody>
      </p:sp>
      <p:sp>
        <p:nvSpPr>
          <p:cNvPr id="8" name="Textplatzhalter 9">
            <a:extLst>
              <a:ext uri="{FF2B5EF4-FFF2-40B4-BE49-F238E27FC236}">
                <a16:creationId xmlns:a16="http://schemas.microsoft.com/office/drawing/2014/main" id="{A7635061-B703-5D4F-A78E-26870CCFADA0}"/>
              </a:ext>
            </a:extLst>
          </p:cNvPr>
          <p:cNvSpPr>
            <a:spLocks noGrp="1"/>
          </p:cNvSpPr>
          <p:nvPr>
            <p:ph type="body" sz="quarter" idx="16" hasCustomPrompt="1"/>
          </p:nvPr>
        </p:nvSpPr>
        <p:spPr>
          <a:xfrm>
            <a:off x="523430" y="743424"/>
            <a:ext cx="9810178" cy="247450"/>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9" name="Foliennummernplatzhalter 5">
            <a:extLst>
              <a:ext uri="{FF2B5EF4-FFF2-40B4-BE49-F238E27FC236}">
                <a16:creationId xmlns:a16="http://schemas.microsoft.com/office/drawing/2014/main" id="{E062F8C4-DEBC-48C2-A180-F1A6208F9659}"/>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pic>
        <p:nvPicPr>
          <p:cNvPr id="12" name="Grafik 11">
            <a:extLst>
              <a:ext uri="{FF2B5EF4-FFF2-40B4-BE49-F238E27FC236}">
                <a16:creationId xmlns:a16="http://schemas.microsoft.com/office/drawing/2014/main" id="{A61CE3FF-77A5-45E8-B008-627C9924FAAD}"/>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10" name="Datumsplatzhalter 3">
            <a:extLst>
              <a:ext uri="{FF2B5EF4-FFF2-40B4-BE49-F238E27FC236}">
                <a16:creationId xmlns:a16="http://schemas.microsoft.com/office/drawing/2014/main" id="{88360D66-1006-4356-980A-28041A4EFF5C}"/>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710147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inks/Diagramm">
    <p:spTree>
      <p:nvGrpSpPr>
        <p:cNvPr id="1" name=""/>
        <p:cNvGrpSpPr/>
        <p:nvPr/>
      </p:nvGrpSpPr>
      <p:grpSpPr>
        <a:xfrm>
          <a:off x="0" y="0"/>
          <a:ext cx="0" cy="0"/>
          <a:chOff x="0" y="0"/>
          <a:chExt cx="0" cy="0"/>
        </a:xfrm>
      </p:grpSpPr>
      <p:sp>
        <p:nvSpPr>
          <p:cNvPr id="21" name="Textplatzhalter 16">
            <a:extLst>
              <a:ext uri="{FF2B5EF4-FFF2-40B4-BE49-F238E27FC236}">
                <a16:creationId xmlns:a16="http://schemas.microsoft.com/office/drawing/2014/main" id="{6EDF304B-3327-8C44-A4B7-1BCFF6F9F6F0}"/>
              </a:ext>
            </a:extLst>
          </p:cNvPr>
          <p:cNvSpPr>
            <a:spLocks noGrp="1"/>
          </p:cNvSpPr>
          <p:nvPr>
            <p:ph type="body" sz="quarter" idx="15"/>
          </p:nvPr>
        </p:nvSpPr>
        <p:spPr>
          <a:xfrm>
            <a:off x="514813" y="2769832"/>
            <a:ext cx="5202406" cy="3195961"/>
          </a:xfrm>
          <a:prstGeom prst="rect">
            <a:avLst/>
          </a:prstGeom>
        </p:spPr>
        <p:txBody>
          <a:bodyPr lIns="0">
            <a:normAutofit/>
          </a:bodyPr>
          <a:lstStyle>
            <a:lvl1pPr marL="321750" indent="-285750">
              <a:lnSpc>
                <a:spcPct val="100000"/>
              </a:lnSpc>
              <a:spcBef>
                <a:spcPts val="600"/>
              </a:spcBef>
              <a:buClr>
                <a:schemeClr val="tx2"/>
              </a:buClr>
              <a:buSzPct val="120000"/>
              <a:buFont typeface="Wingdings" pitchFamily="2" charset="2"/>
              <a:buChar char="§"/>
              <a:defRPr sz="1600" b="0"/>
            </a:lvl1pPr>
          </a:lstStyle>
          <a:p>
            <a:r>
              <a:rPr lang="de-DE" dirty="0"/>
              <a:t>Mastertextformat bearbeiten
Zweite Ebene
Dritte Ebene
Vierte Ebene
Fünfte Ebene</a:t>
            </a:r>
          </a:p>
        </p:txBody>
      </p:sp>
      <p:sp>
        <p:nvSpPr>
          <p:cNvPr id="24" name="Diagrammplatzhalter 23">
            <a:extLst>
              <a:ext uri="{FF2B5EF4-FFF2-40B4-BE49-F238E27FC236}">
                <a16:creationId xmlns:a16="http://schemas.microsoft.com/office/drawing/2014/main" id="{A71B0928-53ED-164C-8F03-423FAF7A29FC}"/>
              </a:ext>
            </a:extLst>
          </p:cNvPr>
          <p:cNvSpPr>
            <a:spLocks noGrp="1"/>
          </p:cNvSpPr>
          <p:nvPr>
            <p:ph type="chart" sz="quarter" idx="16"/>
          </p:nvPr>
        </p:nvSpPr>
        <p:spPr>
          <a:xfrm>
            <a:off x="6474781" y="2769832"/>
            <a:ext cx="5202406" cy="3195961"/>
          </a:xfrm>
          <a:prstGeom prst="rect">
            <a:avLst/>
          </a:prstGeom>
        </p:spPr>
        <p:txBody>
          <a:bodyPr/>
          <a:lstStyle>
            <a:lvl1pPr marL="0" indent="0">
              <a:buNone/>
              <a:defRPr/>
            </a:lvl1pPr>
          </a:lstStyle>
          <a:p>
            <a:endParaRPr lang="de-DE" dirty="0"/>
          </a:p>
        </p:txBody>
      </p:sp>
      <p:sp>
        <p:nvSpPr>
          <p:cNvPr id="9" name="Textplatzhalter 9">
            <a:extLst>
              <a:ext uri="{FF2B5EF4-FFF2-40B4-BE49-F238E27FC236}">
                <a16:creationId xmlns:a16="http://schemas.microsoft.com/office/drawing/2014/main" id="{6CB41462-1ECF-3446-99E1-B6E5DDE89C8D}"/>
              </a:ext>
            </a:extLst>
          </p:cNvPr>
          <p:cNvSpPr>
            <a:spLocks noGrp="1"/>
          </p:cNvSpPr>
          <p:nvPr>
            <p:ph type="body" sz="quarter" idx="17" hasCustomPrompt="1"/>
          </p:nvPr>
        </p:nvSpPr>
        <p:spPr>
          <a:xfrm>
            <a:off x="523517" y="742821"/>
            <a:ext cx="9801213" cy="240651"/>
          </a:xfrm>
          <a:prstGeom prst="rect">
            <a:avLst/>
          </a:prstGeom>
        </p:spPr>
        <p:txBody>
          <a:bodyPr lIns="0" tIns="0" rIns="0" bIns="0">
            <a:normAutofit/>
          </a:bodyPr>
          <a:lstStyle>
            <a:lvl1pPr marL="0" indent="0">
              <a:buNone/>
              <a:defRPr sz="1800" b="1">
                <a:solidFill>
                  <a:schemeClr val="tx2"/>
                </a:solidFill>
              </a:defRPr>
            </a:lvl1pPr>
          </a:lstStyle>
          <a:p>
            <a:r>
              <a:rPr lang="de-DE" dirty="0"/>
              <a:t>Überschrift/Thema/Kapitel</a:t>
            </a:r>
          </a:p>
        </p:txBody>
      </p:sp>
      <p:sp>
        <p:nvSpPr>
          <p:cNvPr id="11" name="Foliennummernplatzhalter 5">
            <a:extLst>
              <a:ext uri="{FF2B5EF4-FFF2-40B4-BE49-F238E27FC236}">
                <a16:creationId xmlns:a16="http://schemas.microsoft.com/office/drawing/2014/main" id="{4E637541-5426-4AD9-BABE-27359756771E}"/>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12" name="Datumsplatzhalter 3">
            <a:extLst>
              <a:ext uri="{FF2B5EF4-FFF2-40B4-BE49-F238E27FC236}">
                <a16:creationId xmlns:a16="http://schemas.microsoft.com/office/drawing/2014/main" id="{44353C7D-6483-4338-8AEA-B8001C7AD1D5}"/>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pic>
        <p:nvPicPr>
          <p:cNvPr id="14" name="Grafik 13">
            <a:extLst>
              <a:ext uri="{FF2B5EF4-FFF2-40B4-BE49-F238E27FC236}">
                <a16:creationId xmlns:a16="http://schemas.microsoft.com/office/drawing/2014/main" id="{3837CEFE-C114-453C-9289-7D496179F123}"/>
              </a:ext>
            </a:extLst>
          </p:cNvPr>
          <p:cNvPicPr>
            <a:picLocks noChangeAspect="1"/>
          </p:cNvPicPr>
          <p:nvPr userDrawn="1"/>
        </p:nvPicPr>
        <p:blipFill>
          <a:blip r:embed="rId2"/>
          <a:stretch>
            <a:fillRect/>
          </a:stretch>
        </p:blipFill>
        <p:spPr>
          <a:xfrm>
            <a:off x="10493062" y="324284"/>
            <a:ext cx="1698938" cy="659188"/>
          </a:xfrm>
          <a:prstGeom prst="rect">
            <a:avLst/>
          </a:prstGeom>
        </p:spPr>
      </p:pic>
      <p:sp>
        <p:nvSpPr>
          <p:cNvPr id="3" name="Textplatzhalter 2">
            <a:extLst>
              <a:ext uri="{FF2B5EF4-FFF2-40B4-BE49-F238E27FC236}">
                <a16:creationId xmlns:a16="http://schemas.microsoft.com/office/drawing/2014/main" id="{25F3EA48-B78C-422E-BD18-C82F830CBC73}"/>
              </a:ext>
            </a:extLst>
          </p:cNvPr>
          <p:cNvSpPr>
            <a:spLocks noGrp="1"/>
          </p:cNvSpPr>
          <p:nvPr>
            <p:ph type="body" sz="quarter" idx="18" hasCustomPrompt="1"/>
          </p:nvPr>
        </p:nvSpPr>
        <p:spPr>
          <a:xfrm>
            <a:off x="6465989" y="6034404"/>
            <a:ext cx="5211198" cy="247451"/>
          </a:xfrm>
          <a:prstGeom prst="rect">
            <a:avLst/>
          </a:prstGeom>
        </p:spPr>
        <p:txBody>
          <a:bodyPr/>
          <a:lstStyle>
            <a:lvl1pPr marL="0" indent="0">
              <a:buNone/>
              <a:defRPr sz="1200">
                <a:solidFill>
                  <a:schemeClr val="tx2"/>
                </a:solidFill>
              </a:defRPr>
            </a:lvl1pPr>
          </a:lstStyle>
          <a:p>
            <a:pPr lvl="0"/>
            <a:r>
              <a:rPr lang="de-DE" dirty="0"/>
              <a:t>Quelle: Abbild X, Prometheus Archiv (Beispiel)</a:t>
            </a:r>
          </a:p>
        </p:txBody>
      </p:sp>
    </p:spTree>
    <p:extLst>
      <p:ext uri="{BB962C8B-B14F-4D97-AF65-F5344CB8AC3E}">
        <p14:creationId xmlns:p14="http://schemas.microsoft.com/office/powerpoint/2010/main" val="26366669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theme" Target="../theme/theme2.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1.jpe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7610506"/>
      </p:ext>
    </p:extLst>
  </p:cSld>
  <p:clrMap bg1="lt1" tx1="dk1" bg2="lt2" tx2="dk2" accent1="accent1" accent2="accent2" accent3="accent3" accent4="accent4" accent5="accent5" accent6="accent6" hlink="hlink" folHlink="folHlink"/>
  <p:sldLayoutIdLst>
    <p:sldLayoutId id="2147483663" r:id="rId1"/>
    <p:sldLayoutId id="2147483667" r:id="rId2"/>
    <p:sldLayoutId id="2147483683" r:id="rId3"/>
    <p:sldLayoutId id="2147483668" r:id="rId4"/>
    <p:sldLayoutId id="2147483662" r:id="rId5"/>
    <p:sldLayoutId id="2147483669" r:id="rId6"/>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9" name="Foliennummernplatzhalter 5">
            <a:extLst>
              <a:ext uri="{FF2B5EF4-FFF2-40B4-BE49-F238E27FC236}">
                <a16:creationId xmlns:a16="http://schemas.microsoft.com/office/drawing/2014/main" id="{90415D1A-64C7-4714-BF9B-88FB96EEC43C}"/>
              </a:ext>
            </a:extLst>
          </p:cNvPr>
          <p:cNvSpPr>
            <a:spLocks noGrp="1"/>
          </p:cNvSpPr>
          <p:nvPr>
            <p:ph type="sldNum" sz="quarter" idx="4"/>
          </p:nvPr>
        </p:nvSpPr>
        <p:spPr>
          <a:xfrm>
            <a:off x="10227076" y="6338182"/>
            <a:ext cx="1435769" cy="247450"/>
          </a:xfrm>
          <a:prstGeom prst="rect">
            <a:avLst/>
          </a:prstGeom>
        </p:spPr>
        <p:txBody>
          <a:bodyPr/>
          <a:lstStyle>
            <a:lvl1pPr algn="r">
              <a:defRPr sz="1400" b="1">
                <a:solidFill>
                  <a:schemeClr val="tx2"/>
                </a:solidFill>
              </a:defRPr>
            </a:lvl1pPr>
          </a:lstStyle>
          <a:p>
            <a:fld id="{CE4F77AF-5FC3-3742-9B04-C4967E118F6E}" type="slidenum">
              <a:rPr lang="de-DE" smtClean="0"/>
              <a:pPr/>
              <a:t>‹#›</a:t>
            </a:fld>
            <a:endParaRPr lang="de-DE" dirty="0"/>
          </a:p>
        </p:txBody>
      </p:sp>
      <p:sp>
        <p:nvSpPr>
          <p:cNvPr id="4" name="Datumsplatzhalter 3">
            <a:extLst>
              <a:ext uri="{FF2B5EF4-FFF2-40B4-BE49-F238E27FC236}">
                <a16:creationId xmlns:a16="http://schemas.microsoft.com/office/drawing/2014/main" id="{C43045A0-A5E9-49F3-9414-443F38FDCF96}"/>
              </a:ext>
            </a:extLst>
          </p:cNvPr>
          <p:cNvSpPr>
            <a:spLocks noGrp="1"/>
          </p:cNvSpPr>
          <p:nvPr>
            <p:ph type="dt" sz="half" idx="2"/>
          </p:nvPr>
        </p:nvSpPr>
        <p:spPr>
          <a:xfrm>
            <a:off x="514813" y="6338181"/>
            <a:ext cx="1047657" cy="247451"/>
          </a:xfrm>
          <a:prstGeom prst="rect">
            <a:avLst/>
          </a:prstGeom>
        </p:spPr>
        <p:txBody>
          <a:bodyPr lIns="0"/>
          <a:lstStyle>
            <a:lvl1pPr>
              <a:defRPr sz="1400">
                <a:solidFill>
                  <a:schemeClr val="tx2"/>
                </a:solidFill>
              </a:defRPr>
            </a:lvl1pPr>
          </a:lstStyle>
          <a:p>
            <a:fld id="{03290FE3-1E38-4C48-907E-9E2C25AEE580}" type="datetime1">
              <a:rPr lang="de-DE" smtClean="0"/>
              <a:pPr/>
              <a:t>24.10.2024</a:t>
            </a:fld>
            <a:endParaRPr lang="de-DE" dirty="0"/>
          </a:p>
        </p:txBody>
      </p:sp>
    </p:spTree>
    <p:extLst>
      <p:ext uri="{BB962C8B-B14F-4D97-AF65-F5344CB8AC3E}">
        <p14:creationId xmlns:p14="http://schemas.microsoft.com/office/powerpoint/2010/main" val="83280916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8" r:id="rId11"/>
    <p:sldLayoutId id="2147483695" r:id="rId12"/>
    <p:sldLayoutId id="2147483696" r:id="rId13"/>
    <p:sldLayoutId id="2147483699" r:id="rId1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7AA3CD42-A164-4245-8172-04C188B1CDA5}"/>
              </a:ext>
            </a:extLst>
          </p:cNvPr>
          <p:cNvPicPr>
            <a:picLocks noChangeAspect="1"/>
          </p:cNvPicPr>
          <p:nvPr userDrawn="1"/>
        </p:nvPicPr>
        <p:blipFill rotWithShape="1">
          <a:blip r:embed="rId13"/>
          <a:srcRect l="15431" t="24724" r="10393" b="55293"/>
          <a:stretch/>
        </p:blipFill>
        <p:spPr>
          <a:xfrm>
            <a:off x="3719744" y="0"/>
            <a:ext cx="8472256" cy="1283793"/>
          </a:xfrm>
          <a:prstGeom prst="rect">
            <a:avLst/>
          </a:prstGeom>
        </p:spPr>
      </p:pic>
      <p:sp>
        <p:nvSpPr>
          <p:cNvPr id="14" name="Rechteck 13">
            <a:extLst>
              <a:ext uri="{FF2B5EF4-FFF2-40B4-BE49-F238E27FC236}">
                <a16:creationId xmlns:a16="http://schemas.microsoft.com/office/drawing/2014/main" id="{C72CAD6F-5183-0140-8567-01F04533F9DB}"/>
              </a:ext>
            </a:extLst>
          </p:cNvPr>
          <p:cNvSpPr/>
          <p:nvPr userDrawn="1"/>
        </p:nvSpPr>
        <p:spPr>
          <a:xfrm>
            <a:off x="0" y="0"/>
            <a:ext cx="8538437" cy="1283793"/>
          </a:xfrm>
          <a:prstGeom prst="rect">
            <a:avLst/>
          </a:prstGeom>
          <a:gradFill>
            <a:gsLst>
              <a:gs pos="0">
                <a:schemeClr val="tx2"/>
              </a:gs>
              <a:gs pos="32000">
                <a:schemeClr val="tx2"/>
              </a:gs>
              <a:gs pos="61000">
                <a:schemeClr val="tx2"/>
              </a:gs>
              <a:gs pos="100000">
                <a:schemeClr val="tx2">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5" name="Grafik 14">
            <a:extLst>
              <a:ext uri="{FF2B5EF4-FFF2-40B4-BE49-F238E27FC236}">
                <a16:creationId xmlns:a16="http://schemas.microsoft.com/office/drawing/2014/main" id="{15E2F793-CE50-0542-A539-516B182C0AB1}"/>
              </a:ext>
            </a:extLst>
          </p:cNvPr>
          <p:cNvPicPr>
            <a:picLocks noChangeAspect="1"/>
          </p:cNvPicPr>
          <p:nvPr userDrawn="1"/>
        </p:nvPicPr>
        <p:blipFill>
          <a:blip r:embed="rId14"/>
          <a:stretch>
            <a:fillRect/>
          </a:stretch>
        </p:blipFill>
        <p:spPr>
          <a:xfrm>
            <a:off x="10493062" y="324284"/>
            <a:ext cx="1698938" cy="659188"/>
          </a:xfrm>
          <a:prstGeom prst="rect">
            <a:avLst/>
          </a:prstGeom>
        </p:spPr>
      </p:pic>
    </p:spTree>
    <p:extLst>
      <p:ext uri="{BB962C8B-B14F-4D97-AF65-F5344CB8AC3E}">
        <p14:creationId xmlns:p14="http://schemas.microsoft.com/office/powerpoint/2010/main" val="228053288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81" r:id="rId10"/>
    <p:sldLayoutId id="2147483682"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6C87F86-5EB2-4B9D-8B3C-78EA94AE5A5C}"/>
              </a:ext>
            </a:extLst>
          </p:cNvPr>
          <p:cNvSpPr>
            <a:spLocks noGrp="1"/>
          </p:cNvSpPr>
          <p:nvPr>
            <p:ph type="body" sz="quarter" idx="15"/>
          </p:nvPr>
        </p:nvSpPr>
        <p:spPr/>
        <p:txBody>
          <a:bodyPr/>
          <a:lstStyle/>
          <a:p>
            <a:r>
              <a:rPr lang="de-DE" dirty="0"/>
              <a:t>Datenbanken | Dr.-Ing. Benedikt Loepp | WS 2024/25</a:t>
            </a:r>
          </a:p>
        </p:txBody>
      </p:sp>
      <p:sp>
        <p:nvSpPr>
          <p:cNvPr id="3" name="Textplatzhalter 2">
            <a:extLst>
              <a:ext uri="{FF2B5EF4-FFF2-40B4-BE49-F238E27FC236}">
                <a16:creationId xmlns:a16="http://schemas.microsoft.com/office/drawing/2014/main" id="{98292FA1-644E-44AC-BCA6-4F6BCEFC5EE2}"/>
              </a:ext>
            </a:extLst>
          </p:cNvPr>
          <p:cNvSpPr>
            <a:spLocks noGrp="1"/>
          </p:cNvSpPr>
          <p:nvPr>
            <p:ph type="body" sz="quarter" idx="13"/>
          </p:nvPr>
        </p:nvSpPr>
        <p:spPr/>
        <p:txBody>
          <a:bodyPr/>
          <a:lstStyle/>
          <a:p>
            <a:r>
              <a:rPr lang="de-DE" dirty="0"/>
              <a:t>2 Datenbankentwurf</a:t>
            </a:r>
          </a:p>
        </p:txBody>
      </p:sp>
      <p:sp>
        <p:nvSpPr>
          <p:cNvPr id="4" name="Textplatzhalter 3">
            <a:extLst>
              <a:ext uri="{FF2B5EF4-FFF2-40B4-BE49-F238E27FC236}">
                <a16:creationId xmlns:a16="http://schemas.microsoft.com/office/drawing/2014/main" id="{062A779F-DA5E-4F4A-BA82-02F1D8C341E3}"/>
              </a:ext>
            </a:extLst>
          </p:cNvPr>
          <p:cNvSpPr>
            <a:spLocks noGrp="1"/>
          </p:cNvSpPr>
          <p:nvPr>
            <p:ph type="body" sz="quarter" idx="14"/>
          </p:nvPr>
        </p:nvSpPr>
        <p:spPr>
          <a:xfrm>
            <a:off x="527917" y="5540609"/>
            <a:ext cx="7591514" cy="476971"/>
          </a:xfrm>
        </p:spPr>
        <p:txBody>
          <a:bodyPr/>
          <a:lstStyle/>
          <a:p>
            <a:r>
              <a:rPr lang="de-DE" sz="1800" dirty="0">
                <a:solidFill>
                  <a:schemeClr val="tx2"/>
                </a:solidFill>
              </a:rPr>
              <a:t>Die Folien bauen auf dem Foliensatz zum Buch „Datenbanksysteme“ von Kemper und </a:t>
            </a:r>
            <a:r>
              <a:rPr lang="de-DE" sz="1800" dirty="0" err="1">
                <a:solidFill>
                  <a:schemeClr val="tx2"/>
                </a:solidFill>
              </a:rPr>
              <a:t>Eickler</a:t>
            </a:r>
            <a:r>
              <a:rPr lang="de-DE" sz="1800" dirty="0">
                <a:solidFill>
                  <a:schemeClr val="tx2"/>
                </a:solidFill>
              </a:rPr>
              <a:t> auf. </a:t>
            </a:r>
          </a:p>
        </p:txBody>
      </p:sp>
    </p:spTree>
    <p:extLst>
      <p:ext uri="{BB962C8B-B14F-4D97-AF65-F5344CB8AC3E}">
        <p14:creationId xmlns:p14="http://schemas.microsoft.com/office/powerpoint/2010/main" val="8659259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ECBBC0E2-F394-B444-33C8-BD234AA888D2}"/>
              </a:ext>
            </a:extLst>
          </p:cNvPr>
          <p:cNvSpPr>
            <a:spLocks noGrp="1"/>
          </p:cNvSpPr>
          <p:nvPr>
            <p:ph type="body" sz="quarter" idx="15"/>
          </p:nvPr>
        </p:nvSpPr>
        <p:spPr>
          <a:xfrm>
            <a:off x="523431" y="764981"/>
            <a:ext cx="9798738" cy="457101"/>
          </a:xfrm>
        </p:spPr>
        <p:txBody>
          <a:bodyPr>
            <a:normAutofit fontScale="92500" lnSpcReduction="20000"/>
          </a:bodyPr>
          <a:lstStyle/>
          <a:p>
            <a:r>
              <a:rPr lang="de-DE" dirty="0"/>
              <a:t>Phasen des Datenbankentwurfs</a:t>
            </a:r>
          </a:p>
        </p:txBody>
      </p:sp>
      <p:sp>
        <p:nvSpPr>
          <p:cNvPr id="5" name="Textplatzhalter 4">
            <a:extLst>
              <a:ext uri="{FF2B5EF4-FFF2-40B4-BE49-F238E27FC236}">
                <a16:creationId xmlns:a16="http://schemas.microsoft.com/office/drawing/2014/main" id="{87CDB4A6-2B8B-E0D2-8BE1-16474DB12502}"/>
              </a:ext>
            </a:extLst>
          </p:cNvPr>
          <p:cNvSpPr>
            <a:spLocks noGrp="1"/>
          </p:cNvSpPr>
          <p:nvPr>
            <p:ph type="body" sz="quarter" idx="19"/>
          </p:nvPr>
        </p:nvSpPr>
        <p:spPr>
          <a:xfrm>
            <a:off x="514813" y="464285"/>
            <a:ext cx="9798738" cy="245524"/>
          </a:xfrm>
        </p:spPr>
        <p:txBody>
          <a:bodyPr>
            <a:normAutofit lnSpcReduction="10000"/>
          </a:bodyPr>
          <a:lstStyle/>
          <a:p>
            <a:r>
              <a:rPr lang="de-DE" dirty="0"/>
              <a:t>Datenbankentwurf: Generelle Vorgehensweise</a:t>
            </a:r>
          </a:p>
          <a:p>
            <a:endParaRPr lang="de-DE" dirty="0"/>
          </a:p>
        </p:txBody>
      </p:sp>
      <p:sp>
        <p:nvSpPr>
          <p:cNvPr id="6" name="Foliennummernplatzhalter 5">
            <a:extLst>
              <a:ext uri="{FF2B5EF4-FFF2-40B4-BE49-F238E27FC236}">
                <a16:creationId xmlns:a16="http://schemas.microsoft.com/office/drawing/2014/main" id="{EE27849A-533D-65E7-3F8A-2325FDAB62F5}"/>
              </a:ext>
            </a:extLst>
          </p:cNvPr>
          <p:cNvSpPr>
            <a:spLocks noGrp="1"/>
          </p:cNvSpPr>
          <p:nvPr>
            <p:ph type="sldNum" sz="quarter" idx="4"/>
          </p:nvPr>
        </p:nvSpPr>
        <p:spPr/>
        <p:txBody>
          <a:bodyPr/>
          <a:lstStyle/>
          <a:p>
            <a:fld id="{CE4F77AF-5FC3-3742-9B04-C4967E118F6E}" type="slidenum">
              <a:rPr lang="de-DE" smtClean="0"/>
              <a:pPr/>
              <a:t>10</a:t>
            </a:fld>
            <a:endParaRPr lang="de-DE" dirty="0"/>
          </a:p>
        </p:txBody>
      </p:sp>
      <p:sp>
        <p:nvSpPr>
          <p:cNvPr id="9" name="Rechteck 8"/>
          <p:cNvSpPr/>
          <p:nvPr/>
        </p:nvSpPr>
        <p:spPr>
          <a:xfrm>
            <a:off x="4263528" y="2962619"/>
            <a:ext cx="1983036" cy="59674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dirty="0">
                <a:solidFill>
                  <a:schemeClr val="tx1"/>
                </a:solidFill>
              </a:rPr>
              <a:t>Konzeptueller Entwurf</a:t>
            </a:r>
          </a:p>
        </p:txBody>
      </p:sp>
      <p:sp>
        <p:nvSpPr>
          <p:cNvPr id="13" name="Rechteck 12"/>
          <p:cNvSpPr/>
          <p:nvPr/>
        </p:nvSpPr>
        <p:spPr>
          <a:xfrm>
            <a:off x="4263528" y="1728730"/>
            <a:ext cx="1983036" cy="59674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dirty="0">
                <a:solidFill>
                  <a:schemeClr val="tx1"/>
                </a:solidFill>
              </a:rPr>
              <a:t>Anforderungs-</a:t>
            </a:r>
            <a:r>
              <a:rPr lang="de-DE" dirty="0" err="1">
                <a:solidFill>
                  <a:schemeClr val="tx1"/>
                </a:solidFill>
              </a:rPr>
              <a:t>analyse</a:t>
            </a:r>
            <a:endParaRPr lang="de-DE" dirty="0">
              <a:solidFill>
                <a:schemeClr val="tx1"/>
              </a:solidFill>
            </a:endParaRPr>
          </a:p>
        </p:txBody>
      </p:sp>
      <p:sp>
        <p:nvSpPr>
          <p:cNvPr id="14" name="Rechteck 13"/>
          <p:cNvSpPr/>
          <p:nvPr/>
        </p:nvSpPr>
        <p:spPr>
          <a:xfrm>
            <a:off x="4263528" y="4196508"/>
            <a:ext cx="1983036" cy="59674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dirty="0" err="1">
                <a:solidFill>
                  <a:schemeClr val="tx1"/>
                </a:solidFill>
              </a:rPr>
              <a:t>Implementations-entwurf</a:t>
            </a:r>
            <a:endParaRPr lang="de-DE" dirty="0">
              <a:solidFill>
                <a:schemeClr val="tx1"/>
              </a:solidFill>
            </a:endParaRPr>
          </a:p>
        </p:txBody>
      </p:sp>
      <p:sp>
        <p:nvSpPr>
          <p:cNvPr id="15" name="Rechteck 14"/>
          <p:cNvSpPr/>
          <p:nvPr/>
        </p:nvSpPr>
        <p:spPr>
          <a:xfrm>
            <a:off x="4263528" y="5443060"/>
            <a:ext cx="1983036" cy="59674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dirty="0">
                <a:solidFill>
                  <a:schemeClr val="tx1"/>
                </a:solidFill>
              </a:rPr>
              <a:t>Physischer Entwurf</a:t>
            </a:r>
          </a:p>
        </p:txBody>
      </p:sp>
      <p:cxnSp>
        <p:nvCxnSpPr>
          <p:cNvPr id="17" name="Gerade Verbindung mit Pfeil 16"/>
          <p:cNvCxnSpPr>
            <a:stCxn id="13" idx="2"/>
            <a:endCxn id="9" idx="0"/>
          </p:cNvCxnSpPr>
          <p:nvPr/>
        </p:nvCxnSpPr>
        <p:spPr>
          <a:xfrm>
            <a:off x="5255046" y="2325477"/>
            <a:ext cx="0" cy="63714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a:stCxn id="9" idx="2"/>
            <a:endCxn id="14" idx="0"/>
          </p:cNvCxnSpPr>
          <p:nvPr/>
        </p:nvCxnSpPr>
        <p:spPr>
          <a:xfrm>
            <a:off x="5255046" y="3559366"/>
            <a:ext cx="0" cy="63714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a:stCxn id="14" idx="2"/>
            <a:endCxn id="15" idx="0"/>
          </p:cNvCxnSpPr>
          <p:nvPr/>
        </p:nvCxnSpPr>
        <p:spPr>
          <a:xfrm>
            <a:off x="5255046" y="4793255"/>
            <a:ext cx="0" cy="64980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feld 24"/>
          <p:cNvSpPr txBox="1"/>
          <p:nvPr/>
        </p:nvSpPr>
        <p:spPr>
          <a:xfrm>
            <a:off x="5423261" y="2316288"/>
            <a:ext cx="1646605" cy="646331"/>
          </a:xfrm>
          <a:prstGeom prst="rect">
            <a:avLst/>
          </a:prstGeom>
          <a:noFill/>
        </p:spPr>
        <p:txBody>
          <a:bodyPr wrap="none" rtlCol="0">
            <a:spAutoFit/>
          </a:bodyPr>
          <a:lstStyle/>
          <a:p>
            <a:r>
              <a:rPr lang="de-DE" dirty="0"/>
              <a:t>Anforderungs-</a:t>
            </a:r>
          </a:p>
          <a:p>
            <a:r>
              <a:rPr lang="de-DE" dirty="0" err="1"/>
              <a:t>spezifikation</a:t>
            </a:r>
            <a:endParaRPr lang="de-DE" dirty="0"/>
          </a:p>
        </p:txBody>
      </p:sp>
      <p:sp>
        <p:nvSpPr>
          <p:cNvPr id="26" name="Textfeld 25"/>
          <p:cNvSpPr txBox="1"/>
          <p:nvPr/>
        </p:nvSpPr>
        <p:spPr>
          <a:xfrm>
            <a:off x="5423261" y="3559366"/>
            <a:ext cx="1531188" cy="646331"/>
          </a:xfrm>
          <a:prstGeom prst="rect">
            <a:avLst/>
          </a:prstGeom>
          <a:noFill/>
        </p:spPr>
        <p:txBody>
          <a:bodyPr wrap="none" rtlCol="0">
            <a:spAutoFit/>
          </a:bodyPr>
          <a:lstStyle/>
          <a:p>
            <a:r>
              <a:rPr lang="de-DE" dirty="0"/>
              <a:t>Informations-</a:t>
            </a:r>
          </a:p>
          <a:p>
            <a:r>
              <a:rPr lang="de-DE" dirty="0" err="1"/>
              <a:t>struktur</a:t>
            </a:r>
            <a:endParaRPr lang="de-DE" dirty="0"/>
          </a:p>
        </p:txBody>
      </p:sp>
      <p:sp>
        <p:nvSpPr>
          <p:cNvPr id="27" name="Textfeld 26"/>
          <p:cNvSpPr txBox="1"/>
          <p:nvPr/>
        </p:nvSpPr>
        <p:spPr>
          <a:xfrm>
            <a:off x="5423261" y="4793255"/>
            <a:ext cx="2069797" cy="646331"/>
          </a:xfrm>
          <a:prstGeom prst="rect">
            <a:avLst/>
          </a:prstGeom>
          <a:noFill/>
        </p:spPr>
        <p:txBody>
          <a:bodyPr wrap="none" rtlCol="0">
            <a:spAutoFit/>
          </a:bodyPr>
          <a:lstStyle/>
          <a:p>
            <a:r>
              <a:rPr lang="de-DE" dirty="0"/>
              <a:t>logische</a:t>
            </a:r>
          </a:p>
          <a:p>
            <a:r>
              <a:rPr lang="de-DE" dirty="0"/>
              <a:t>Datenbankstruktur</a:t>
            </a:r>
          </a:p>
        </p:txBody>
      </p:sp>
      <p:cxnSp>
        <p:nvCxnSpPr>
          <p:cNvPr id="28" name="Gerade Verbindung mit Pfeil 27"/>
          <p:cNvCxnSpPr>
            <a:stCxn id="15" idx="2"/>
          </p:cNvCxnSpPr>
          <p:nvPr/>
        </p:nvCxnSpPr>
        <p:spPr>
          <a:xfrm>
            <a:off x="5255046" y="6039807"/>
            <a:ext cx="0" cy="6828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5423261" y="6076333"/>
            <a:ext cx="2069797" cy="646331"/>
          </a:xfrm>
          <a:prstGeom prst="rect">
            <a:avLst/>
          </a:prstGeom>
          <a:noFill/>
        </p:spPr>
        <p:txBody>
          <a:bodyPr wrap="none" rtlCol="0">
            <a:spAutoFit/>
          </a:bodyPr>
          <a:lstStyle/>
          <a:p>
            <a:r>
              <a:rPr lang="de-DE" dirty="0"/>
              <a:t>physische</a:t>
            </a:r>
          </a:p>
          <a:p>
            <a:r>
              <a:rPr lang="de-DE" dirty="0"/>
              <a:t>Datenbankstruktur</a:t>
            </a:r>
          </a:p>
        </p:txBody>
      </p:sp>
      <p:sp>
        <p:nvSpPr>
          <p:cNvPr id="31" name="Ellipse 30"/>
          <p:cNvSpPr/>
          <p:nvPr/>
        </p:nvSpPr>
        <p:spPr>
          <a:xfrm>
            <a:off x="734786" y="1222082"/>
            <a:ext cx="2093292" cy="64633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Textfeld 31"/>
          <p:cNvSpPr txBox="1"/>
          <p:nvPr/>
        </p:nvSpPr>
        <p:spPr>
          <a:xfrm>
            <a:off x="942194" y="1222082"/>
            <a:ext cx="1685077" cy="646331"/>
          </a:xfrm>
          <a:prstGeom prst="rect">
            <a:avLst/>
          </a:prstGeom>
          <a:noFill/>
        </p:spPr>
        <p:txBody>
          <a:bodyPr wrap="none" rtlCol="0">
            <a:spAutoFit/>
          </a:bodyPr>
          <a:lstStyle/>
          <a:p>
            <a:pPr algn="ctr"/>
            <a:r>
              <a:rPr lang="de-DE" dirty="0"/>
              <a:t>Informations-</a:t>
            </a:r>
          </a:p>
          <a:p>
            <a:pPr algn="ctr"/>
            <a:r>
              <a:rPr lang="de-DE" dirty="0" err="1"/>
              <a:t>anforderungen</a:t>
            </a:r>
            <a:endParaRPr lang="de-DE" dirty="0"/>
          </a:p>
        </p:txBody>
      </p:sp>
      <p:sp>
        <p:nvSpPr>
          <p:cNvPr id="33" name="Ellipse 32"/>
          <p:cNvSpPr/>
          <p:nvPr/>
        </p:nvSpPr>
        <p:spPr>
          <a:xfrm>
            <a:off x="7742934" y="1022888"/>
            <a:ext cx="2484141" cy="845525"/>
          </a:xfrm>
          <a:prstGeom prst="ellipse">
            <a:avLst/>
          </a:prstGeom>
          <a:no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5" name="Gewinkelte Verbindung 34"/>
          <p:cNvCxnSpPr>
            <a:stCxn id="32" idx="2"/>
            <a:endCxn id="9" idx="1"/>
          </p:cNvCxnSpPr>
          <p:nvPr/>
        </p:nvCxnSpPr>
        <p:spPr>
          <a:xfrm rot="16200000" flipH="1">
            <a:off x="2327840" y="1325305"/>
            <a:ext cx="1392580" cy="2478795"/>
          </a:xfrm>
          <a:prstGeom prst="bentConnector2">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Gewinkelte Verbindung 34"/>
          <p:cNvCxnSpPr>
            <a:stCxn id="32" idx="2"/>
            <a:endCxn id="13" idx="1"/>
          </p:cNvCxnSpPr>
          <p:nvPr/>
        </p:nvCxnSpPr>
        <p:spPr>
          <a:xfrm rot="16200000" flipH="1">
            <a:off x="2944785" y="708360"/>
            <a:ext cx="158691" cy="2478795"/>
          </a:xfrm>
          <a:prstGeom prst="bentConnector2">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Gewinkelte Verbindung 34"/>
          <p:cNvCxnSpPr>
            <a:endCxn id="14" idx="3"/>
          </p:cNvCxnSpPr>
          <p:nvPr/>
        </p:nvCxnSpPr>
        <p:spPr>
          <a:xfrm rot="10800000" flipV="1">
            <a:off x="6246565" y="1868412"/>
            <a:ext cx="2664965" cy="2626470"/>
          </a:xfrm>
          <a:prstGeom prst="bentConnector3">
            <a:avLst>
              <a:gd name="adj1" fmla="val -596"/>
            </a:avLst>
          </a:prstGeom>
          <a:ln w="28575">
            <a:solidFill>
              <a:srgbClr val="CC0099"/>
            </a:solidFill>
            <a:tailEnd type="arrow"/>
          </a:ln>
        </p:spPr>
        <p:style>
          <a:lnRef idx="1">
            <a:schemeClr val="accent1"/>
          </a:lnRef>
          <a:fillRef idx="0">
            <a:schemeClr val="accent1"/>
          </a:fillRef>
          <a:effectRef idx="0">
            <a:schemeClr val="accent1"/>
          </a:effectRef>
          <a:fontRef idx="minor">
            <a:schemeClr val="tx1"/>
          </a:fontRef>
        </p:style>
      </p:cxnSp>
      <p:cxnSp>
        <p:nvCxnSpPr>
          <p:cNvPr id="46" name="Gewinkelte Verbindung 34"/>
          <p:cNvCxnSpPr>
            <a:endCxn id="9" idx="3"/>
          </p:cNvCxnSpPr>
          <p:nvPr/>
        </p:nvCxnSpPr>
        <p:spPr>
          <a:xfrm rot="10800000" flipV="1">
            <a:off x="6246565" y="2027101"/>
            <a:ext cx="2664967" cy="1233891"/>
          </a:xfrm>
          <a:prstGeom prst="bentConnector3">
            <a:avLst>
              <a:gd name="adj1" fmla="val -595"/>
            </a:avLst>
          </a:prstGeom>
          <a:ln w="28575">
            <a:solidFill>
              <a:srgbClr val="CC0099"/>
            </a:solidFill>
            <a:tailEnd type="arrow"/>
          </a:ln>
        </p:spPr>
        <p:style>
          <a:lnRef idx="1">
            <a:schemeClr val="accent1"/>
          </a:lnRef>
          <a:fillRef idx="0">
            <a:schemeClr val="accent1"/>
          </a:fillRef>
          <a:effectRef idx="0">
            <a:schemeClr val="accent1"/>
          </a:effectRef>
          <a:fontRef idx="minor">
            <a:schemeClr val="tx1"/>
          </a:fontRef>
        </p:style>
      </p:cxnSp>
      <p:cxnSp>
        <p:nvCxnSpPr>
          <p:cNvPr id="51" name="Gewinkelte Verbindung 34"/>
          <p:cNvCxnSpPr>
            <a:endCxn id="13" idx="3"/>
          </p:cNvCxnSpPr>
          <p:nvPr/>
        </p:nvCxnSpPr>
        <p:spPr>
          <a:xfrm rot="10800000" flipV="1">
            <a:off x="6246565" y="1868412"/>
            <a:ext cx="2664969" cy="158692"/>
          </a:xfrm>
          <a:prstGeom prst="bentConnector3">
            <a:avLst>
              <a:gd name="adj1" fmla="val -595"/>
            </a:avLst>
          </a:prstGeom>
          <a:ln w="28575">
            <a:solidFill>
              <a:srgbClr val="CC0099"/>
            </a:solidFill>
            <a:tailEnd type="arrow"/>
          </a:ln>
        </p:spPr>
        <p:style>
          <a:lnRef idx="1">
            <a:schemeClr val="accent1"/>
          </a:lnRef>
          <a:fillRef idx="0">
            <a:schemeClr val="accent1"/>
          </a:fillRef>
          <a:effectRef idx="0">
            <a:schemeClr val="accent1"/>
          </a:effectRef>
          <a:fontRef idx="minor">
            <a:schemeClr val="tx1"/>
          </a:fontRef>
        </p:style>
      </p:cxnSp>
      <p:sp>
        <p:nvSpPr>
          <p:cNvPr id="55" name="Textfeld 54"/>
          <p:cNvSpPr txBox="1"/>
          <p:nvPr/>
        </p:nvSpPr>
        <p:spPr>
          <a:xfrm>
            <a:off x="7952093" y="1082399"/>
            <a:ext cx="2274982" cy="646331"/>
          </a:xfrm>
          <a:prstGeom prst="rect">
            <a:avLst/>
          </a:prstGeom>
          <a:noFill/>
        </p:spPr>
        <p:txBody>
          <a:bodyPr wrap="none" rtlCol="0">
            <a:spAutoFit/>
          </a:bodyPr>
          <a:lstStyle/>
          <a:p>
            <a:pPr algn="ctr"/>
            <a:r>
              <a:rPr lang="de-DE" dirty="0"/>
              <a:t>Datenverarbeitungs-</a:t>
            </a:r>
          </a:p>
          <a:p>
            <a:pPr algn="ctr"/>
            <a:r>
              <a:rPr lang="de-DE" dirty="0" err="1"/>
              <a:t>anforderungen</a:t>
            </a:r>
            <a:endParaRPr lang="de-DE" dirty="0"/>
          </a:p>
        </p:txBody>
      </p:sp>
      <p:sp>
        <p:nvSpPr>
          <p:cNvPr id="57" name="Textfeld 56"/>
          <p:cNvSpPr txBox="1"/>
          <p:nvPr/>
        </p:nvSpPr>
        <p:spPr>
          <a:xfrm>
            <a:off x="9451776" y="3823758"/>
            <a:ext cx="1723549" cy="646331"/>
          </a:xfrm>
          <a:prstGeom prst="rect">
            <a:avLst/>
          </a:prstGeom>
          <a:noFill/>
        </p:spPr>
        <p:txBody>
          <a:bodyPr wrap="none" rtlCol="0">
            <a:spAutoFit/>
          </a:bodyPr>
          <a:lstStyle/>
          <a:p>
            <a:pPr algn="ctr"/>
            <a:r>
              <a:rPr lang="de-DE" dirty="0"/>
              <a:t>DBMS-</a:t>
            </a:r>
          </a:p>
          <a:p>
            <a:pPr algn="ctr"/>
            <a:r>
              <a:rPr lang="de-DE" dirty="0"/>
              <a:t>Charakteristika</a:t>
            </a:r>
          </a:p>
        </p:txBody>
      </p:sp>
      <p:sp>
        <p:nvSpPr>
          <p:cNvPr id="58" name="Ellipse 57"/>
          <p:cNvSpPr/>
          <p:nvPr/>
        </p:nvSpPr>
        <p:spPr>
          <a:xfrm>
            <a:off x="9266905" y="3823758"/>
            <a:ext cx="2093292" cy="646331"/>
          </a:xfrm>
          <a:prstGeom prst="ellipse">
            <a:avLst/>
          </a:prstGeom>
          <a:noFill/>
          <a:ln w="38100">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Ellipse 58"/>
          <p:cNvSpPr/>
          <p:nvPr/>
        </p:nvSpPr>
        <p:spPr>
          <a:xfrm>
            <a:off x="9275523" y="5939301"/>
            <a:ext cx="2093292" cy="646331"/>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Textfeld 59"/>
          <p:cNvSpPr txBox="1"/>
          <p:nvPr/>
        </p:nvSpPr>
        <p:spPr>
          <a:xfrm>
            <a:off x="9460394" y="5939301"/>
            <a:ext cx="1723549" cy="646331"/>
          </a:xfrm>
          <a:prstGeom prst="rect">
            <a:avLst/>
          </a:prstGeom>
          <a:noFill/>
        </p:spPr>
        <p:txBody>
          <a:bodyPr wrap="none" rtlCol="0">
            <a:spAutoFit/>
          </a:bodyPr>
          <a:lstStyle/>
          <a:p>
            <a:pPr algn="ctr"/>
            <a:r>
              <a:rPr lang="de-DE" dirty="0"/>
              <a:t>Hardware-/BS-</a:t>
            </a:r>
          </a:p>
          <a:p>
            <a:pPr algn="ctr"/>
            <a:r>
              <a:rPr lang="de-DE" dirty="0"/>
              <a:t>Charakteristika</a:t>
            </a:r>
          </a:p>
        </p:txBody>
      </p:sp>
      <p:cxnSp>
        <p:nvCxnSpPr>
          <p:cNvPr id="62" name="Gerade Verbindung mit Pfeil 61"/>
          <p:cNvCxnSpPr>
            <a:stCxn id="59" idx="2"/>
          </p:cNvCxnSpPr>
          <p:nvPr/>
        </p:nvCxnSpPr>
        <p:spPr>
          <a:xfrm flipH="1" flipV="1">
            <a:off x="6246565" y="5718875"/>
            <a:ext cx="3028958" cy="543592"/>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78" name="Textfeld 77"/>
          <p:cNvSpPr txBox="1"/>
          <p:nvPr/>
        </p:nvSpPr>
        <p:spPr>
          <a:xfrm>
            <a:off x="3549230" y="3777592"/>
            <a:ext cx="1428596" cy="369332"/>
          </a:xfrm>
          <a:prstGeom prst="rect">
            <a:avLst/>
          </a:prstGeom>
          <a:noFill/>
        </p:spPr>
        <p:txBody>
          <a:bodyPr wrap="none" rtlCol="0">
            <a:spAutoFit/>
          </a:bodyPr>
          <a:lstStyle/>
          <a:p>
            <a:r>
              <a:rPr lang="de-DE" dirty="0"/>
              <a:t>ER-Schema</a:t>
            </a:r>
          </a:p>
        </p:txBody>
      </p:sp>
      <p:cxnSp>
        <p:nvCxnSpPr>
          <p:cNvPr id="80" name="Gerade Verbindung 79"/>
          <p:cNvCxnSpPr>
            <a:stCxn id="58" idx="4"/>
          </p:cNvCxnSpPr>
          <p:nvPr/>
        </p:nvCxnSpPr>
        <p:spPr>
          <a:xfrm flipH="1">
            <a:off x="8482988" y="4470089"/>
            <a:ext cx="1830563" cy="1115463"/>
          </a:xfrm>
          <a:prstGeom prst="line">
            <a:avLst/>
          </a:prstGeom>
          <a:ln w="28575">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84" name="Gerade Verbindung mit Pfeil 83"/>
          <p:cNvCxnSpPr/>
          <p:nvPr/>
        </p:nvCxnSpPr>
        <p:spPr>
          <a:xfrm flipH="1">
            <a:off x="6246565" y="5585552"/>
            <a:ext cx="2236423" cy="0"/>
          </a:xfrm>
          <a:prstGeom prst="straightConnector1">
            <a:avLst/>
          </a:prstGeom>
          <a:ln w="28575">
            <a:solidFill>
              <a:srgbClr val="33CC33"/>
            </a:solidFill>
            <a:tailEnd type="arrow"/>
          </a:ln>
        </p:spPr>
        <p:style>
          <a:lnRef idx="1">
            <a:schemeClr val="accent1"/>
          </a:lnRef>
          <a:fillRef idx="0">
            <a:schemeClr val="accent1"/>
          </a:fillRef>
          <a:effectRef idx="0">
            <a:schemeClr val="accent1"/>
          </a:effectRef>
          <a:fontRef idx="minor">
            <a:schemeClr val="tx1"/>
          </a:fontRef>
        </p:style>
      </p:cxnSp>
      <p:cxnSp>
        <p:nvCxnSpPr>
          <p:cNvPr id="86" name="Gerade Verbindung mit Pfeil 85"/>
          <p:cNvCxnSpPr/>
          <p:nvPr/>
        </p:nvCxnSpPr>
        <p:spPr>
          <a:xfrm flipH="1">
            <a:off x="6246566" y="4660135"/>
            <a:ext cx="3745733" cy="0"/>
          </a:xfrm>
          <a:prstGeom prst="straightConnector1">
            <a:avLst/>
          </a:prstGeom>
          <a:ln w="28575">
            <a:solidFill>
              <a:srgbClr val="33CC33"/>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8727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3" grpId="0" animBg="1"/>
      <p:bldP spid="55" grpId="0"/>
      <p:bldP spid="57" grpId="0"/>
      <p:bldP spid="58" grpId="0" animBg="1"/>
      <p:bldP spid="59" grpId="0" animBg="1"/>
      <p:bldP spid="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Anforderungsanalyse</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p:txBody>
          <a:bodyPr>
            <a:normAutofit/>
          </a:bodyPr>
          <a:lstStyle/>
          <a:p>
            <a:r>
              <a:rPr lang="de-DE" b="0" dirty="0"/>
              <a:t>Identifikation von Organisationseinheiten</a:t>
            </a:r>
          </a:p>
          <a:p>
            <a:r>
              <a:rPr lang="de-DE" b="0" dirty="0"/>
              <a:t>Identifikation der zu unterstützenden Aufgaben</a:t>
            </a:r>
          </a:p>
          <a:p>
            <a:r>
              <a:rPr lang="de-DE" b="0" dirty="0"/>
              <a:t>Anforderungssammelplan</a:t>
            </a:r>
          </a:p>
          <a:p>
            <a:r>
              <a:rPr lang="de-DE" b="0" dirty="0"/>
              <a:t>Anforderungssammlung</a:t>
            </a:r>
          </a:p>
          <a:p>
            <a:r>
              <a:rPr lang="de-DE" b="0" dirty="0"/>
              <a:t>Filterung</a:t>
            </a:r>
          </a:p>
          <a:p>
            <a:r>
              <a:rPr lang="de-DE" b="0" dirty="0"/>
              <a:t>Satzklassifikationen</a:t>
            </a:r>
          </a:p>
          <a:p>
            <a:r>
              <a:rPr lang="de-DE" b="0" dirty="0"/>
              <a:t>Formalisierung</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Datenbankentwurf: Generelle Vorgehensweise</a:t>
            </a:r>
          </a:p>
          <a:p>
            <a:endParaRPr lang="de-DE" dirty="0"/>
          </a:p>
          <a:p>
            <a:endParaRPr lang="de-DE" dirty="0"/>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11</a:t>
            </a:fld>
            <a:endParaRPr lang="de-DE" dirty="0"/>
          </a:p>
        </p:txBody>
      </p:sp>
    </p:spTree>
    <p:extLst>
      <p:ext uri="{BB962C8B-B14F-4D97-AF65-F5344CB8AC3E}">
        <p14:creationId xmlns:p14="http://schemas.microsoft.com/office/powerpoint/2010/main" val="9592267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platzhalter 9">
            <a:extLst>
              <a:ext uri="{FF2B5EF4-FFF2-40B4-BE49-F238E27FC236}">
                <a16:creationId xmlns:a16="http://schemas.microsoft.com/office/drawing/2014/main" id="{6ECB0F64-20F6-6D72-E42F-FA41A3C35C06}"/>
              </a:ext>
            </a:extLst>
          </p:cNvPr>
          <p:cNvPicPr>
            <a:picLocks noGrp="1" noChangeAspect="1"/>
          </p:cNvPicPr>
          <p:nvPr>
            <p:ph type="pic" sz="quarter" idx="18"/>
          </p:nvPr>
        </p:nvPicPr>
        <p:blipFill>
          <a:blip r:embed="rId3"/>
          <a:srcRect l="391" r="391"/>
          <a:stretch>
            <a:fillRect/>
          </a:stretch>
        </p:blipFill>
        <p:spPr>
          <a:ln>
            <a:solidFill>
              <a:schemeClr val="tx2"/>
            </a:solidFill>
          </a:ln>
        </p:spPr>
      </p:pic>
      <p:sp>
        <p:nvSpPr>
          <p:cNvPr id="3" name="Textplatzhalter 2">
            <a:extLst>
              <a:ext uri="{FF2B5EF4-FFF2-40B4-BE49-F238E27FC236}">
                <a16:creationId xmlns:a16="http://schemas.microsoft.com/office/drawing/2014/main" id="{69C9E406-4AA9-5217-F929-CB3C348F4579}"/>
              </a:ext>
            </a:extLst>
          </p:cNvPr>
          <p:cNvSpPr>
            <a:spLocks noGrp="1"/>
          </p:cNvSpPr>
          <p:nvPr>
            <p:ph type="body" sz="quarter" idx="15"/>
          </p:nvPr>
        </p:nvSpPr>
        <p:spPr/>
        <p:txBody>
          <a:bodyPr>
            <a:normAutofit lnSpcReduction="10000"/>
          </a:bodyPr>
          <a:lstStyle/>
          <a:p>
            <a:r>
              <a:rPr lang="de-DE" dirty="0"/>
              <a:t>Unser durchgängiges Beispiel: Eine Uni-Datenbank</a:t>
            </a:r>
          </a:p>
        </p:txBody>
      </p:sp>
      <p:sp>
        <p:nvSpPr>
          <p:cNvPr id="4" name="Textplatzhalter 3">
            <a:extLst>
              <a:ext uri="{FF2B5EF4-FFF2-40B4-BE49-F238E27FC236}">
                <a16:creationId xmlns:a16="http://schemas.microsoft.com/office/drawing/2014/main" id="{FAA84D87-6875-377E-E63A-DF509166F2AC}"/>
              </a:ext>
            </a:extLst>
          </p:cNvPr>
          <p:cNvSpPr>
            <a:spLocks noGrp="1"/>
          </p:cNvSpPr>
          <p:nvPr>
            <p:ph type="body" sz="quarter" idx="19"/>
          </p:nvPr>
        </p:nvSpPr>
        <p:spPr/>
        <p:txBody>
          <a:bodyPr/>
          <a:lstStyle/>
          <a:p>
            <a:r>
              <a:rPr lang="de-DE" dirty="0"/>
              <a:t>Datenbankentwurf</a:t>
            </a:r>
          </a:p>
        </p:txBody>
      </p:sp>
      <p:sp>
        <p:nvSpPr>
          <p:cNvPr id="5" name="Foliennummernplatzhalter 4">
            <a:extLst>
              <a:ext uri="{FF2B5EF4-FFF2-40B4-BE49-F238E27FC236}">
                <a16:creationId xmlns:a16="http://schemas.microsoft.com/office/drawing/2014/main" id="{63B06043-5D10-AF34-35F9-E6FEAFDD1207}"/>
              </a:ext>
            </a:extLst>
          </p:cNvPr>
          <p:cNvSpPr>
            <a:spLocks noGrp="1"/>
          </p:cNvSpPr>
          <p:nvPr>
            <p:ph type="sldNum" sz="quarter" idx="4"/>
          </p:nvPr>
        </p:nvSpPr>
        <p:spPr/>
        <p:txBody>
          <a:bodyPr/>
          <a:lstStyle/>
          <a:p>
            <a:fld id="{CE4F77AF-5FC3-3742-9B04-C4967E118F6E}" type="slidenum">
              <a:rPr lang="de-DE" smtClean="0"/>
              <a:pPr/>
              <a:t>12</a:t>
            </a:fld>
            <a:endParaRPr lang="de-DE" dirty="0"/>
          </a:p>
        </p:txBody>
      </p:sp>
      <p:sp>
        <p:nvSpPr>
          <p:cNvPr id="6" name="Textplatzhalter 5">
            <a:extLst>
              <a:ext uri="{FF2B5EF4-FFF2-40B4-BE49-F238E27FC236}">
                <a16:creationId xmlns:a16="http://schemas.microsoft.com/office/drawing/2014/main" id="{6E29A9A9-0DC4-DDA1-6365-D87D6F8F66D5}"/>
              </a:ext>
            </a:extLst>
          </p:cNvPr>
          <p:cNvSpPr>
            <a:spLocks noGrp="1"/>
          </p:cNvSpPr>
          <p:nvPr>
            <p:ph type="body" sz="quarter" idx="16"/>
          </p:nvPr>
        </p:nvSpPr>
        <p:spPr>
          <a:xfrm>
            <a:off x="523431" y="2548672"/>
            <a:ext cx="5191569" cy="3434737"/>
          </a:xfrm>
        </p:spPr>
        <p:txBody>
          <a:bodyPr>
            <a:noAutofit/>
          </a:bodyPr>
          <a:lstStyle/>
          <a:p>
            <a:pPr marL="36000" indent="0">
              <a:buNone/>
            </a:pPr>
            <a:r>
              <a:rPr lang="de-DE" sz="2200" b="1" dirty="0"/>
              <a:t>Auswahl von Datenbanken an der Universität Duisburg-Essen</a:t>
            </a:r>
          </a:p>
          <a:p>
            <a:r>
              <a:rPr lang="de-DE" sz="2200" dirty="0"/>
              <a:t>LSF</a:t>
            </a:r>
          </a:p>
          <a:p>
            <a:r>
              <a:rPr lang="de-DE" sz="2200" dirty="0"/>
              <a:t>Mensapläne</a:t>
            </a:r>
          </a:p>
          <a:p>
            <a:r>
              <a:rPr lang="de-DE" sz="2200" dirty="0"/>
              <a:t>Studierendenverwaltung/</a:t>
            </a:r>
            <a:br>
              <a:rPr lang="de-DE" sz="2200" dirty="0"/>
            </a:br>
            <a:r>
              <a:rPr lang="de-DE" sz="2200" dirty="0"/>
              <a:t>Prüfungsmanagement</a:t>
            </a:r>
          </a:p>
          <a:p>
            <a:r>
              <a:rPr lang="de-DE" sz="2200" dirty="0"/>
              <a:t>Öffentliche Veranstaltungen</a:t>
            </a:r>
          </a:p>
          <a:p>
            <a:r>
              <a:rPr lang="de-DE" sz="2200" dirty="0"/>
              <a:t>Inhalte der Website</a:t>
            </a:r>
          </a:p>
          <a:p>
            <a:r>
              <a:rPr lang="de-DE" sz="2200" dirty="0" err="1"/>
              <a:t>Moodle</a:t>
            </a:r>
            <a:endParaRPr lang="de-DE" sz="2200" dirty="0"/>
          </a:p>
          <a:p>
            <a:r>
              <a:rPr lang="de-DE" sz="2200" dirty="0"/>
              <a:t>...</a:t>
            </a:r>
          </a:p>
          <a:p>
            <a:pPr marL="36000" indent="0">
              <a:buNone/>
            </a:pPr>
            <a:endParaRPr lang="de-DE" sz="2200" dirty="0"/>
          </a:p>
        </p:txBody>
      </p:sp>
    </p:spTree>
    <p:extLst>
      <p:ext uri="{BB962C8B-B14F-4D97-AF65-F5344CB8AC3E}">
        <p14:creationId xmlns:p14="http://schemas.microsoft.com/office/powerpoint/2010/main" val="2854750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Was muss beschrieben werden?</a:t>
            </a:r>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2769832"/>
            <a:ext cx="9798738" cy="3243693"/>
          </a:xfrm>
        </p:spPr>
        <p:txBody>
          <a:bodyPr>
            <a:normAutofit/>
          </a:bodyPr>
          <a:lstStyle/>
          <a:p>
            <a:endParaRPr lang="de-DE" dirty="0"/>
          </a:p>
          <a:p>
            <a:endParaRPr lang="de-DE" dirty="0"/>
          </a:p>
          <a:p>
            <a:endParaRPr lang="de-DE" dirty="0"/>
          </a:p>
          <a:p>
            <a:endParaRPr lang="de-DE" dirty="0"/>
          </a:p>
          <a:p>
            <a:endParaRPr lang="de-DE" dirty="0"/>
          </a:p>
          <a:p>
            <a:endParaRPr lang="de-DE"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13</a:t>
            </a:fld>
            <a:endParaRPr lang="de-DE" dirty="0"/>
          </a:p>
        </p:txBody>
      </p:sp>
      <p:graphicFrame>
        <p:nvGraphicFramePr>
          <p:cNvPr id="7" name="Diagramm 6">
            <a:extLst>
              <a:ext uri="{FF2B5EF4-FFF2-40B4-BE49-F238E27FC236}">
                <a16:creationId xmlns:a16="http://schemas.microsoft.com/office/drawing/2014/main" id="{D51FB63D-9A2B-3A6E-4970-B0E4F7DE82F1}"/>
              </a:ext>
            </a:extLst>
          </p:cNvPr>
          <p:cNvGraphicFramePr/>
          <p:nvPr>
            <p:extLst>
              <p:ext uri="{D42A27DB-BD31-4B8C-83A1-F6EECF244321}">
                <p14:modId xmlns:p14="http://schemas.microsoft.com/office/powerpoint/2010/main" val="424170824"/>
              </p:ext>
            </p:extLst>
          </p:nvPr>
        </p:nvGraphicFramePr>
        <p:xfrm>
          <a:off x="523431" y="2088503"/>
          <a:ext cx="11139414" cy="30978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62262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77500" lnSpcReduction="20000"/>
          </a:bodyPr>
          <a:lstStyle/>
          <a:p>
            <a:r>
              <a:rPr lang="de-DE" dirty="0" err="1"/>
              <a:t>Entitiätsbeschreibung</a:t>
            </a:r>
            <a:r>
              <a:rPr lang="de-DE" dirty="0"/>
              <a:t> mit Attributen: Beispiel Uni-Angestellte</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4839385" cy="3658990"/>
          </a:xfrm>
        </p:spPr>
        <p:txBody>
          <a:bodyPr>
            <a:normAutofit/>
          </a:bodyPr>
          <a:lstStyle/>
          <a:p>
            <a:pPr>
              <a:buNone/>
            </a:pPr>
            <a:r>
              <a:rPr lang="de-DE" sz="2000" dirty="0"/>
              <a:t>Personalnummer</a:t>
            </a:r>
          </a:p>
          <a:p>
            <a:pPr lvl="1">
              <a:buClr>
                <a:schemeClr val="tx2"/>
              </a:buClr>
            </a:pPr>
            <a:r>
              <a:rPr lang="de-DE" sz="2000" b="0" dirty="0"/>
              <a:t>Typ: </a:t>
            </a:r>
            <a:r>
              <a:rPr lang="de-DE" sz="2000" b="0" dirty="0" err="1"/>
              <a:t>char</a:t>
            </a:r>
            <a:endParaRPr lang="de-DE" sz="2000" b="0" dirty="0"/>
          </a:p>
          <a:p>
            <a:pPr lvl="1">
              <a:buClr>
                <a:schemeClr val="tx2"/>
              </a:buClr>
            </a:pPr>
            <a:r>
              <a:rPr lang="de-DE" sz="2000" dirty="0"/>
              <a:t>Länge: 9</a:t>
            </a:r>
          </a:p>
          <a:p>
            <a:pPr lvl="1">
              <a:buClr>
                <a:schemeClr val="tx2"/>
              </a:buClr>
            </a:pPr>
            <a:r>
              <a:rPr lang="de-DE" sz="2000" b="0" dirty="0"/>
              <a:t>Wertebereich: </a:t>
            </a:r>
          </a:p>
          <a:p>
            <a:pPr lvl="1">
              <a:buClr>
                <a:schemeClr val="tx2"/>
              </a:buClr>
              <a:buNone/>
            </a:pPr>
            <a:r>
              <a:rPr lang="de-DE" sz="2000" dirty="0"/>
              <a:t>	0...999.999.999</a:t>
            </a:r>
          </a:p>
          <a:p>
            <a:pPr lvl="1">
              <a:buClr>
                <a:schemeClr val="tx2"/>
              </a:buClr>
            </a:pPr>
            <a:r>
              <a:rPr lang="de-DE" sz="2000" dirty="0"/>
              <a:t>Anzahl</a:t>
            </a:r>
          </a:p>
          <a:p>
            <a:pPr lvl="1">
              <a:buClr>
                <a:schemeClr val="tx2"/>
              </a:buClr>
              <a:buNone/>
            </a:pPr>
            <a:r>
              <a:rPr lang="de-DE" sz="2000" dirty="0"/>
              <a:t>	Wiederholungen: 0</a:t>
            </a:r>
          </a:p>
          <a:p>
            <a:pPr lvl="1">
              <a:buClr>
                <a:schemeClr val="tx2"/>
              </a:buClr>
            </a:pPr>
            <a:r>
              <a:rPr lang="de-DE" sz="2000" dirty="0"/>
              <a:t>W.-</a:t>
            </a:r>
            <a:r>
              <a:rPr lang="de-DE" sz="2000" dirty="0" err="1"/>
              <a:t>keit</a:t>
            </a:r>
            <a:r>
              <a:rPr lang="de-DE" sz="2000" dirty="0"/>
              <a:t> der Belegung: 100%</a:t>
            </a:r>
          </a:p>
          <a:p>
            <a:pPr lvl="1">
              <a:buClr>
                <a:schemeClr val="tx2"/>
              </a:buClr>
            </a:pPr>
            <a:r>
              <a:rPr lang="de-DE" sz="2000" dirty="0"/>
              <a:t>Identifizierend: ja</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Datenbankentwurf: Generelle Vorgehensweise</a:t>
            </a:r>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14</a:t>
            </a:fld>
            <a:endParaRPr lang="de-DE" dirty="0"/>
          </a:p>
        </p:txBody>
      </p:sp>
      <p:sp>
        <p:nvSpPr>
          <p:cNvPr id="8" name="Textplatzhalter 2">
            <a:extLst>
              <a:ext uri="{FF2B5EF4-FFF2-40B4-BE49-F238E27FC236}">
                <a16:creationId xmlns:a16="http://schemas.microsoft.com/office/drawing/2014/main" id="{A5B4C253-AC23-0C79-0DD2-AC059AC68F83}"/>
              </a:ext>
            </a:extLst>
          </p:cNvPr>
          <p:cNvSpPr txBox="1">
            <a:spLocks/>
          </p:cNvSpPr>
          <p:nvPr/>
        </p:nvSpPr>
        <p:spPr>
          <a:xfrm>
            <a:off x="5089793" y="2279738"/>
            <a:ext cx="5870155" cy="4303968"/>
          </a:xfrm>
          <a:prstGeom prst="rect">
            <a:avLst/>
          </a:prstGeom>
        </p:spPr>
        <p:txBody>
          <a:bodyPr lIns="0">
            <a:normAutofit/>
          </a:bodyPr>
          <a:lstStyle/>
          <a:p>
            <a:pPr marR="0" lvl="2" algn="l" defTabSz="914400" rtl="0" eaLnBrk="1" fontAlgn="auto" latinLnBrk="0" hangingPunct="1">
              <a:lnSpc>
                <a:spcPct val="90000"/>
              </a:lnSpc>
              <a:spcBef>
                <a:spcPts val="500"/>
              </a:spcBef>
              <a:spcAft>
                <a:spcPts val="0"/>
              </a:spcAft>
              <a:buClr>
                <a:schemeClr val="tx2"/>
              </a:buClr>
              <a:buSzTx/>
              <a:tabLst/>
              <a:defRPr/>
            </a:pPr>
            <a:r>
              <a:rPr kumimoji="0" lang="de-DE" sz="2000" b="1" i="0" u="none" strike="noStrike" kern="1200" cap="none" spc="0" normalizeH="0" baseline="0" noProof="0" dirty="0">
                <a:ln>
                  <a:noFill/>
                </a:ln>
                <a:effectLst/>
                <a:uLnTx/>
                <a:uFillTx/>
                <a:latin typeface="+mn-lt"/>
                <a:ea typeface="+mn-ea"/>
                <a:cs typeface="+mn-cs"/>
              </a:rPr>
              <a:t>Gehalt</a:t>
            </a:r>
          </a:p>
          <a:p>
            <a:pPr marL="1600200" lvl="3" indent="-228600">
              <a:lnSpc>
                <a:spcPct val="90000"/>
              </a:lnSpc>
              <a:spcBef>
                <a:spcPts val="500"/>
              </a:spcBef>
              <a:buClr>
                <a:schemeClr val="tx2"/>
              </a:buClr>
              <a:buFont typeface="Arial" pitchFamily="34" charset="0"/>
              <a:buChar char="•"/>
            </a:pPr>
            <a:r>
              <a:rPr lang="de-DE" sz="2000" dirty="0"/>
              <a:t>Typ: dezimal</a:t>
            </a:r>
          </a:p>
          <a:p>
            <a:pPr marL="1600200" lvl="3" indent="-228600">
              <a:lnSpc>
                <a:spcPct val="90000"/>
              </a:lnSpc>
              <a:spcBef>
                <a:spcPts val="500"/>
              </a:spcBef>
              <a:buClr>
                <a:schemeClr val="tx2"/>
              </a:buClr>
              <a:buFont typeface="Arial" pitchFamily="34" charset="0"/>
              <a:buChar char="•"/>
            </a:pPr>
            <a:r>
              <a:rPr kumimoji="0" lang="de-DE" sz="2000" b="0" i="0" u="none" strike="noStrike" kern="1200" cap="none" spc="0" normalizeH="0" baseline="0" noProof="0" dirty="0">
                <a:ln>
                  <a:noFill/>
                </a:ln>
                <a:effectLst/>
                <a:uLnTx/>
                <a:uFillTx/>
                <a:latin typeface="+mn-lt"/>
                <a:ea typeface="+mn-ea"/>
                <a:cs typeface="+mn-cs"/>
              </a:rPr>
              <a:t>Länge:</a:t>
            </a:r>
            <a:r>
              <a:rPr kumimoji="0" lang="de-DE" sz="2000" b="0" i="0" u="none" strike="noStrike" kern="1200" cap="none" spc="0" normalizeH="0" noProof="0" dirty="0">
                <a:ln>
                  <a:noFill/>
                </a:ln>
                <a:effectLst/>
                <a:uLnTx/>
                <a:uFillTx/>
                <a:latin typeface="+mn-lt"/>
                <a:ea typeface="+mn-ea"/>
                <a:cs typeface="+mn-cs"/>
              </a:rPr>
              <a:t> (8,2)</a:t>
            </a:r>
          </a:p>
          <a:p>
            <a:pPr marL="1600200" lvl="3" indent="-228600">
              <a:lnSpc>
                <a:spcPct val="90000"/>
              </a:lnSpc>
              <a:spcBef>
                <a:spcPts val="500"/>
              </a:spcBef>
              <a:buClr>
                <a:schemeClr val="tx2"/>
              </a:buClr>
              <a:buFont typeface="Arial" panose="020B0604020202020204" pitchFamily="34" charset="0"/>
              <a:buChar char="•"/>
              <a:defRPr/>
            </a:pPr>
            <a:r>
              <a:rPr lang="de-DE" sz="2000" dirty="0"/>
              <a:t>Anzahl Wiederholungen: 0</a:t>
            </a:r>
          </a:p>
          <a:p>
            <a:pPr marL="1600200" lvl="3" indent="-228600">
              <a:lnSpc>
                <a:spcPct val="90000"/>
              </a:lnSpc>
              <a:spcBef>
                <a:spcPts val="500"/>
              </a:spcBef>
              <a:buClr>
                <a:schemeClr val="tx2"/>
              </a:buClr>
              <a:buFont typeface="Arial" panose="020B0604020202020204" pitchFamily="34" charset="0"/>
              <a:buChar char="•"/>
              <a:defRPr/>
            </a:pPr>
            <a:r>
              <a:rPr lang="de-DE" sz="2000" dirty="0"/>
              <a:t>W.-</a:t>
            </a:r>
            <a:r>
              <a:rPr lang="de-DE" sz="2000" dirty="0" err="1"/>
              <a:t>keit</a:t>
            </a:r>
            <a:r>
              <a:rPr lang="de-DE" sz="2000" dirty="0"/>
              <a:t> der Belegung: 100%</a:t>
            </a:r>
          </a:p>
          <a:p>
            <a:pPr marL="1600200" lvl="3" indent="-228600">
              <a:lnSpc>
                <a:spcPct val="90000"/>
              </a:lnSpc>
              <a:spcBef>
                <a:spcPts val="500"/>
              </a:spcBef>
              <a:buClr>
                <a:schemeClr val="tx2"/>
              </a:buClr>
              <a:buFont typeface="Arial" panose="020B0604020202020204" pitchFamily="34" charset="0"/>
              <a:buChar char="•"/>
              <a:defRPr/>
            </a:pPr>
            <a:r>
              <a:rPr lang="de-DE" sz="2000" dirty="0"/>
              <a:t>Identifizierend: nein</a:t>
            </a:r>
            <a:endParaRPr kumimoji="0" lang="de-DE" sz="2000" b="0" i="0" u="none" strike="noStrike" kern="1200" cap="none" spc="0" normalizeH="0" baseline="0" noProof="0" dirty="0">
              <a:ln>
                <a:noFill/>
              </a:ln>
              <a:effectLst/>
              <a:uLnTx/>
              <a:uFillTx/>
              <a:latin typeface="+mn-lt"/>
              <a:ea typeface="+mn-ea"/>
              <a:cs typeface="+mn-cs"/>
            </a:endParaRPr>
          </a:p>
          <a:p>
            <a:pPr marR="0" lvl="2" algn="l" defTabSz="914400" rtl="0" eaLnBrk="1" fontAlgn="auto" latinLnBrk="0" hangingPunct="1">
              <a:lnSpc>
                <a:spcPct val="90000"/>
              </a:lnSpc>
              <a:spcBef>
                <a:spcPts val="500"/>
              </a:spcBef>
              <a:spcAft>
                <a:spcPts val="0"/>
              </a:spcAft>
              <a:buClr>
                <a:schemeClr val="tx2"/>
              </a:buClr>
              <a:buSzTx/>
              <a:tabLst/>
              <a:defRPr/>
            </a:pPr>
            <a:r>
              <a:rPr lang="de-DE" sz="2000" b="1" dirty="0"/>
              <a:t>Rang</a:t>
            </a:r>
            <a:endParaRPr kumimoji="0" lang="de-DE" sz="2000" b="1" i="0" u="none" strike="noStrike" kern="1200" cap="none" spc="0" normalizeH="0" baseline="0" noProof="0" dirty="0">
              <a:ln>
                <a:noFill/>
              </a:ln>
              <a:effectLst/>
              <a:uLnTx/>
              <a:uFillTx/>
              <a:latin typeface="+mn-lt"/>
              <a:ea typeface="+mn-ea"/>
              <a:cs typeface="+mn-cs"/>
            </a:endParaRPr>
          </a:p>
          <a:p>
            <a:pPr marL="1600200" marR="0" lvl="3" indent="-228600" algn="l" defTabSz="914400" rtl="0" eaLnBrk="1" fontAlgn="auto" latinLnBrk="0" hangingPunct="1">
              <a:lnSpc>
                <a:spcPct val="90000"/>
              </a:lnSpc>
              <a:spcBef>
                <a:spcPts val="500"/>
              </a:spcBef>
              <a:spcAft>
                <a:spcPts val="0"/>
              </a:spcAft>
              <a:buClr>
                <a:schemeClr val="tx2"/>
              </a:buClr>
              <a:buSzTx/>
              <a:buFont typeface="Arial" panose="020B0604020202020204" pitchFamily="34" charset="0"/>
              <a:buChar char="•"/>
              <a:tabLst/>
              <a:defRPr/>
            </a:pPr>
            <a:r>
              <a:rPr kumimoji="0" lang="de-DE" sz="2000" b="0" i="0" u="none" strike="noStrike" kern="1200" cap="none" spc="0" normalizeH="0" baseline="0" noProof="0" dirty="0">
                <a:ln>
                  <a:noFill/>
                </a:ln>
                <a:solidFill>
                  <a:schemeClr val="tx1"/>
                </a:solidFill>
                <a:effectLst/>
                <a:uLnTx/>
                <a:uFillTx/>
                <a:latin typeface="+mn-lt"/>
                <a:ea typeface="+mn-ea"/>
                <a:cs typeface="+mn-cs"/>
              </a:rPr>
              <a:t>Typ: String</a:t>
            </a:r>
          </a:p>
          <a:p>
            <a:pPr marL="1600200" marR="0" lvl="3" indent="-228600" algn="l" defTabSz="914400" rtl="0" eaLnBrk="1" fontAlgn="auto" latinLnBrk="0" hangingPunct="1">
              <a:lnSpc>
                <a:spcPct val="90000"/>
              </a:lnSpc>
              <a:spcBef>
                <a:spcPts val="500"/>
              </a:spcBef>
              <a:spcAft>
                <a:spcPts val="0"/>
              </a:spcAft>
              <a:buClr>
                <a:schemeClr val="tx2"/>
              </a:buClr>
              <a:buSzTx/>
              <a:buFont typeface="Arial" panose="020B0604020202020204" pitchFamily="34" charset="0"/>
              <a:buChar char="•"/>
              <a:tabLst/>
              <a:defRPr/>
            </a:pPr>
            <a:r>
              <a:rPr kumimoji="0" lang="de-DE" sz="2000" b="0" i="0" u="none" strike="noStrike" kern="1200" cap="none" spc="0" normalizeH="0" baseline="0" noProof="0" dirty="0">
                <a:ln>
                  <a:noFill/>
                </a:ln>
                <a:solidFill>
                  <a:schemeClr val="tx1"/>
                </a:solidFill>
                <a:effectLst/>
                <a:uLnTx/>
                <a:uFillTx/>
                <a:latin typeface="+mn-lt"/>
                <a:ea typeface="+mn-ea"/>
                <a:cs typeface="+mn-cs"/>
              </a:rPr>
              <a:t>Länge: 4</a:t>
            </a:r>
          </a:p>
          <a:p>
            <a:pPr marL="1600200" marR="0" lvl="3" indent="-228600" algn="l" defTabSz="914400" rtl="0" eaLnBrk="1" fontAlgn="auto" latinLnBrk="0" hangingPunct="1">
              <a:lnSpc>
                <a:spcPct val="90000"/>
              </a:lnSpc>
              <a:spcBef>
                <a:spcPts val="500"/>
              </a:spcBef>
              <a:spcAft>
                <a:spcPts val="0"/>
              </a:spcAft>
              <a:buClr>
                <a:schemeClr val="tx2"/>
              </a:buClr>
              <a:buSzTx/>
              <a:buFont typeface="Arial" panose="020B0604020202020204" pitchFamily="34" charset="0"/>
              <a:buChar char="•"/>
              <a:tabLst/>
              <a:defRPr/>
            </a:pPr>
            <a:r>
              <a:rPr kumimoji="0" lang="de-DE" sz="2000" b="0" i="0" u="none" strike="noStrike" kern="1200" cap="none" spc="0" normalizeH="0" baseline="0" noProof="0" dirty="0">
                <a:ln>
                  <a:noFill/>
                </a:ln>
                <a:solidFill>
                  <a:schemeClr val="tx1"/>
                </a:solidFill>
                <a:effectLst/>
                <a:uLnTx/>
                <a:uFillTx/>
                <a:latin typeface="+mn-lt"/>
                <a:ea typeface="+mn-ea"/>
                <a:cs typeface="+mn-cs"/>
              </a:rPr>
              <a:t>Anzahl</a:t>
            </a:r>
            <a:r>
              <a:rPr kumimoji="0" lang="de-DE" sz="2000" b="0" i="0" u="none" strike="noStrike" kern="1200" cap="none" spc="0" normalizeH="0" noProof="0" dirty="0">
                <a:ln>
                  <a:noFill/>
                </a:ln>
                <a:solidFill>
                  <a:schemeClr val="tx1"/>
                </a:solidFill>
                <a:effectLst/>
                <a:uLnTx/>
                <a:uFillTx/>
                <a:latin typeface="+mn-lt"/>
                <a:ea typeface="+mn-ea"/>
                <a:cs typeface="+mn-cs"/>
              </a:rPr>
              <a:t> </a:t>
            </a:r>
            <a:r>
              <a:rPr kumimoji="0" lang="de-DE" sz="2000" b="0" i="0" u="none" strike="noStrike" kern="1200" cap="none" spc="0" normalizeH="0" baseline="0" noProof="0" dirty="0">
                <a:ln>
                  <a:noFill/>
                </a:ln>
                <a:solidFill>
                  <a:schemeClr val="tx1"/>
                </a:solidFill>
                <a:effectLst/>
                <a:uLnTx/>
                <a:uFillTx/>
                <a:latin typeface="+mn-lt"/>
                <a:ea typeface="+mn-ea"/>
                <a:cs typeface="+mn-cs"/>
              </a:rPr>
              <a:t>Wiederholungen: 0</a:t>
            </a:r>
          </a:p>
          <a:p>
            <a:pPr marL="1600200" lvl="3" indent="-228600">
              <a:lnSpc>
                <a:spcPct val="90000"/>
              </a:lnSpc>
              <a:spcBef>
                <a:spcPts val="500"/>
              </a:spcBef>
              <a:buClr>
                <a:schemeClr val="tx2"/>
              </a:buClr>
              <a:buFont typeface="Arial" panose="020B0604020202020204" pitchFamily="34" charset="0"/>
              <a:buChar char="•"/>
              <a:defRPr/>
            </a:pPr>
            <a:r>
              <a:rPr lang="de-DE" sz="2000" dirty="0"/>
              <a:t>W.-</a:t>
            </a:r>
            <a:r>
              <a:rPr lang="de-DE" sz="2000" dirty="0" err="1"/>
              <a:t>keit</a:t>
            </a:r>
            <a:r>
              <a:rPr lang="de-DE" sz="2000" dirty="0"/>
              <a:t> der Belegung: 100%</a:t>
            </a:r>
          </a:p>
          <a:p>
            <a:pPr marL="1600200" marR="0" lvl="3" indent="-228600" algn="l" defTabSz="914400" rtl="0" eaLnBrk="1" fontAlgn="auto" latinLnBrk="0" hangingPunct="1">
              <a:lnSpc>
                <a:spcPct val="90000"/>
              </a:lnSpc>
              <a:spcBef>
                <a:spcPts val="500"/>
              </a:spcBef>
              <a:spcAft>
                <a:spcPts val="0"/>
              </a:spcAft>
              <a:buClr>
                <a:schemeClr val="tx2"/>
              </a:buClr>
              <a:buSzTx/>
              <a:buFont typeface="Arial" panose="020B0604020202020204" pitchFamily="34" charset="0"/>
              <a:buChar char="•"/>
              <a:tabLst/>
              <a:defRPr/>
            </a:pPr>
            <a:r>
              <a:rPr kumimoji="0" lang="de-DE" sz="2000" b="0" i="0" u="none" strike="noStrike" kern="1200" cap="none" spc="0" normalizeH="0" baseline="0" noProof="0" dirty="0">
                <a:ln>
                  <a:noFill/>
                </a:ln>
                <a:solidFill>
                  <a:schemeClr val="tx1"/>
                </a:solidFill>
                <a:effectLst/>
                <a:uLnTx/>
                <a:uFillTx/>
                <a:latin typeface="+mn-lt"/>
                <a:ea typeface="+mn-ea"/>
                <a:cs typeface="+mn-cs"/>
              </a:rPr>
              <a:t>Identifizierend: nein</a:t>
            </a:r>
          </a:p>
          <a:p>
            <a:pPr marL="514350" marR="0" lvl="0" indent="-514350" algn="l" defTabSz="914400" rtl="0" eaLnBrk="1" fontAlgn="auto" latinLnBrk="0" hangingPunct="1">
              <a:lnSpc>
                <a:spcPct val="90000"/>
              </a:lnSpc>
              <a:spcBef>
                <a:spcPts val="1000"/>
              </a:spcBef>
              <a:spcAft>
                <a:spcPts val="0"/>
              </a:spcAft>
              <a:buClr>
                <a:schemeClr val="tx2"/>
              </a:buClr>
              <a:buSzTx/>
              <a:buFont typeface="+mj-lt"/>
              <a:buNone/>
              <a:tabLst/>
              <a:defRPr/>
            </a:pPr>
            <a:endParaRPr kumimoji="0" lang="de-DE" sz="20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95922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Beziehungsbeschreibung: </a:t>
            </a:r>
            <a:r>
              <a:rPr lang="de-DE" i="1" dirty="0"/>
              <a:t>prüfen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14813" y="2279738"/>
            <a:ext cx="10350411" cy="3658990"/>
          </a:xfrm>
        </p:spPr>
        <p:txBody>
          <a:bodyPr numCol="2" spcCol="360000">
            <a:noAutofit/>
          </a:bodyPr>
          <a:lstStyle/>
          <a:p>
            <a:pPr marL="0" indent="0">
              <a:buNone/>
            </a:pPr>
            <a:r>
              <a:rPr lang="de-DE" dirty="0"/>
              <a:t>Beteiligte Entitäten</a:t>
            </a:r>
          </a:p>
          <a:p>
            <a:pPr>
              <a:buFont typeface="Wingdings" pitchFamily="2" charset="2"/>
              <a:buChar char="§"/>
            </a:pPr>
            <a:r>
              <a:rPr lang="de-DE" b="0" dirty="0"/>
              <a:t>Professor*in als Prüfer*in</a:t>
            </a:r>
          </a:p>
          <a:p>
            <a:pPr>
              <a:buFont typeface="Wingdings" pitchFamily="2" charset="2"/>
              <a:buChar char="§"/>
            </a:pPr>
            <a:r>
              <a:rPr lang="de-DE" b="0" dirty="0"/>
              <a:t>Student*in als Prüfling</a:t>
            </a:r>
          </a:p>
          <a:p>
            <a:pPr>
              <a:buFont typeface="Wingdings" pitchFamily="2" charset="2"/>
              <a:buChar char="§"/>
            </a:pPr>
            <a:r>
              <a:rPr lang="de-DE" b="0" dirty="0"/>
              <a:t>Vorlesung als Prüfungsstoff</a:t>
            </a:r>
          </a:p>
          <a:p>
            <a:pPr marL="0" indent="0">
              <a:buNone/>
            </a:pPr>
            <a:endParaRPr lang="de-DE" b="0" dirty="0"/>
          </a:p>
          <a:p>
            <a:pPr marL="0" indent="0">
              <a:buNone/>
            </a:pPr>
            <a:endParaRPr lang="de-DE" b="0" dirty="0"/>
          </a:p>
          <a:p>
            <a:pPr marL="0" indent="0">
              <a:buNone/>
            </a:pPr>
            <a:endParaRPr lang="de-DE" b="0" dirty="0"/>
          </a:p>
          <a:p>
            <a:pPr marL="0" indent="0">
              <a:spcBef>
                <a:spcPts val="2400"/>
              </a:spcBef>
              <a:buNone/>
            </a:pPr>
            <a:r>
              <a:rPr lang="de-DE" dirty="0"/>
              <a:t>Attribute der Beziehung</a:t>
            </a:r>
          </a:p>
          <a:p>
            <a:pPr>
              <a:buFont typeface="Wingdings" pitchFamily="2" charset="2"/>
              <a:buChar char="§"/>
            </a:pPr>
            <a:r>
              <a:rPr lang="de-DE" b="0" dirty="0"/>
              <a:t>Datum</a:t>
            </a:r>
          </a:p>
          <a:p>
            <a:pPr>
              <a:buFont typeface="Wingdings" pitchFamily="2" charset="2"/>
              <a:buChar char="§"/>
            </a:pPr>
            <a:r>
              <a:rPr lang="de-DE" b="0" dirty="0"/>
              <a:t>Uhrzeit</a:t>
            </a:r>
          </a:p>
          <a:p>
            <a:pPr>
              <a:buFont typeface="Wingdings" pitchFamily="2" charset="2"/>
              <a:buChar char="§"/>
            </a:pPr>
            <a:r>
              <a:rPr lang="de-DE" b="0" dirty="0"/>
              <a:t>Note</a:t>
            </a:r>
          </a:p>
          <a:p>
            <a:pPr marL="0" indent="0">
              <a:spcBef>
                <a:spcPts val="2400"/>
              </a:spcBef>
              <a:buNone/>
            </a:pPr>
            <a:r>
              <a:rPr lang="de-DE" dirty="0"/>
              <a:t>Anzahl</a:t>
            </a:r>
          </a:p>
          <a:p>
            <a:pPr marL="54900" indent="-342900">
              <a:buFont typeface="Wingdings" pitchFamily="2" charset="2"/>
              <a:buChar char="§"/>
            </a:pPr>
            <a:r>
              <a:rPr lang="de-DE" b="0" dirty="0"/>
              <a:t>100.000 pro Jahr</a:t>
            </a:r>
          </a:p>
          <a:p>
            <a:pPr>
              <a:buNone/>
            </a:pPr>
            <a:endParaRPr lang="de-DE" b="0" dirty="0"/>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Datenbankentwurf: Generelle Vorgehensweise</a:t>
            </a:r>
          </a:p>
          <a:p>
            <a:endParaRPr lang="de-DE" dirty="0"/>
          </a:p>
          <a:p>
            <a:endParaRPr lang="de-DE" dirty="0"/>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15</a:t>
            </a:fld>
            <a:endParaRPr lang="de-DE" dirty="0"/>
          </a:p>
        </p:txBody>
      </p:sp>
    </p:spTree>
    <p:extLst>
      <p:ext uri="{BB962C8B-B14F-4D97-AF65-F5344CB8AC3E}">
        <p14:creationId xmlns:p14="http://schemas.microsoft.com/office/powerpoint/2010/main" val="95922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Prozessbeschreibung: Beispiel Zeugnisausstellung</a:t>
            </a:r>
            <a:endParaRPr lang="de-DE" i="1" dirty="0"/>
          </a:p>
          <a:p>
            <a:endParaRPr lang="de-DE" dirty="0"/>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2769832"/>
            <a:ext cx="9798738" cy="3243693"/>
          </a:xfrm>
        </p:spPr>
        <p:txBody>
          <a:bodyPr numCol="2">
            <a:noAutofit/>
          </a:bodyPr>
          <a:lstStyle/>
          <a:p>
            <a:pPr marL="36000" indent="0">
              <a:spcBef>
                <a:spcPts val="0"/>
              </a:spcBef>
              <a:buNone/>
            </a:pPr>
            <a:r>
              <a:rPr lang="de-DE" sz="2400" b="1" dirty="0"/>
              <a:t>Häufigkeit</a:t>
            </a:r>
          </a:p>
          <a:p>
            <a:pPr marL="36000" indent="0">
              <a:spcBef>
                <a:spcPts val="0"/>
              </a:spcBef>
              <a:buNone/>
            </a:pPr>
            <a:r>
              <a:rPr lang="de-DE" sz="2400" dirty="0"/>
              <a:t>halbjährlich </a:t>
            </a:r>
          </a:p>
          <a:p>
            <a:pPr>
              <a:spcBef>
                <a:spcPts val="0"/>
              </a:spcBef>
            </a:pPr>
            <a:endParaRPr lang="de-DE" sz="2400" dirty="0"/>
          </a:p>
          <a:p>
            <a:pPr marL="36000" indent="0">
              <a:spcBef>
                <a:spcPts val="0"/>
              </a:spcBef>
              <a:buNone/>
            </a:pPr>
            <a:r>
              <a:rPr lang="de-DE" sz="2400" b="1" dirty="0"/>
              <a:t>Benötigte Daten </a:t>
            </a:r>
          </a:p>
          <a:p>
            <a:pPr>
              <a:spcBef>
                <a:spcPts val="0"/>
              </a:spcBef>
            </a:pPr>
            <a:r>
              <a:rPr lang="de-DE" sz="2400" dirty="0"/>
              <a:t>Prüfungen</a:t>
            </a:r>
          </a:p>
          <a:p>
            <a:pPr>
              <a:spcBef>
                <a:spcPts val="0"/>
              </a:spcBef>
            </a:pPr>
            <a:r>
              <a:rPr lang="de-DE" sz="2400" dirty="0"/>
              <a:t>Studienordnungen</a:t>
            </a:r>
          </a:p>
          <a:p>
            <a:pPr>
              <a:spcBef>
                <a:spcPts val="0"/>
              </a:spcBef>
            </a:pPr>
            <a:r>
              <a:rPr lang="de-DE" sz="2400" dirty="0"/>
              <a:t>Studenteninformation</a:t>
            </a:r>
          </a:p>
          <a:p>
            <a:pPr>
              <a:spcBef>
                <a:spcPts val="0"/>
              </a:spcBef>
            </a:pPr>
            <a:r>
              <a:rPr lang="de-DE" sz="2400" dirty="0"/>
              <a:t>…</a:t>
            </a:r>
          </a:p>
          <a:p>
            <a:pPr marL="36000" indent="0">
              <a:spcBef>
                <a:spcPts val="0"/>
              </a:spcBef>
              <a:buNone/>
            </a:pPr>
            <a:endParaRPr lang="de-DE" sz="2400" dirty="0"/>
          </a:p>
          <a:p>
            <a:pPr marL="36000" indent="0">
              <a:spcBef>
                <a:spcPts val="0"/>
              </a:spcBef>
              <a:buNone/>
            </a:pPr>
            <a:r>
              <a:rPr lang="de-DE" sz="2400" b="1" dirty="0"/>
              <a:t>Priorität</a:t>
            </a:r>
          </a:p>
          <a:p>
            <a:pPr marL="36000" indent="0">
              <a:spcBef>
                <a:spcPts val="0"/>
              </a:spcBef>
              <a:buNone/>
            </a:pPr>
            <a:r>
              <a:rPr lang="de-DE" sz="2400" dirty="0"/>
              <a:t>hoch</a:t>
            </a:r>
          </a:p>
          <a:p>
            <a:pPr marL="36000" indent="0">
              <a:spcBef>
                <a:spcPts val="0"/>
              </a:spcBef>
              <a:buNone/>
            </a:pPr>
            <a:endParaRPr lang="de-DE" sz="2400" dirty="0"/>
          </a:p>
          <a:p>
            <a:pPr marL="36000" indent="0">
              <a:spcBef>
                <a:spcPts val="0"/>
              </a:spcBef>
              <a:buNone/>
            </a:pPr>
            <a:r>
              <a:rPr lang="de-DE" sz="2400" b="1" dirty="0"/>
              <a:t>Zu verarbeitende Datenmenge</a:t>
            </a:r>
          </a:p>
          <a:p>
            <a:pPr>
              <a:spcBef>
                <a:spcPts val="0"/>
              </a:spcBef>
            </a:pPr>
            <a:r>
              <a:rPr lang="de-DE" sz="2400" dirty="0"/>
              <a:t>500 Studierende</a:t>
            </a:r>
          </a:p>
          <a:p>
            <a:pPr>
              <a:spcBef>
                <a:spcPts val="0"/>
              </a:spcBef>
            </a:pPr>
            <a:r>
              <a:rPr lang="de-DE" sz="2400" dirty="0"/>
              <a:t>3000 Prüfungen</a:t>
            </a:r>
          </a:p>
          <a:p>
            <a:pPr>
              <a:spcBef>
                <a:spcPts val="0"/>
              </a:spcBef>
            </a:pPr>
            <a:r>
              <a:rPr lang="de-DE" sz="2400" dirty="0"/>
              <a:t>10 Studienordnungen</a:t>
            </a:r>
          </a:p>
          <a:p>
            <a:pPr marL="36000" indent="0">
              <a:spcBef>
                <a:spcPts val="0"/>
              </a:spcBef>
              <a:buNone/>
            </a:pPr>
            <a:endParaRPr lang="de-DE" sz="2400"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Generelle Vorgehensweise</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16</a:t>
            </a:fld>
            <a:endParaRPr lang="de-DE" dirty="0"/>
          </a:p>
        </p:txBody>
      </p:sp>
    </p:spTree>
    <p:extLst>
      <p:ext uri="{BB962C8B-B14F-4D97-AF65-F5344CB8AC3E}">
        <p14:creationId xmlns:p14="http://schemas.microsoft.com/office/powerpoint/2010/main" val="3978421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46F80CCA-AFD3-8262-D3BA-7F6718BAB2B8}"/>
              </a:ext>
            </a:extLst>
          </p:cNvPr>
          <p:cNvSpPr>
            <a:spLocks noGrp="1"/>
          </p:cNvSpPr>
          <p:nvPr>
            <p:ph type="body" sz="quarter" idx="13"/>
          </p:nvPr>
        </p:nvSpPr>
        <p:spPr/>
        <p:txBody>
          <a:bodyPr/>
          <a:lstStyle/>
          <a:p>
            <a:r>
              <a:rPr lang="de-DE" dirty="0"/>
              <a:t>Entity-</a:t>
            </a:r>
            <a:r>
              <a:rPr lang="de-DE" dirty="0" err="1"/>
              <a:t>Relationship</a:t>
            </a:r>
            <a:r>
              <a:rPr lang="de-DE" dirty="0"/>
              <a:t>-Modell</a:t>
            </a:r>
          </a:p>
        </p:txBody>
      </p:sp>
      <p:sp>
        <p:nvSpPr>
          <p:cNvPr id="4" name="Foliennummernplatzhalter 3">
            <a:extLst>
              <a:ext uri="{FF2B5EF4-FFF2-40B4-BE49-F238E27FC236}">
                <a16:creationId xmlns:a16="http://schemas.microsoft.com/office/drawing/2014/main" id="{5A6D0618-B26C-7A8F-D50D-950FBE1B76A0}"/>
              </a:ext>
            </a:extLst>
          </p:cNvPr>
          <p:cNvSpPr>
            <a:spLocks noGrp="1"/>
          </p:cNvSpPr>
          <p:nvPr>
            <p:ph type="sldNum" sz="quarter" idx="4"/>
          </p:nvPr>
        </p:nvSpPr>
        <p:spPr/>
        <p:txBody>
          <a:bodyPr/>
          <a:lstStyle/>
          <a:p>
            <a:fld id="{CE4F77AF-5FC3-3742-9B04-C4967E118F6E}" type="slidenum">
              <a:rPr lang="de-DE" smtClean="0"/>
              <a:pPr/>
              <a:t>17</a:t>
            </a:fld>
            <a:endParaRPr lang="de-DE" dirty="0"/>
          </a:p>
        </p:txBody>
      </p:sp>
    </p:spTree>
    <p:extLst>
      <p:ext uri="{BB962C8B-B14F-4D97-AF65-F5344CB8AC3E}">
        <p14:creationId xmlns:p14="http://schemas.microsoft.com/office/powerpoint/2010/main" val="34261743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Entity/Relationship-Modellierung</a:t>
            </a:r>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2769832"/>
            <a:ext cx="4174075" cy="3243693"/>
          </a:xfrm>
        </p:spPr>
        <p:txBody>
          <a:bodyPr>
            <a:normAutofit/>
          </a:bodyPr>
          <a:lstStyle/>
          <a:p>
            <a:pPr>
              <a:spcBef>
                <a:spcPts val="1600"/>
              </a:spcBef>
            </a:pPr>
            <a:r>
              <a:rPr lang="de-DE" sz="2400" dirty="0"/>
              <a:t>Entity (Gegenstandstyp)</a:t>
            </a:r>
          </a:p>
          <a:p>
            <a:pPr>
              <a:spcBef>
                <a:spcPts val="1600"/>
              </a:spcBef>
            </a:pPr>
            <a:r>
              <a:rPr lang="de-DE" sz="2400" dirty="0"/>
              <a:t>Relationship (Beziehungstyp)</a:t>
            </a:r>
          </a:p>
          <a:p>
            <a:pPr>
              <a:spcBef>
                <a:spcPts val="1600"/>
              </a:spcBef>
            </a:pPr>
            <a:r>
              <a:rPr lang="de-DE" sz="2400" dirty="0"/>
              <a:t>Attribut (Eigenschaft)</a:t>
            </a:r>
          </a:p>
          <a:p>
            <a:pPr>
              <a:spcBef>
                <a:spcPts val="1600"/>
              </a:spcBef>
            </a:pPr>
            <a:r>
              <a:rPr lang="de-DE" sz="2400" dirty="0"/>
              <a:t>Schlüssel (Identifikation)</a:t>
            </a:r>
          </a:p>
          <a:p>
            <a:pPr>
              <a:spcBef>
                <a:spcPts val="1600"/>
              </a:spcBef>
            </a:pPr>
            <a:r>
              <a:rPr lang="de-DE" sz="2400" dirty="0"/>
              <a:t>Rolle</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Entity-</a:t>
            </a:r>
            <a:r>
              <a:rPr lang="de-DE" dirty="0" err="1"/>
              <a:t>Relationship</a:t>
            </a:r>
            <a:r>
              <a:rPr lang="de-DE" dirty="0"/>
              <a:t>-Modell</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18</a:t>
            </a:fld>
            <a:endParaRPr lang="de-DE" dirty="0"/>
          </a:p>
        </p:txBody>
      </p:sp>
      <p:sp>
        <p:nvSpPr>
          <p:cNvPr id="7" name="Ellipse 6"/>
          <p:cNvSpPr/>
          <p:nvPr/>
        </p:nvSpPr>
        <p:spPr>
          <a:xfrm>
            <a:off x="5677787" y="1841290"/>
            <a:ext cx="1440190"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MatrNr</a:t>
            </a:r>
            <a:endParaRPr lang="de-DE" u="sng" dirty="0">
              <a:solidFill>
                <a:schemeClr val="tx1"/>
              </a:solidFill>
            </a:endParaRPr>
          </a:p>
        </p:txBody>
      </p:sp>
      <p:sp>
        <p:nvSpPr>
          <p:cNvPr id="9" name="Ellipse 8"/>
          <p:cNvSpPr/>
          <p:nvPr/>
        </p:nvSpPr>
        <p:spPr>
          <a:xfrm>
            <a:off x="7485529" y="1841290"/>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Name</a:t>
            </a:r>
          </a:p>
        </p:txBody>
      </p:sp>
      <p:sp>
        <p:nvSpPr>
          <p:cNvPr id="14" name="Rechteck 13"/>
          <p:cNvSpPr/>
          <p:nvPr/>
        </p:nvSpPr>
        <p:spPr>
          <a:xfrm>
            <a:off x="7117977" y="3065929"/>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Studenten</a:t>
            </a:r>
          </a:p>
        </p:txBody>
      </p:sp>
      <p:sp>
        <p:nvSpPr>
          <p:cNvPr id="15" name="Rechteck 14"/>
          <p:cNvSpPr/>
          <p:nvPr/>
        </p:nvSpPr>
        <p:spPr>
          <a:xfrm>
            <a:off x="7117977" y="4975412"/>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Vorlesungen</a:t>
            </a:r>
          </a:p>
        </p:txBody>
      </p:sp>
      <p:sp>
        <p:nvSpPr>
          <p:cNvPr id="16" name="Raute 15"/>
          <p:cNvSpPr/>
          <p:nvPr/>
        </p:nvSpPr>
        <p:spPr>
          <a:xfrm>
            <a:off x="7301753" y="4022884"/>
            <a:ext cx="155820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hören</a:t>
            </a:r>
          </a:p>
        </p:txBody>
      </p:sp>
      <p:sp>
        <p:nvSpPr>
          <p:cNvPr id="17" name="Ellipse 16"/>
          <p:cNvSpPr/>
          <p:nvPr/>
        </p:nvSpPr>
        <p:spPr>
          <a:xfrm>
            <a:off x="9138827" y="1841290"/>
            <a:ext cx="170638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Semester</a:t>
            </a:r>
          </a:p>
        </p:txBody>
      </p:sp>
      <p:sp>
        <p:nvSpPr>
          <p:cNvPr id="18" name="Ellipse 17"/>
          <p:cNvSpPr/>
          <p:nvPr/>
        </p:nvSpPr>
        <p:spPr>
          <a:xfrm>
            <a:off x="5677787" y="6024381"/>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VorlNr</a:t>
            </a:r>
            <a:endParaRPr lang="de-DE" u="sng" dirty="0">
              <a:solidFill>
                <a:schemeClr val="tx1"/>
              </a:solidFill>
            </a:endParaRPr>
          </a:p>
        </p:txBody>
      </p:sp>
      <p:sp>
        <p:nvSpPr>
          <p:cNvPr id="19" name="Ellipse 18"/>
          <p:cNvSpPr/>
          <p:nvPr/>
        </p:nvSpPr>
        <p:spPr>
          <a:xfrm>
            <a:off x="7485529" y="6057556"/>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Titel</a:t>
            </a:r>
          </a:p>
        </p:txBody>
      </p:sp>
      <p:sp>
        <p:nvSpPr>
          <p:cNvPr id="20" name="Ellipse 19"/>
          <p:cNvSpPr/>
          <p:nvPr/>
        </p:nvSpPr>
        <p:spPr>
          <a:xfrm>
            <a:off x="9138828" y="6057556"/>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SWS</a:t>
            </a:r>
          </a:p>
        </p:txBody>
      </p:sp>
      <p:sp>
        <p:nvSpPr>
          <p:cNvPr id="21" name="Textfeld 20"/>
          <p:cNvSpPr txBox="1"/>
          <p:nvPr/>
        </p:nvSpPr>
        <p:spPr>
          <a:xfrm>
            <a:off x="8438529" y="3653552"/>
            <a:ext cx="761747" cy="369332"/>
          </a:xfrm>
          <a:prstGeom prst="rect">
            <a:avLst/>
          </a:prstGeom>
          <a:noFill/>
        </p:spPr>
        <p:txBody>
          <a:bodyPr wrap="none" rtlCol="0">
            <a:spAutoFit/>
          </a:bodyPr>
          <a:lstStyle/>
          <a:p>
            <a:r>
              <a:rPr lang="de-DE" dirty="0"/>
              <a:t>Hörer</a:t>
            </a:r>
          </a:p>
        </p:txBody>
      </p:sp>
      <p:sp>
        <p:nvSpPr>
          <p:cNvPr id="22" name="Textfeld 21"/>
          <p:cNvSpPr txBox="1"/>
          <p:nvPr/>
        </p:nvSpPr>
        <p:spPr>
          <a:xfrm>
            <a:off x="8590929" y="4411959"/>
            <a:ext cx="2031325" cy="369332"/>
          </a:xfrm>
          <a:prstGeom prst="rect">
            <a:avLst/>
          </a:prstGeom>
          <a:noFill/>
        </p:spPr>
        <p:txBody>
          <a:bodyPr wrap="none" rtlCol="0">
            <a:spAutoFit/>
          </a:bodyPr>
          <a:lstStyle/>
          <a:p>
            <a:r>
              <a:rPr lang="de-DE" dirty="0"/>
              <a:t>Lehrveranstaltung</a:t>
            </a:r>
          </a:p>
        </p:txBody>
      </p:sp>
      <p:cxnSp>
        <p:nvCxnSpPr>
          <p:cNvPr id="24" name="Gerade Verbindung 23"/>
          <p:cNvCxnSpPr>
            <a:stCxn id="18" idx="7"/>
            <a:endCxn id="15" idx="2"/>
          </p:cNvCxnSpPr>
          <p:nvPr/>
        </p:nvCxnSpPr>
        <p:spPr>
          <a:xfrm flipV="1">
            <a:off x="6687832" y="5495365"/>
            <a:ext cx="1393024" cy="6112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p:cNvCxnSpPr>
            <a:stCxn id="19" idx="0"/>
            <a:endCxn id="15" idx="2"/>
          </p:cNvCxnSpPr>
          <p:nvPr/>
        </p:nvCxnSpPr>
        <p:spPr>
          <a:xfrm flipV="1">
            <a:off x="8077200" y="5495365"/>
            <a:ext cx="3656" cy="5621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a:stCxn id="20" idx="1"/>
            <a:endCxn id="15" idx="2"/>
          </p:cNvCxnSpPr>
          <p:nvPr/>
        </p:nvCxnSpPr>
        <p:spPr>
          <a:xfrm flipH="1" flipV="1">
            <a:off x="8080856" y="5495365"/>
            <a:ext cx="1231268" cy="644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a:stCxn id="7" idx="5"/>
          </p:cNvCxnSpPr>
          <p:nvPr/>
        </p:nvCxnSpPr>
        <p:spPr>
          <a:xfrm>
            <a:off x="6907066" y="2320348"/>
            <a:ext cx="1170134" cy="7455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a:stCxn id="9" idx="4"/>
            <a:endCxn id="14" idx="0"/>
          </p:cNvCxnSpPr>
          <p:nvPr/>
        </p:nvCxnSpPr>
        <p:spPr>
          <a:xfrm>
            <a:off x="8077200" y="2402541"/>
            <a:ext cx="3656" cy="6633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a:stCxn id="17" idx="3"/>
            <a:endCxn id="14" idx="0"/>
          </p:cNvCxnSpPr>
          <p:nvPr/>
        </p:nvCxnSpPr>
        <p:spPr>
          <a:xfrm flipH="1">
            <a:off x="8080856" y="2320348"/>
            <a:ext cx="1307865" cy="7455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a:stCxn id="14" idx="2"/>
            <a:endCxn id="16" idx="0"/>
          </p:cNvCxnSpPr>
          <p:nvPr/>
        </p:nvCxnSpPr>
        <p:spPr>
          <a:xfrm>
            <a:off x="8080856" y="3585882"/>
            <a:ext cx="0" cy="4370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a:stCxn id="16" idx="2"/>
            <a:endCxn id="15" idx="0"/>
          </p:cNvCxnSpPr>
          <p:nvPr/>
        </p:nvCxnSpPr>
        <p:spPr>
          <a:xfrm>
            <a:off x="8080856" y="4596625"/>
            <a:ext cx="0" cy="3787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E53038C6-E005-44BA-9120-7EDB9A12D47A}"/>
              </a:ext>
            </a:extLst>
          </p:cNvPr>
          <p:cNvSpPr/>
          <p:nvPr/>
        </p:nvSpPr>
        <p:spPr>
          <a:xfrm>
            <a:off x="86496" y="6539026"/>
            <a:ext cx="4841390" cy="276999"/>
          </a:xfrm>
          <a:prstGeom prst="rect">
            <a:avLst/>
          </a:prstGeom>
        </p:spPr>
        <p:txBody>
          <a:bodyPr wrap="none">
            <a:spAutoFit/>
          </a:bodyPr>
          <a:lstStyle/>
          <a:p>
            <a:r>
              <a:rPr lang="de-DE" sz="1200" i="1" dirty="0"/>
              <a:t>* Gemeint ist hier und im Folgenden immer auch die weibliche Form</a:t>
            </a:r>
            <a:r>
              <a:rPr lang="de-DE" sz="1200" dirty="0"/>
              <a:t>.</a:t>
            </a:r>
          </a:p>
        </p:txBody>
      </p:sp>
      <p:sp>
        <p:nvSpPr>
          <p:cNvPr id="8" name="TextBox 7">
            <a:extLst>
              <a:ext uri="{FF2B5EF4-FFF2-40B4-BE49-F238E27FC236}">
                <a16:creationId xmlns:a16="http://schemas.microsoft.com/office/drawing/2014/main" id="{31CE1832-E8F7-4C63-8C55-B7C88B10B86B}"/>
              </a:ext>
            </a:extLst>
          </p:cNvPr>
          <p:cNvSpPr txBox="1"/>
          <p:nvPr/>
        </p:nvSpPr>
        <p:spPr>
          <a:xfrm>
            <a:off x="8514451" y="3077520"/>
            <a:ext cx="274434" cy="369332"/>
          </a:xfrm>
          <a:prstGeom prst="rect">
            <a:avLst/>
          </a:prstGeom>
          <a:noFill/>
        </p:spPr>
        <p:txBody>
          <a:bodyPr wrap="none" rtlCol="0">
            <a:spAutoFit/>
          </a:bodyPr>
          <a:lstStyle/>
          <a:p>
            <a:r>
              <a:rPr lang="de-DE" dirty="0"/>
              <a:t>*</a:t>
            </a:r>
          </a:p>
        </p:txBody>
      </p:sp>
    </p:spTree>
    <p:extLst>
      <p:ext uri="{BB962C8B-B14F-4D97-AF65-F5344CB8AC3E}">
        <p14:creationId xmlns:p14="http://schemas.microsoft.com/office/powerpoint/2010/main" val="321374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Universitätsschema</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Entity-</a:t>
            </a:r>
            <a:r>
              <a:rPr lang="de-DE" dirty="0" err="1"/>
              <a:t>Relationship</a:t>
            </a:r>
            <a:r>
              <a:rPr lang="de-DE" dirty="0"/>
              <a:t>-Modell</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19</a:t>
            </a:fld>
            <a:endParaRPr lang="de-DE" dirty="0"/>
          </a:p>
        </p:txBody>
      </p:sp>
      <p:sp>
        <p:nvSpPr>
          <p:cNvPr id="7" name="Ellipse 6"/>
          <p:cNvSpPr/>
          <p:nvPr/>
        </p:nvSpPr>
        <p:spPr>
          <a:xfrm>
            <a:off x="523431" y="1841290"/>
            <a:ext cx="1440190"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MatrNr</a:t>
            </a:r>
            <a:endParaRPr lang="de-DE" u="sng" dirty="0">
              <a:solidFill>
                <a:schemeClr val="tx1"/>
              </a:solidFill>
            </a:endParaRPr>
          </a:p>
        </p:txBody>
      </p:sp>
      <p:sp>
        <p:nvSpPr>
          <p:cNvPr id="9" name="Ellipse 8"/>
          <p:cNvSpPr/>
          <p:nvPr/>
        </p:nvSpPr>
        <p:spPr>
          <a:xfrm>
            <a:off x="505610" y="2504678"/>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Name</a:t>
            </a:r>
          </a:p>
        </p:txBody>
      </p:sp>
      <p:sp>
        <p:nvSpPr>
          <p:cNvPr id="14" name="Rechteck 13"/>
          <p:cNvSpPr/>
          <p:nvPr/>
        </p:nvSpPr>
        <p:spPr>
          <a:xfrm>
            <a:off x="2614865" y="2572348"/>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Studenten</a:t>
            </a:r>
          </a:p>
        </p:txBody>
      </p:sp>
      <p:sp>
        <p:nvSpPr>
          <p:cNvPr id="15" name="Rechteck 14"/>
          <p:cNvSpPr/>
          <p:nvPr/>
        </p:nvSpPr>
        <p:spPr>
          <a:xfrm>
            <a:off x="7485529" y="2205317"/>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Vorlesungen</a:t>
            </a:r>
          </a:p>
        </p:txBody>
      </p:sp>
      <p:sp>
        <p:nvSpPr>
          <p:cNvPr id="16" name="Raute 15"/>
          <p:cNvSpPr/>
          <p:nvPr/>
        </p:nvSpPr>
        <p:spPr>
          <a:xfrm>
            <a:off x="5129626" y="2205317"/>
            <a:ext cx="155820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hören</a:t>
            </a:r>
          </a:p>
        </p:txBody>
      </p:sp>
      <p:sp>
        <p:nvSpPr>
          <p:cNvPr id="17" name="Ellipse 16"/>
          <p:cNvSpPr/>
          <p:nvPr/>
        </p:nvSpPr>
        <p:spPr>
          <a:xfrm>
            <a:off x="257240" y="3092301"/>
            <a:ext cx="170638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Semester</a:t>
            </a:r>
          </a:p>
        </p:txBody>
      </p:sp>
      <p:sp>
        <p:nvSpPr>
          <p:cNvPr id="18" name="Ellipse 17"/>
          <p:cNvSpPr/>
          <p:nvPr/>
        </p:nvSpPr>
        <p:spPr>
          <a:xfrm>
            <a:off x="10622254" y="1280039"/>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VorlNr</a:t>
            </a:r>
            <a:endParaRPr lang="de-DE" u="sng" dirty="0">
              <a:solidFill>
                <a:schemeClr val="tx1"/>
              </a:solidFill>
            </a:endParaRPr>
          </a:p>
        </p:txBody>
      </p:sp>
      <p:sp>
        <p:nvSpPr>
          <p:cNvPr id="19" name="Ellipse 18"/>
          <p:cNvSpPr/>
          <p:nvPr/>
        </p:nvSpPr>
        <p:spPr>
          <a:xfrm>
            <a:off x="10622254" y="2572348"/>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Titel</a:t>
            </a:r>
          </a:p>
        </p:txBody>
      </p:sp>
      <p:sp>
        <p:nvSpPr>
          <p:cNvPr id="20" name="Ellipse 19"/>
          <p:cNvSpPr/>
          <p:nvPr/>
        </p:nvSpPr>
        <p:spPr>
          <a:xfrm>
            <a:off x="10622254" y="1943427"/>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SWS</a:t>
            </a:r>
          </a:p>
        </p:txBody>
      </p:sp>
      <p:cxnSp>
        <p:nvCxnSpPr>
          <p:cNvPr id="24" name="Gerade Verbindung 23"/>
          <p:cNvCxnSpPr>
            <a:stCxn id="18" idx="3"/>
            <a:endCxn id="15" idx="3"/>
          </p:cNvCxnSpPr>
          <p:nvPr/>
        </p:nvCxnSpPr>
        <p:spPr>
          <a:xfrm flipH="1">
            <a:off x="9411287" y="1759097"/>
            <a:ext cx="1384263" cy="706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p:cNvCxnSpPr>
            <a:stCxn id="19" idx="1"/>
            <a:endCxn id="15" idx="3"/>
          </p:cNvCxnSpPr>
          <p:nvPr/>
        </p:nvCxnSpPr>
        <p:spPr>
          <a:xfrm flipH="1" flipV="1">
            <a:off x="9411287" y="2465294"/>
            <a:ext cx="1384263" cy="1892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a:stCxn id="20" idx="2"/>
            <a:endCxn id="15" idx="3"/>
          </p:cNvCxnSpPr>
          <p:nvPr/>
        </p:nvCxnSpPr>
        <p:spPr>
          <a:xfrm flipH="1">
            <a:off x="9411287" y="2224053"/>
            <a:ext cx="1210967" cy="2412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a:stCxn id="7" idx="5"/>
            <a:endCxn id="14" idx="1"/>
          </p:cNvCxnSpPr>
          <p:nvPr/>
        </p:nvCxnSpPr>
        <p:spPr>
          <a:xfrm>
            <a:off x="1752710" y="2320348"/>
            <a:ext cx="862155" cy="5119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a:stCxn id="9" idx="6"/>
            <a:endCxn id="14" idx="1"/>
          </p:cNvCxnSpPr>
          <p:nvPr/>
        </p:nvCxnSpPr>
        <p:spPr>
          <a:xfrm>
            <a:off x="1688951" y="2785304"/>
            <a:ext cx="925914" cy="470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a:stCxn id="17" idx="7"/>
            <a:endCxn id="14" idx="1"/>
          </p:cNvCxnSpPr>
          <p:nvPr/>
        </p:nvCxnSpPr>
        <p:spPr>
          <a:xfrm flipV="1">
            <a:off x="1713727" y="2832325"/>
            <a:ext cx="901138" cy="3421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a:stCxn id="14" idx="3"/>
            <a:endCxn id="16" idx="1"/>
          </p:cNvCxnSpPr>
          <p:nvPr/>
        </p:nvCxnSpPr>
        <p:spPr>
          <a:xfrm flipV="1">
            <a:off x="4540623" y="2492188"/>
            <a:ext cx="589003" cy="3401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a:stCxn id="16" idx="3"/>
            <a:endCxn id="15" idx="1"/>
          </p:cNvCxnSpPr>
          <p:nvPr/>
        </p:nvCxnSpPr>
        <p:spPr>
          <a:xfrm flipV="1">
            <a:off x="6687832" y="2465294"/>
            <a:ext cx="797697" cy="268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Raute 70"/>
          <p:cNvSpPr/>
          <p:nvPr/>
        </p:nvSpPr>
        <p:spPr>
          <a:xfrm>
            <a:off x="5129626" y="3838218"/>
            <a:ext cx="180905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prüfen</a:t>
            </a:r>
          </a:p>
        </p:txBody>
      </p:sp>
      <p:sp>
        <p:nvSpPr>
          <p:cNvPr id="72" name="Raute 71"/>
          <p:cNvSpPr/>
          <p:nvPr/>
        </p:nvSpPr>
        <p:spPr>
          <a:xfrm>
            <a:off x="8076929" y="3838218"/>
            <a:ext cx="155820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lesen</a:t>
            </a:r>
          </a:p>
        </p:txBody>
      </p:sp>
      <p:sp>
        <p:nvSpPr>
          <p:cNvPr id="73" name="Rechteck 72"/>
          <p:cNvSpPr/>
          <p:nvPr/>
        </p:nvSpPr>
        <p:spPr>
          <a:xfrm>
            <a:off x="7485529" y="5280211"/>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Professoren</a:t>
            </a:r>
          </a:p>
        </p:txBody>
      </p:sp>
      <p:sp>
        <p:nvSpPr>
          <p:cNvPr id="74" name="Ellipse 73"/>
          <p:cNvSpPr/>
          <p:nvPr/>
        </p:nvSpPr>
        <p:spPr>
          <a:xfrm>
            <a:off x="10479504" y="4718960"/>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Rang</a:t>
            </a:r>
          </a:p>
        </p:txBody>
      </p:sp>
      <p:sp>
        <p:nvSpPr>
          <p:cNvPr id="75" name="Ellipse 74"/>
          <p:cNvSpPr/>
          <p:nvPr/>
        </p:nvSpPr>
        <p:spPr>
          <a:xfrm>
            <a:off x="10479504" y="5432611"/>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Raum</a:t>
            </a:r>
          </a:p>
        </p:txBody>
      </p:sp>
      <p:cxnSp>
        <p:nvCxnSpPr>
          <p:cNvPr id="76" name="Gerade Verbindung 75"/>
          <p:cNvCxnSpPr>
            <a:stCxn id="74" idx="3"/>
            <a:endCxn id="73" idx="3"/>
          </p:cNvCxnSpPr>
          <p:nvPr/>
        </p:nvCxnSpPr>
        <p:spPr>
          <a:xfrm flipH="1">
            <a:off x="9411287" y="5198018"/>
            <a:ext cx="1241513" cy="3421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Gerade Verbindung 78"/>
          <p:cNvCxnSpPr>
            <a:stCxn id="75" idx="2"/>
            <a:endCxn id="73" idx="3"/>
          </p:cNvCxnSpPr>
          <p:nvPr/>
        </p:nvCxnSpPr>
        <p:spPr>
          <a:xfrm flipH="1" flipV="1">
            <a:off x="9411287" y="5540188"/>
            <a:ext cx="1068217" cy="1730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Gerade Verbindung 81"/>
          <p:cNvCxnSpPr>
            <a:stCxn id="71" idx="0"/>
            <a:endCxn id="15" idx="2"/>
          </p:cNvCxnSpPr>
          <p:nvPr/>
        </p:nvCxnSpPr>
        <p:spPr>
          <a:xfrm flipV="1">
            <a:off x="6034154" y="2725270"/>
            <a:ext cx="2414254" cy="11129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Gerade Verbindung 84"/>
          <p:cNvCxnSpPr>
            <a:stCxn id="72" idx="0"/>
            <a:endCxn id="15" idx="2"/>
          </p:cNvCxnSpPr>
          <p:nvPr/>
        </p:nvCxnSpPr>
        <p:spPr>
          <a:xfrm flipH="1" flipV="1">
            <a:off x="8448408" y="2725270"/>
            <a:ext cx="407624" cy="11129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Gerade Verbindung 88"/>
          <p:cNvCxnSpPr>
            <a:stCxn id="71" idx="0"/>
            <a:endCxn id="14" idx="2"/>
          </p:cNvCxnSpPr>
          <p:nvPr/>
        </p:nvCxnSpPr>
        <p:spPr>
          <a:xfrm flipH="1" flipV="1">
            <a:off x="3577744" y="3092301"/>
            <a:ext cx="2456410" cy="74591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Raute 91"/>
          <p:cNvSpPr/>
          <p:nvPr/>
        </p:nvSpPr>
        <p:spPr>
          <a:xfrm>
            <a:off x="6938682" y="419791"/>
            <a:ext cx="3131169"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voraussetzen</a:t>
            </a:r>
          </a:p>
        </p:txBody>
      </p:sp>
      <p:cxnSp>
        <p:nvCxnSpPr>
          <p:cNvPr id="98" name="Gerade Verbindung 97"/>
          <p:cNvCxnSpPr>
            <a:stCxn id="73" idx="0"/>
            <a:endCxn id="72" idx="2"/>
          </p:cNvCxnSpPr>
          <p:nvPr/>
        </p:nvCxnSpPr>
        <p:spPr>
          <a:xfrm flipV="1">
            <a:off x="8448408" y="4411959"/>
            <a:ext cx="407624" cy="8682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Gerade Verbindung 107"/>
          <p:cNvCxnSpPr>
            <a:stCxn id="73" idx="0"/>
            <a:endCxn id="71" idx="2"/>
          </p:cNvCxnSpPr>
          <p:nvPr/>
        </p:nvCxnSpPr>
        <p:spPr>
          <a:xfrm flipH="1" flipV="1">
            <a:off x="6034154" y="4411959"/>
            <a:ext cx="2414254" cy="8682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1" name="Raute 110"/>
          <p:cNvSpPr/>
          <p:nvPr/>
        </p:nvSpPr>
        <p:spPr>
          <a:xfrm>
            <a:off x="4960549" y="5253317"/>
            <a:ext cx="2147209"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arbeiten</a:t>
            </a:r>
          </a:p>
          <a:p>
            <a:pPr algn="ctr"/>
            <a:r>
              <a:rPr lang="de-DE" dirty="0">
                <a:solidFill>
                  <a:schemeClr val="tx1"/>
                </a:solidFill>
              </a:rPr>
              <a:t>für</a:t>
            </a:r>
          </a:p>
        </p:txBody>
      </p:sp>
      <p:sp>
        <p:nvSpPr>
          <p:cNvPr id="112" name="Rechteck 111"/>
          <p:cNvSpPr/>
          <p:nvPr/>
        </p:nvSpPr>
        <p:spPr>
          <a:xfrm>
            <a:off x="2228025" y="5280211"/>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Assistenten</a:t>
            </a:r>
          </a:p>
        </p:txBody>
      </p:sp>
      <p:cxnSp>
        <p:nvCxnSpPr>
          <p:cNvPr id="113" name="Gerade Verbindung 112"/>
          <p:cNvCxnSpPr>
            <a:stCxn id="73" idx="1"/>
            <a:endCxn id="111" idx="3"/>
          </p:cNvCxnSpPr>
          <p:nvPr/>
        </p:nvCxnSpPr>
        <p:spPr>
          <a:xfrm flipH="1">
            <a:off x="7107758" y="5540188"/>
            <a:ext cx="377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Gerade Verbindung 115"/>
          <p:cNvCxnSpPr>
            <a:stCxn id="111" idx="1"/>
            <a:endCxn id="112" idx="3"/>
          </p:cNvCxnSpPr>
          <p:nvPr/>
        </p:nvCxnSpPr>
        <p:spPr>
          <a:xfrm flipH="1">
            <a:off x="4153783" y="5540188"/>
            <a:ext cx="80676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9" name="Ellipse 118"/>
          <p:cNvSpPr/>
          <p:nvPr/>
        </p:nvSpPr>
        <p:spPr>
          <a:xfrm>
            <a:off x="248761" y="4525920"/>
            <a:ext cx="1440190"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PersNr</a:t>
            </a:r>
            <a:endParaRPr lang="de-DE" u="sng" dirty="0">
              <a:solidFill>
                <a:schemeClr val="tx1"/>
              </a:solidFill>
            </a:endParaRPr>
          </a:p>
        </p:txBody>
      </p:sp>
      <p:sp>
        <p:nvSpPr>
          <p:cNvPr id="120" name="Ellipse 119"/>
          <p:cNvSpPr/>
          <p:nvPr/>
        </p:nvSpPr>
        <p:spPr>
          <a:xfrm>
            <a:off x="230940" y="5189308"/>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Name</a:t>
            </a:r>
          </a:p>
        </p:txBody>
      </p:sp>
      <p:sp>
        <p:nvSpPr>
          <p:cNvPr id="121" name="Ellipse 120"/>
          <p:cNvSpPr/>
          <p:nvPr/>
        </p:nvSpPr>
        <p:spPr>
          <a:xfrm>
            <a:off x="-17430" y="5776931"/>
            <a:ext cx="198105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Fachgebiet</a:t>
            </a:r>
          </a:p>
        </p:txBody>
      </p:sp>
      <p:sp>
        <p:nvSpPr>
          <p:cNvPr id="123" name="Ellipse 122"/>
          <p:cNvSpPr/>
          <p:nvPr/>
        </p:nvSpPr>
        <p:spPr>
          <a:xfrm>
            <a:off x="6938682" y="6296749"/>
            <a:ext cx="1440190"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PersNr</a:t>
            </a:r>
            <a:endParaRPr lang="de-DE" u="sng" dirty="0">
              <a:solidFill>
                <a:schemeClr val="tx1"/>
              </a:solidFill>
            </a:endParaRPr>
          </a:p>
        </p:txBody>
      </p:sp>
      <p:sp>
        <p:nvSpPr>
          <p:cNvPr id="124" name="Ellipse 123"/>
          <p:cNvSpPr/>
          <p:nvPr/>
        </p:nvSpPr>
        <p:spPr>
          <a:xfrm>
            <a:off x="8451794" y="6296749"/>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Name</a:t>
            </a:r>
          </a:p>
        </p:txBody>
      </p:sp>
      <p:cxnSp>
        <p:nvCxnSpPr>
          <p:cNvPr id="125" name="Gerade Verbindung 124"/>
          <p:cNvCxnSpPr>
            <a:stCxn id="124" idx="0"/>
            <a:endCxn id="73" idx="2"/>
          </p:cNvCxnSpPr>
          <p:nvPr/>
        </p:nvCxnSpPr>
        <p:spPr>
          <a:xfrm flipH="1" flipV="1">
            <a:off x="8448408" y="5800164"/>
            <a:ext cx="595057" cy="4965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Gerade Verbindung 127"/>
          <p:cNvCxnSpPr>
            <a:stCxn id="123" idx="0"/>
            <a:endCxn id="73" idx="2"/>
          </p:cNvCxnSpPr>
          <p:nvPr/>
        </p:nvCxnSpPr>
        <p:spPr>
          <a:xfrm flipV="1">
            <a:off x="7658777" y="5800164"/>
            <a:ext cx="789631" cy="4965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Gerade Verbindung 133"/>
          <p:cNvCxnSpPr>
            <a:stCxn id="119" idx="5"/>
            <a:endCxn id="112" idx="1"/>
          </p:cNvCxnSpPr>
          <p:nvPr/>
        </p:nvCxnSpPr>
        <p:spPr>
          <a:xfrm>
            <a:off x="1478040" y="5004978"/>
            <a:ext cx="749985" cy="5352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Gerade Verbindung 136"/>
          <p:cNvCxnSpPr>
            <a:stCxn id="120" idx="6"/>
            <a:endCxn id="112" idx="1"/>
          </p:cNvCxnSpPr>
          <p:nvPr/>
        </p:nvCxnSpPr>
        <p:spPr>
          <a:xfrm>
            <a:off x="1414281" y="5469934"/>
            <a:ext cx="813744" cy="702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Gerade Verbindung 139"/>
          <p:cNvCxnSpPr>
            <a:stCxn id="121" idx="7"/>
            <a:endCxn id="112" idx="1"/>
          </p:cNvCxnSpPr>
          <p:nvPr/>
        </p:nvCxnSpPr>
        <p:spPr>
          <a:xfrm flipV="1">
            <a:off x="1673503" y="5540188"/>
            <a:ext cx="554522" cy="3189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Ellipse 143"/>
          <p:cNvSpPr/>
          <p:nvPr/>
        </p:nvSpPr>
        <p:spPr>
          <a:xfrm>
            <a:off x="3190110" y="3850708"/>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Note</a:t>
            </a:r>
          </a:p>
        </p:txBody>
      </p:sp>
      <p:cxnSp>
        <p:nvCxnSpPr>
          <p:cNvPr id="145" name="Gerade Verbindung 144"/>
          <p:cNvCxnSpPr>
            <a:stCxn id="144" idx="6"/>
            <a:endCxn id="71" idx="1"/>
          </p:cNvCxnSpPr>
          <p:nvPr/>
        </p:nvCxnSpPr>
        <p:spPr>
          <a:xfrm flipV="1">
            <a:off x="4373451" y="4125089"/>
            <a:ext cx="756175" cy="62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527641E-F440-4EFF-9E56-06AAC45712F1}"/>
              </a:ext>
            </a:extLst>
          </p:cNvPr>
          <p:cNvSpPr/>
          <p:nvPr/>
        </p:nvSpPr>
        <p:spPr>
          <a:xfrm>
            <a:off x="8545589" y="985274"/>
            <a:ext cx="310443" cy="1211784"/>
          </a:xfrm>
          <a:prstGeom prst="arc">
            <a:avLst>
              <a:gd name="adj1" fmla="val 16200000"/>
              <a:gd name="adj2" fmla="val 532286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55" name="Arc 54">
            <a:extLst>
              <a:ext uri="{FF2B5EF4-FFF2-40B4-BE49-F238E27FC236}">
                <a16:creationId xmlns:a16="http://schemas.microsoft.com/office/drawing/2014/main" id="{879469C4-DC19-485D-87B6-96DDBE3C8386}"/>
              </a:ext>
            </a:extLst>
          </p:cNvPr>
          <p:cNvSpPr/>
          <p:nvPr/>
        </p:nvSpPr>
        <p:spPr>
          <a:xfrm rot="10800000">
            <a:off x="7898370" y="952235"/>
            <a:ext cx="310443" cy="1211784"/>
          </a:xfrm>
          <a:prstGeom prst="arc">
            <a:avLst>
              <a:gd name="adj1" fmla="val 16200000"/>
              <a:gd name="adj2" fmla="val 532286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321374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2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2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2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3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3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4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4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4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8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8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92" grpId="0" animBg="1"/>
      <p:bldP spid="111" grpId="0" animBg="1"/>
      <p:bldP spid="112" grpId="0" animBg="1"/>
      <p:bldP spid="119" grpId="0" animBg="1"/>
      <p:bldP spid="120" grpId="0" animBg="1"/>
      <p:bldP spid="121" grpId="0" animBg="1"/>
      <p:bldP spid="123" grpId="0" animBg="1"/>
      <p:bldP spid="124" grpId="0" animBg="1"/>
      <p:bldP spid="14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519B9D5-C1E4-9D58-A13E-87B2F353CD05}"/>
              </a:ext>
            </a:extLst>
          </p:cNvPr>
          <p:cNvSpPr>
            <a:spLocks noGrp="1"/>
          </p:cNvSpPr>
          <p:nvPr>
            <p:ph type="body" sz="quarter" idx="15"/>
          </p:nvPr>
        </p:nvSpPr>
        <p:spPr/>
        <p:txBody>
          <a:bodyPr>
            <a:normAutofit lnSpcReduction="10000"/>
          </a:bodyPr>
          <a:lstStyle/>
          <a:p>
            <a:r>
              <a:rPr lang="de-DE" dirty="0"/>
              <a:t>Datenbankentwurf</a:t>
            </a:r>
          </a:p>
        </p:txBody>
      </p:sp>
      <p:sp>
        <p:nvSpPr>
          <p:cNvPr id="3" name="Textplatzhalter 2">
            <a:extLst>
              <a:ext uri="{FF2B5EF4-FFF2-40B4-BE49-F238E27FC236}">
                <a16:creationId xmlns:a16="http://schemas.microsoft.com/office/drawing/2014/main" id="{12E1C03D-FDC7-A759-8807-472087D32DE7}"/>
              </a:ext>
            </a:extLst>
          </p:cNvPr>
          <p:cNvSpPr>
            <a:spLocks noGrp="1"/>
          </p:cNvSpPr>
          <p:nvPr>
            <p:ph type="body" sz="quarter" idx="16"/>
          </p:nvPr>
        </p:nvSpPr>
        <p:spPr/>
        <p:txBody>
          <a:bodyPr/>
          <a:lstStyle/>
          <a:p>
            <a:r>
              <a:rPr lang="de-DE" dirty="0"/>
              <a:t>Um was geht‘s?</a:t>
            </a:r>
          </a:p>
          <a:p>
            <a:r>
              <a:rPr lang="de-DE" dirty="0"/>
              <a:t>Einen Ausschnitt der realen Mini-Welt (aus einer Domäne) in seinen Elementen und Beziehungen beschreiben und so umsetzen, dass daraus eine Datenbank werden kann.</a:t>
            </a:r>
          </a:p>
        </p:txBody>
      </p:sp>
      <p:sp>
        <p:nvSpPr>
          <p:cNvPr id="4" name="Foliennummernplatzhalter 3">
            <a:extLst>
              <a:ext uri="{FF2B5EF4-FFF2-40B4-BE49-F238E27FC236}">
                <a16:creationId xmlns:a16="http://schemas.microsoft.com/office/drawing/2014/main" id="{0051815B-52A8-2FA5-47B5-32B4D2233179}"/>
              </a:ext>
            </a:extLst>
          </p:cNvPr>
          <p:cNvSpPr>
            <a:spLocks noGrp="1"/>
          </p:cNvSpPr>
          <p:nvPr>
            <p:ph type="sldNum" sz="quarter" idx="4"/>
          </p:nvPr>
        </p:nvSpPr>
        <p:spPr/>
        <p:txBody>
          <a:bodyPr/>
          <a:lstStyle/>
          <a:p>
            <a:fld id="{CE4F77AF-5FC3-3742-9B04-C4967E118F6E}" type="slidenum">
              <a:rPr lang="de-DE" smtClean="0"/>
              <a:pPr/>
              <a:t>2</a:t>
            </a:fld>
            <a:endParaRPr lang="de-DE" dirty="0"/>
          </a:p>
        </p:txBody>
      </p:sp>
    </p:spTree>
    <p:extLst>
      <p:ext uri="{BB962C8B-B14F-4D97-AF65-F5344CB8AC3E}">
        <p14:creationId xmlns:p14="http://schemas.microsoft.com/office/powerpoint/2010/main" val="93165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Beziehungen zwischen ein, zwei und drei Entitäten</a:t>
            </a:r>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2769832"/>
            <a:ext cx="9798738" cy="3243693"/>
          </a:xfrm>
        </p:spPr>
        <p:txBody>
          <a:bodyPr>
            <a:normAutofit/>
          </a:bodyPr>
          <a:lstStyle/>
          <a:p>
            <a:endParaRPr lang="de-DE" dirty="0"/>
          </a:p>
          <a:p>
            <a:endParaRPr lang="de-DE" dirty="0"/>
          </a:p>
          <a:p>
            <a:endParaRPr lang="de-DE" dirty="0"/>
          </a:p>
          <a:p>
            <a:endParaRPr lang="de-DE" dirty="0"/>
          </a:p>
          <a:p>
            <a:endParaRPr lang="de-DE" dirty="0"/>
          </a:p>
          <a:p>
            <a:endParaRPr lang="de-DE"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20</a:t>
            </a:fld>
            <a:endParaRPr lang="de-DE" dirty="0"/>
          </a:p>
        </p:txBody>
      </p:sp>
      <p:sp>
        <p:nvSpPr>
          <p:cNvPr id="7" name="Rechteck 6">
            <a:extLst>
              <a:ext uri="{FF2B5EF4-FFF2-40B4-BE49-F238E27FC236}">
                <a16:creationId xmlns:a16="http://schemas.microsoft.com/office/drawing/2014/main" id="{FE3BEAC7-540D-7306-DDF0-0EB9DB8325EE}"/>
              </a:ext>
            </a:extLst>
          </p:cNvPr>
          <p:cNvSpPr/>
          <p:nvPr/>
        </p:nvSpPr>
        <p:spPr>
          <a:xfrm>
            <a:off x="680936" y="4449287"/>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Vorlesungen</a:t>
            </a:r>
          </a:p>
        </p:txBody>
      </p:sp>
      <p:sp>
        <p:nvSpPr>
          <p:cNvPr id="8" name="Raute 7">
            <a:extLst>
              <a:ext uri="{FF2B5EF4-FFF2-40B4-BE49-F238E27FC236}">
                <a16:creationId xmlns:a16="http://schemas.microsoft.com/office/drawing/2014/main" id="{41CF8A1A-9B1F-E0CD-DDD5-BD5A345547BA}"/>
              </a:ext>
            </a:extLst>
          </p:cNvPr>
          <p:cNvSpPr/>
          <p:nvPr/>
        </p:nvSpPr>
        <p:spPr>
          <a:xfrm>
            <a:off x="134089" y="2663761"/>
            <a:ext cx="3131169"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voraussetzen</a:t>
            </a:r>
          </a:p>
        </p:txBody>
      </p:sp>
      <p:cxnSp>
        <p:nvCxnSpPr>
          <p:cNvPr id="9" name="Gerade Verbindung 8">
            <a:extLst>
              <a:ext uri="{FF2B5EF4-FFF2-40B4-BE49-F238E27FC236}">
                <a16:creationId xmlns:a16="http://schemas.microsoft.com/office/drawing/2014/main" id="{B441C951-C28C-80AC-9D56-88866F79E6A7}"/>
              </a:ext>
            </a:extLst>
          </p:cNvPr>
          <p:cNvCxnSpPr/>
          <p:nvPr/>
        </p:nvCxnSpPr>
        <p:spPr>
          <a:xfrm flipV="1">
            <a:off x="1480091" y="3237502"/>
            <a:ext cx="0" cy="12305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24343BBA-03EB-0DFE-A5F9-B35C00CB6684}"/>
              </a:ext>
            </a:extLst>
          </p:cNvPr>
          <p:cNvCxnSpPr/>
          <p:nvPr/>
        </p:nvCxnSpPr>
        <p:spPr>
          <a:xfrm flipV="1">
            <a:off x="1873242" y="3237502"/>
            <a:ext cx="0" cy="12117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hteck 10">
            <a:extLst>
              <a:ext uri="{FF2B5EF4-FFF2-40B4-BE49-F238E27FC236}">
                <a16:creationId xmlns:a16="http://schemas.microsoft.com/office/drawing/2014/main" id="{621FF515-A343-0AC4-6A2B-34176A911593}"/>
              </a:ext>
            </a:extLst>
          </p:cNvPr>
          <p:cNvSpPr/>
          <p:nvPr/>
        </p:nvSpPr>
        <p:spPr>
          <a:xfrm>
            <a:off x="3868193" y="3519859"/>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Vorlesungen</a:t>
            </a:r>
          </a:p>
        </p:txBody>
      </p:sp>
      <p:sp>
        <p:nvSpPr>
          <p:cNvPr id="12" name="Raute 11">
            <a:extLst>
              <a:ext uri="{FF2B5EF4-FFF2-40B4-BE49-F238E27FC236}">
                <a16:creationId xmlns:a16="http://schemas.microsoft.com/office/drawing/2014/main" id="{A8BB2316-A2B4-28E8-2847-8EB23DC96C0B}"/>
              </a:ext>
            </a:extLst>
          </p:cNvPr>
          <p:cNvSpPr/>
          <p:nvPr/>
        </p:nvSpPr>
        <p:spPr>
          <a:xfrm>
            <a:off x="4062850" y="4474900"/>
            <a:ext cx="155820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lesen</a:t>
            </a:r>
          </a:p>
        </p:txBody>
      </p:sp>
      <p:sp>
        <p:nvSpPr>
          <p:cNvPr id="13" name="Rechteck 12">
            <a:extLst>
              <a:ext uri="{FF2B5EF4-FFF2-40B4-BE49-F238E27FC236}">
                <a16:creationId xmlns:a16="http://schemas.microsoft.com/office/drawing/2014/main" id="{FB2E63AA-0481-5B28-4FC3-887DD7F98451}"/>
              </a:ext>
            </a:extLst>
          </p:cNvPr>
          <p:cNvSpPr/>
          <p:nvPr/>
        </p:nvSpPr>
        <p:spPr>
          <a:xfrm>
            <a:off x="3868193" y="5497591"/>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Professoren</a:t>
            </a:r>
          </a:p>
        </p:txBody>
      </p:sp>
      <p:cxnSp>
        <p:nvCxnSpPr>
          <p:cNvPr id="14" name="Gerade Verbindung 13">
            <a:extLst>
              <a:ext uri="{FF2B5EF4-FFF2-40B4-BE49-F238E27FC236}">
                <a16:creationId xmlns:a16="http://schemas.microsoft.com/office/drawing/2014/main" id="{B64BDB86-B5B9-DEFE-76C3-36BB0DCD59B5}"/>
              </a:ext>
            </a:extLst>
          </p:cNvPr>
          <p:cNvCxnSpPr>
            <a:cxnSpLocks/>
            <a:stCxn id="12" idx="0"/>
          </p:cNvCxnSpPr>
          <p:nvPr/>
        </p:nvCxnSpPr>
        <p:spPr>
          <a:xfrm flipV="1">
            <a:off x="4841953" y="4057425"/>
            <a:ext cx="0" cy="4174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a:extLst>
              <a:ext uri="{FF2B5EF4-FFF2-40B4-BE49-F238E27FC236}">
                <a16:creationId xmlns:a16="http://schemas.microsoft.com/office/drawing/2014/main" id="{7E36B6D0-7413-2649-42C5-CCA10B5BA924}"/>
              </a:ext>
            </a:extLst>
          </p:cNvPr>
          <p:cNvCxnSpPr>
            <a:cxnSpLocks/>
            <a:endCxn id="12" idx="2"/>
          </p:cNvCxnSpPr>
          <p:nvPr/>
        </p:nvCxnSpPr>
        <p:spPr>
          <a:xfrm flipV="1">
            <a:off x="4841953" y="5048641"/>
            <a:ext cx="0" cy="4240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hteck 15">
            <a:extLst>
              <a:ext uri="{FF2B5EF4-FFF2-40B4-BE49-F238E27FC236}">
                <a16:creationId xmlns:a16="http://schemas.microsoft.com/office/drawing/2014/main" id="{DB325532-9A0A-BB8C-874D-F3A483C10813}"/>
              </a:ext>
            </a:extLst>
          </p:cNvPr>
          <p:cNvSpPr/>
          <p:nvPr/>
        </p:nvSpPr>
        <p:spPr>
          <a:xfrm>
            <a:off x="4942987" y="2151401"/>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Studenten</a:t>
            </a:r>
          </a:p>
        </p:txBody>
      </p:sp>
      <p:sp>
        <p:nvSpPr>
          <p:cNvPr id="17" name="Rechteck 16">
            <a:extLst>
              <a:ext uri="{FF2B5EF4-FFF2-40B4-BE49-F238E27FC236}">
                <a16:creationId xmlns:a16="http://schemas.microsoft.com/office/drawing/2014/main" id="{6C526D28-CD39-38EA-07A2-4A1187379EFB}"/>
              </a:ext>
            </a:extLst>
          </p:cNvPr>
          <p:cNvSpPr/>
          <p:nvPr/>
        </p:nvSpPr>
        <p:spPr>
          <a:xfrm>
            <a:off x="9886096" y="2120603"/>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Vorlesungen</a:t>
            </a:r>
          </a:p>
        </p:txBody>
      </p:sp>
      <p:sp>
        <p:nvSpPr>
          <p:cNvPr id="18" name="Raute 17">
            <a:extLst>
              <a:ext uri="{FF2B5EF4-FFF2-40B4-BE49-F238E27FC236}">
                <a16:creationId xmlns:a16="http://schemas.microsoft.com/office/drawing/2014/main" id="{82667915-308E-C80C-69F7-75AA5225A9CC}"/>
              </a:ext>
            </a:extLst>
          </p:cNvPr>
          <p:cNvSpPr/>
          <p:nvPr/>
        </p:nvSpPr>
        <p:spPr>
          <a:xfrm>
            <a:off x="7530193" y="2120603"/>
            <a:ext cx="155820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hören</a:t>
            </a:r>
          </a:p>
        </p:txBody>
      </p:sp>
      <p:cxnSp>
        <p:nvCxnSpPr>
          <p:cNvPr id="19" name="Gerade Verbindung 18">
            <a:extLst>
              <a:ext uri="{FF2B5EF4-FFF2-40B4-BE49-F238E27FC236}">
                <a16:creationId xmlns:a16="http://schemas.microsoft.com/office/drawing/2014/main" id="{92AD57EE-EFAC-F8C6-91FC-B72F64CD3365}"/>
              </a:ext>
            </a:extLst>
          </p:cNvPr>
          <p:cNvCxnSpPr>
            <a:stCxn id="16" idx="3"/>
            <a:endCxn id="18" idx="1"/>
          </p:cNvCxnSpPr>
          <p:nvPr/>
        </p:nvCxnSpPr>
        <p:spPr>
          <a:xfrm flipV="1">
            <a:off x="6868745" y="2407474"/>
            <a:ext cx="661448" cy="390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a:extLst>
              <a:ext uri="{FF2B5EF4-FFF2-40B4-BE49-F238E27FC236}">
                <a16:creationId xmlns:a16="http://schemas.microsoft.com/office/drawing/2014/main" id="{5A8F736F-5956-A3C4-6029-DEA317559214}"/>
              </a:ext>
            </a:extLst>
          </p:cNvPr>
          <p:cNvCxnSpPr>
            <a:stCxn id="18" idx="3"/>
            <a:endCxn id="17" idx="1"/>
          </p:cNvCxnSpPr>
          <p:nvPr/>
        </p:nvCxnSpPr>
        <p:spPr>
          <a:xfrm flipV="1">
            <a:off x="9088399" y="2380580"/>
            <a:ext cx="797697" cy="268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aute 20">
            <a:extLst>
              <a:ext uri="{FF2B5EF4-FFF2-40B4-BE49-F238E27FC236}">
                <a16:creationId xmlns:a16="http://schemas.microsoft.com/office/drawing/2014/main" id="{B1FCC855-CFF7-BCCE-5104-56951F6E8337}"/>
              </a:ext>
            </a:extLst>
          </p:cNvPr>
          <p:cNvSpPr/>
          <p:nvPr/>
        </p:nvSpPr>
        <p:spPr>
          <a:xfrm>
            <a:off x="7530193" y="3273822"/>
            <a:ext cx="180905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prüfen</a:t>
            </a:r>
          </a:p>
        </p:txBody>
      </p:sp>
      <p:sp>
        <p:nvSpPr>
          <p:cNvPr id="22" name="Rechteck 21">
            <a:extLst>
              <a:ext uri="{FF2B5EF4-FFF2-40B4-BE49-F238E27FC236}">
                <a16:creationId xmlns:a16="http://schemas.microsoft.com/office/drawing/2014/main" id="{FCE23283-56F4-7434-7E3F-C54E15A83C9E}"/>
              </a:ext>
            </a:extLst>
          </p:cNvPr>
          <p:cNvSpPr/>
          <p:nvPr/>
        </p:nvSpPr>
        <p:spPr>
          <a:xfrm>
            <a:off x="7471842" y="4351553"/>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Professoren</a:t>
            </a:r>
          </a:p>
        </p:txBody>
      </p:sp>
      <p:cxnSp>
        <p:nvCxnSpPr>
          <p:cNvPr id="23" name="Gerade Verbindung 22">
            <a:extLst>
              <a:ext uri="{FF2B5EF4-FFF2-40B4-BE49-F238E27FC236}">
                <a16:creationId xmlns:a16="http://schemas.microsoft.com/office/drawing/2014/main" id="{302F9EF2-7CD5-2A33-690B-7324D5D1E5AF}"/>
              </a:ext>
            </a:extLst>
          </p:cNvPr>
          <p:cNvCxnSpPr>
            <a:stCxn id="21" idx="0"/>
            <a:endCxn id="17" idx="2"/>
          </p:cNvCxnSpPr>
          <p:nvPr/>
        </p:nvCxnSpPr>
        <p:spPr>
          <a:xfrm flipV="1">
            <a:off x="8434721" y="2640556"/>
            <a:ext cx="2414254" cy="63326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53DFA48E-A8A0-B6B6-B709-E609FFE4C08B}"/>
              </a:ext>
            </a:extLst>
          </p:cNvPr>
          <p:cNvCxnSpPr>
            <a:stCxn id="21" idx="0"/>
            <a:endCxn id="16" idx="2"/>
          </p:cNvCxnSpPr>
          <p:nvPr/>
        </p:nvCxnSpPr>
        <p:spPr>
          <a:xfrm flipH="1" flipV="1">
            <a:off x="5905866" y="2671354"/>
            <a:ext cx="2528855" cy="60246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a:extLst>
              <a:ext uri="{FF2B5EF4-FFF2-40B4-BE49-F238E27FC236}">
                <a16:creationId xmlns:a16="http://schemas.microsoft.com/office/drawing/2014/main" id="{C38854A7-9925-B90D-A5E2-5620DB235339}"/>
              </a:ext>
            </a:extLst>
          </p:cNvPr>
          <p:cNvCxnSpPr>
            <a:stCxn id="22" idx="0"/>
            <a:endCxn id="21" idx="2"/>
          </p:cNvCxnSpPr>
          <p:nvPr/>
        </p:nvCxnSpPr>
        <p:spPr>
          <a:xfrm flipV="1">
            <a:off x="8434721" y="3847563"/>
            <a:ext cx="0" cy="5039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58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818168"/>
            <a:ext cx="9798738" cy="457101"/>
          </a:xfrm>
        </p:spPr>
        <p:txBody>
          <a:bodyPr>
            <a:normAutofit fontScale="92500" lnSpcReduction="20000"/>
          </a:bodyPr>
          <a:lstStyle/>
          <a:p>
            <a:r>
              <a:rPr lang="de-DE" dirty="0"/>
              <a:t>Funktionalitäten / Kardinalitäten</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 Entity-</a:t>
            </a:r>
            <a:r>
              <a:rPr lang="de-DE" dirty="0" err="1"/>
              <a:t>Relationship</a:t>
            </a:r>
            <a:r>
              <a:rPr lang="de-DE" dirty="0"/>
              <a:t>-Modell</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21</a:t>
            </a:fld>
            <a:endParaRPr lang="de-DE" dirty="0"/>
          </a:p>
        </p:txBody>
      </p:sp>
      <p:pic>
        <p:nvPicPr>
          <p:cNvPr id="54" name="Grafik 53" descr="Kapitel2_Funtkionalitäten.jpg"/>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3402767" y="1134738"/>
            <a:ext cx="7099282" cy="5100846"/>
          </a:xfrm>
          <a:prstGeom prst="rect">
            <a:avLst/>
          </a:prstGeom>
        </p:spPr>
      </p:pic>
    </p:spTree>
    <p:extLst>
      <p:ext uri="{BB962C8B-B14F-4D97-AF65-F5344CB8AC3E}">
        <p14:creationId xmlns:p14="http://schemas.microsoft.com/office/powerpoint/2010/main" val="3213740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Drei Arten von Beziehungen</a:t>
            </a:r>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2769832"/>
            <a:ext cx="9798738" cy="3243693"/>
          </a:xfrm>
        </p:spPr>
        <p:txBody>
          <a:bodyPr>
            <a:normAutofit/>
          </a:bodyPr>
          <a:lstStyle/>
          <a:p>
            <a:r>
              <a:rPr lang="de-DE" sz="2400" dirty="0"/>
              <a:t>Eins-zu-Eins-Beziehung (1:1)</a:t>
            </a:r>
          </a:p>
          <a:p>
            <a:r>
              <a:rPr lang="de-DE" sz="2400" dirty="0"/>
              <a:t>Viele-zu-Eins-Beziehung (N:1)</a:t>
            </a:r>
          </a:p>
          <a:p>
            <a:r>
              <a:rPr lang="de-DE" sz="2400" dirty="0"/>
              <a:t>Viele-zu-Viele-Beziehung (N:M)</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22</a:t>
            </a:fld>
            <a:endParaRPr lang="de-DE" dirty="0"/>
          </a:p>
        </p:txBody>
      </p:sp>
    </p:spTree>
    <p:extLst>
      <p:ext uri="{BB962C8B-B14F-4D97-AF65-F5344CB8AC3E}">
        <p14:creationId xmlns:p14="http://schemas.microsoft.com/office/powerpoint/2010/main" val="3351990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818168"/>
            <a:ext cx="9798738" cy="457101"/>
          </a:xfrm>
        </p:spPr>
        <p:txBody>
          <a:bodyPr>
            <a:normAutofit fontScale="92500" lnSpcReduction="20000"/>
          </a:bodyPr>
          <a:lstStyle/>
          <a:p>
            <a:r>
              <a:rPr lang="de-DE" dirty="0"/>
              <a:t>Eins-zu-Eins (1:1) Beziehung</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23</a:t>
            </a:fld>
            <a:endParaRPr lang="de-DE" dirty="0"/>
          </a:p>
        </p:txBody>
      </p:sp>
      <p:pic>
        <p:nvPicPr>
          <p:cNvPr id="7" name="Grafik 6" descr="Kapitel2_Beziehung.jpg"/>
          <p:cNvPicPr>
            <a:picLocks noChangeAspect="1"/>
          </p:cNvPicPr>
          <p:nvPr/>
        </p:nvPicPr>
        <p:blipFill>
          <a:blip r:embed="rId3"/>
          <a:stretch>
            <a:fillRect/>
          </a:stretch>
        </p:blipFill>
        <p:spPr>
          <a:xfrm>
            <a:off x="2434727" y="1226124"/>
            <a:ext cx="7842747" cy="5359508"/>
          </a:xfrm>
          <a:prstGeom prst="rect">
            <a:avLst/>
          </a:prstGeom>
        </p:spPr>
      </p:pic>
    </p:spTree>
    <p:extLst>
      <p:ext uri="{BB962C8B-B14F-4D97-AF65-F5344CB8AC3E}">
        <p14:creationId xmlns:p14="http://schemas.microsoft.com/office/powerpoint/2010/main" val="32137402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818168"/>
            <a:ext cx="9798738" cy="457101"/>
          </a:xfrm>
        </p:spPr>
        <p:txBody>
          <a:bodyPr>
            <a:normAutofit fontScale="92500" lnSpcReduction="20000"/>
          </a:bodyPr>
          <a:lstStyle/>
          <a:p>
            <a:r>
              <a:rPr lang="de-DE" dirty="0"/>
              <a:t>Viele-zu-Eins (N:1) Beziehung</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 Entity-</a:t>
            </a:r>
            <a:r>
              <a:rPr lang="de-DE" dirty="0" err="1"/>
              <a:t>Relationship</a:t>
            </a:r>
            <a:r>
              <a:rPr lang="de-DE" dirty="0"/>
              <a:t>-Modell</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24</a:t>
            </a:fld>
            <a:endParaRPr lang="de-DE" dirty="0"/>
          </a:p>
        </p:txBody>
      </p:sp>
      <p:pic>
        <p:nvPicPr>
          <p:cNvPr id="9" name="Grafik 8" descr="Kapitel2_Beziehung2.jpg"/>
          <p:cNvPicPr>
            <a:picLocks noChangeAspect="1"/>
          </p:cNvPicPr>
          <p:nvPr/>
        </p:nvPicPr>
        <p:blipFill>
          <a:blip r:embed="rId3"/>
          <a:stretch>
            <a:fillRect/>
          </a:stretch>
        </p:blipFill>
        <p:spPr>
          <a:xfrm>
            <a:off x="2588964" y="1275268"/>
            <a:ext cx="7437911" cy="5310363"/>
          </a:xfrm>
          <a:prstGeom prst="rect">
            <a:avLst/>
          </a:prstGeom>
        </p:spPr>
      </p:pic>
    </p:spTree>
    <p:extLst>
      <p:ext uri="{BB962C8B-B14F-4D97-AF65-F5344CB8AC3E}">
        <p14:creationId xmlns:p14="http://schemas.microsoft.com/office/powerpoint/2010/main" val="3213740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818168"/>
            <a:ext cx="9798738" cy="457101"/>
          </a:xfrm>
        </p:spPr>
        <p:txBody>
          <a:bodyPr>
            <a:normAutofit fontScale="92500" lnSpcReduction="20000"/>
          </a:bodyPr>
          <a:lstStyle/>
          <a:p>
            <a:r>
              <a:rPr lang="de-DE" dirty="0"/>
              <a:t>Viele-zu-Viele (N:M) Beziehung</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25</a:t>
            </a:fld>
            <a:endParaRPr lang="de-DE" dirty="0"/>
          </a:p>
        </p:txBody>
      </p:sp>
      <p:pic>
        <p:nvPicPr>
          <p:cNvPr id="7" name="Grafik 6" descr="Kapitel2_Beziehung3.jpg"/>
          <p:cNvPicPr>
            <a:picLocks noChangeAspect="1"/>
          </p:cNvPicPr>
          <p:nvPr/>
        </p:nvPicPr>
        <p:blipFill>
          <a:blip r:embed="rId3"/>
          <a:stretch>
            <a:fillRect/>
          </a:stretch>
        </p:blipFill>
        <p:spPr>
          <a:xfrm>
            <a:off x="2225407" y="1275269"/>
            <a:ext cx="7649493" cy="5482424"/>
          </a:xfrm>
          <a:prstGeom prst="rect">
            <a:avLst/>
          </a:prstGeom>
        </p:spPr>
      </p:pic>
      <p:sp>
        <p:nvSpPr>
          <p:cNvPr id="8" name="Textfeld 58">
            <a:extLst>
              <a:ext uri="{FF2B5EF4-FFF2-40B4-BE49-F238E27FC236}">
                <a16:creationId xmlns:a16="http://schemas.microsoft.com/office/drawing/2014/main" id="{8C686E96-0116-473D-9150-C93D56545626}"/>
              </a:ext>
            </a:extLst>
          </p:cNvPr>
          <p:cNvSpPr txBox="1"/>
          <p:nvPr/>
        </p:nvSpPr>
        <p:spPr>
          <a:xfrm>
            <a:off x="7107758" y="6085173"/>
            <a:ext cx="377026" cy="323165"/>
          </a:xfrm>
          <a:prstGeom prst="rect">
            <a:avLst/>
          </a:prstGeom>
          <a:solidFill>
            <a:schemeClr val="bg1"/>
          </a:solidFill>
        </p:spPr>
        <p:txBody>
          <a:bodyPr wrap="none" bIns="0" rtlCol="0">
            <a:spAutoFit/>
          </a:bodyPr>
          <a:lstStyle/>
          <a:p>
            <a:r>
              <a:rPr lang="de-DE" b="1" dirty="0"/>
              <a:t>M</a:t>
            </a:r>
          </a:p>
        </p:txBody>
      </p:sp>
      <p:sp>
        <p:nvSpPr>
          <p:cNvPr id="9" name="Textfeld 58">
            <a:extLst>
              <a:ext uri="{FF2B5EF4-FFF2-40B4-BE49-F238E27FC236}">
                <a16:creationId xmlns:a16="http://schemas.microsoft.com/office/drawing/2014/main" id="{8D2170FA-2B72-4700-B098-DCFC8641B6D2}"/>
              </a:ext>
            </a:extLst>
          </p:cNvPr>
          <p:cNvSpPr txBox="1"/>
          <p:nvPr/>
        </p:nvSpPr>
        <p:spPr>
          <a:xfrm>
            <a:off x="4616018" y="6082316"/>
            <a:ext cx="351378" cy="323165"/>
          </a:xfrm>
          <a:prstGeom prst="rect">
            <a:avLst/>
          </a:prstGeom>
          <a:solidFill>
            <a:schemeClr val="bg1"/>
          </a:solidFill>
        </p:spPr>
        <p:txBody>
          <a:bodyPr wrap="none" bIns="0" rtlCol="0">
            <a:spAutoFit/>
          </a:bodyPr>
          <a:lstStyle/>
          <a:p>
            <a:r>
              <a:rPr lang="de-DE" b="1" dirty="0"/>
              <a:t>N</a:t>
            </a:r>
          </a:p>
        </p:txBody>
      </p:sp>
    </p:spTree>
    <p:extLst>
      <p:ext uri="{BB962C8B-B14F-4D97-AF65-F5344CB8AC3E}">
        <p14:creationId xmlns:p14="http://schemas.microsoft.com/office/powerpoint/2010/main" val="32137402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818168"/>
            <a:ext cx="9798738" cy="457101"/>
          </a:xfrm>
        </p:spPr>
        <p:txBody>
          <a:bodyPr>
            <a:normAutofit fontScale="92500" lnSpcReduction="20000"/>
          </a:bodyPr>
          <a:lstStyle/>
          <a:p>
            <a:r>
              <a:rPr lang="de-DE" dirty="0"/>
              <a:t>Funktionalitäten bei </a:t>
            </a:r>
            <a:r>
              <a:rPr lang="de-DE" i="1" dirty="0"/>
              <a:t>n-stelligen </a:t>
            </a:r>
            <a:r>
              <a:rPr lang="de-DE" dirty="0"/>
              <a:t>Beziehungen</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26</a:t>
            </a:fld>
            <a:endParaRPr lang="de-DE" dirty="0"/>
          </a:p>
        </p:txBody>
      </p:sp>
      <p:pic>
        <p:nvPicPr>
          <p:cNvPr id="9" name="Grafik 8" descr="Kapitel2_Funktionalitäten.jpg"/>
          <p:cNvPicPr>
            <a:picLocks noChangeAspect="1"/>
          </p:cNvPicPr>
          <p:nvPr/>
        </p:nvPicPr>
        <p:blipFill>
          <a:blip r:embed="rId3"/>
          <a:stretch>
            <a:fillRect/>
          </a:stretch>
        </p:blipFill>
        <p:spPr>
          <a:xfrm>
            <a:off x="2419006" y="1413757"/>
            <a:ext cx="7067550" cy="4924425"/>
          </a:xfrm>
          <a:prstGeom prst="rect">
            <a:avLst/>
          </a:prstGeom>
        </p:spPr>
      </p:pic>
    </p:spTree>
    <p:extLst>
      <p:ext uri="{BB962C8B-B14F-4D97-AF65-F5344CB8AC3E}">
        <p14:creationId xmlns:p14="http://schemas.microsoft.com/office/powerpoint/2010/main" val="32137402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Beispiel-Beziehung: </a:t>
            </a:r>
            <a:r>
              <a:rPr lang="de-DE" i="1" dirty="0"/>
              <a:t>betreuen</a:t>
            </a:r>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5221995"/>
            <a:ext cx="10594842" cy="958468"/>
          </a:xfrm>
        </p:spPr>
        <p:txBody>
          <a:bodyPr>
            <a:normAutofit fontScale="92500" lnSpcReduction="10000"/>
          </a:bodyPr>
          <a:lstStyle/>
          <a:p>
            <a:pPr>
              <a:buNone/>
            </a:pPr>
            <a:r>
              <a:rPr lang="de-DE" sz="2000" dirty="0"/>
              <a:t>betreuen : Professoren x Studenten </a:t>
            </a:r>
            <a:r>
              <a:rPr lang="de-DE" sz="3000" dirty="0">
                <a:latin typeface="Courier New"/>
                <a:cs typeface="Courier New"/>
              </a:rPr>
              <a:t>→</a:t>
            </a:r>
            <a:r>
              <a:rPr lang="de-DE" sz="2000" dirty="0">
                <a:latin typeface="Courier New"/>
                <a:cs typeface="Courier New"/>
              </a:rPr>
              <a:t> </a:t>
            </a:r>
            <a:r>
              <a:rPr lang="de-DE" sz="2000" dirty="0"/>
              <a:t>Seminarthemen</a:t>
            </a:r>
          </a:p>
          <a:p>
            <a:pPr>
              <a:buNone/>
            </a:pPr>
            <a:r>
              <a:rPr lang="de-DE" sz="2000" dirty="0"/>
              <a:t>betreuen : Seminarthemen x Studenten </a:t>
            </a:r>
            <a:r>
              <a:rPr lang="de-DE" sz="3000" dirty="0">
                <a:latin typeface="Courier New"/>
                <a:cs typeface="Courier New"/>
              </a:rPr>
              <a:t>→</a:t>
            </a:r>
            <a:r>
              <a:rPr lang="de-DE" sz="2000" dirty="0"/>
              <a:t> Professoren </a:t>
            </a:r>
          </a:p>
          <a:p>
            <a:endParaRPr lang="de-DE" dirty="0"/>
          </a:p>
          <a:p>
            <a:endParaRPr lang="de-DE"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27</a:t>
            </a:fld>
            <a:endParaRPr lang="de-DE" dirty="0"/>
          </a:p>
        </p:txBody>
      </p:sp>
      <p:sp>
        <p:nvSpPr>
          <p:cNvPr id="9" name="Ellipse 8"/>
          <p:cNvSpPr/>
          <p:nvPr/>
        </p:nvSpPr>
        <p:spPr>
          <a:xfrm>
            <a:off x="3452981" y="4315999"/>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Note</a:t>
            </a:r>
          </a:p>
        </p:txBody>
      </p:sp>
      <p:sp>
        <p:nvSpPr>
          <p:cNvPr id="14" name="Rechteck 13"/>
          <p:cNvSpPr/>
          <p:nvPr/>
        </p:nvSpPr>
        <p:spPr>
          <a:xfrm>
            <a:off x="1294097" y="3092822"/>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Studenten</a:t>
            </a:r>
          </a:p>
        </p:txBody>
      </p:sp>
      <p:sp>
        <p:nvSpPr>
          <p:cNvPr id="15" name="Rechteck 14"/>
          <p:cNvSpPr/>
          <p:nvPr/>
        </p:nvSpPr>
        <p:spPr>
          <a:xfrm>
            <a:off x="8396411" y="3796046"/>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Seminarthemen</a:t>
            </a:r>
          </a:p>
        </p:txBody>
      </p:sp>
      <p:sp>
        <p:nvSpPr>
          <p:cNvPr id="16" name="Raute 15"/>
          <p:cNvSpPr/>
          <p:nvPr/>
        </p:nvSpPr>
        <p:spPr>
          <a:xfrm>
            <a:off x="4636322" y="3065928"/>
            <a:ext cx="2481655"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betreuen</a:t>
            </a:r>
          </a:p>
        </p:txBody>
      </p:sp>
      <p:cxnSp>
        <p:nvCxnSpPr>
          <p:cNvPr id="37" name="Gerade Verbindung 36"/>
          <p:cNvCxnSpPr>
            <a:stCxn id="16" idx="1"/>
            <a:endCxn id="14" idx="3"/>
          </p:cNvCxnSpPr>
          <p:nvPr/>
        </p:nvCxnSpPr>
        <p:spPr>
          <a:xfrm flipH="1">
            <a:off x="3219855" y="3352799"/>
            <a:ext cx="141646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hteck 40"/>
          <p:cNvSpPr/>
          <p:nvPr/>
        </p:nvSpPr>
        <p:spPr>
          <a:xfrm>
            <a:off x="8396411" y="2545975"/>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Professoren</a:t>
            </a:r>
          </a:p>
        </p:txBody>
      </p:sp>
      <p:cxnSp>
        <p:nvCxnSpPr>
          <p:cNvPr id="45" name="Gerade Verbindung 44"/>
          <p:cNvCxnSpPr>
            <a:stCxn id="16" idx="3"/>
            <a:endCxn id="41" idx="1"/>
          </p:cNvCxnSpPr>
          <p:nvPr/>
        </p:nvCxnSpPr>
        <p:spPr>
          <a:xfrm flipV="1">
            <a:off x="7117977" y="2805952"/>
            <a:ext cx="1278434" cy="5468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Gerade Verbindung 48"/>
          <p:cNvCxnSpPr>
            <a:stCxn id="16" idx="3"/>
            <a:endCxn id="15" idx="1"/>
          </p:cNvCxnSpPr>
          <p:nvPr/>
        </p:nvCxnSpPr>
        <p:spPr>
          <a:xfrm>
            <a:off x="7117977" y="3352799"/>
            <a:ext cx="1278434" cy="7032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feld 54"/>
          <p:cNvSpPr txBox="1"/>
          <p:nvPr/>
        </p:nvSpPr>
        <p:spPr>
          <a:xfrm>
            <a:off x="7535537" y="2805952"/>
            <a:ext cx="312906" cy="369332"/>
          </a:xfrm>
          <a:prstGeom prst="rect">
            <a:avLst/>
          </a:prstGeom>
          <a:noFill/>
        </p:spPr>
        <p:txBody>
          <a:bodyPr wrap="none" rtlCol="0">
            <a:spAutoFit/>
          </a:bodyPr>
          <a:lstStyle/>
          <a:p>
            <a:r>
              <a:rPr lang="de-DE" dirty="0"/>
              <a:t>1</a:t>
            </a:r>
          </a:p>
        </p:txBody>
      </p:sp>
      <p:sp>
        <p:nvSpPr>
          <p:cNvPr id="56" name="Textfeld 55"/>
          <p:cNvSpPr txBox="1"/>
          <p:nvPr/>
        </p:nvSpPr>
        <p:spPr>
          <a:xfrm>
            <a:off x="7687937" y="3455003"/>
            <a:ext cx="312906" cy="369332"/>
          </a:xfrm>
          <a:prstGeom prst="rect">
            <a:avLst/>
          </a:prstGeom>
          <a:noFill/>
        </p:spPr>
        <p:txBody>
          <a:bodyPr wrap="none" rtlCol="0">
            <a:spAutoFit/>
          </a:bodyPr>
          <a:lstStyle/>
          <a:p>
            <a:r>
              <a:rPr lang="de-DE" dirty="0"/>
              <a:t>1</a:t>
            </a:r>
          </a:p>
        </p:txBody>
      </p:sp>
      <p:sp>
        <p:nvSpPr>
          <p:cNvPr id="57" name="Textfeld 56"/>
          <p:cNvSpPr txBox="1"/>
          <p:nvPr/>
        </p:nvSpPr>
        <p:spPr>
          <a:xfrm>
            <a:off x="4086677" y="3065928"/>
            <a:ext cx="351378" cy="369332"/>
          </a:xfrm>
          <a:prstGeom prst="rect">
            <a:avLst/>
          </a:prstGeom>
          <a:noFill/>
        </p:spPr>
        <p:txBody>
          <a:bodyPr wrap="none" rtlCol="0">
            <a:spAutoFit/>
          </a:bodyPr>
          <a:lstStyle/>
          <a:p>
            <a:r>
              <a:rPr lang="de-DE" dirty="0"/>
              <a:t>N</a:t>
            </a:r>
          </a:p>
        </p:txBody>
      </p:sp>
      <p:cxnSp>
        <p:nvCxnSpPr>
          <p:cNvPr id="58" name="Gerade Verbindung 57"/>
          <p:cNvCxnSpPr>
            <a:stCxn id="16" idx="2"/>
            <a:endCxn id="9" idx="7"/>
          </p:cNvCxnSpPr>
          <p:nvPr/>
        </p:nvCxnSpPr>
        <p:spPr>
          <a:xfrm flipH="1">
            <a:off x="4463026" y="3639669"/>
            <a:ext cx="1414124" cy="7585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7402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Dadurch erzwungene Konsistenzbedingungen</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a:xfrm>
            <a:off x="523691" y="2028825"/>
            <a:ext cx="11148032" cy="3954725"/>
          </a:xfrm>
        </p:spPr>
        <p:txBody>
          <a:bodyPr>
            <a:noAutofit/>
          </a:bodyPr>
          <a:lstStyle/>
          <a:p>
            <a:r>
              <a:rPr lang="de-DE" sz="2200" b="0" dirty="0"/>
              <a:t>Studierende dürfen bei demselben Professor bzw. derselben Professorin nur ein Seminarthema "ableisten" (damit ein breites Spektrum abgedeckt wird). </a:t>
            </a:r>
          </a:p>
          <a:p>
            <a:r>
              <a:rPr lang="de-DE" sz="2200" b="0" dirty="0"/>
              <a:t>Studierende dürfen dasselbe Seminarthema nur einmal bearbeiten – sie dürfen also nicht bei anderen Professor*innen ein schon einmal erteiltes Seminarthema nochmals bearbeiten.</a:t>
            </a:r>
          </a:p>
          <a:p>
            <a:pPr>
              <a:buNone/>
            </a:pPr>
            <a:endParaRPr lang="de-DE" sz="2200" b="0" dirty="0"/>
          </a:p>
          <a:p>
            <a:pPr>
              <a:buNone/>
            </a:pPr>
            <a:r>
              <a:rPr lang="de-DE" sz="2200" b="0" dirty="0"/>
              <a:t>Es sind aber folgende Datenbankzustände nach wie vor möglich:</a:t>
            </a:r>
          </a:p>
          <a:p>
            <a:pPr>
              <a:buFont typeface="Wingdings" pitchFamily="2" charset="2"/>
              <a:buChar char="§"/>
            </a:pPr>
            <a:r>
              <a:rPr lang="de-DE" sz="2200" b="0" dirty="0"/>
              <a:t>Professor*innen können dasselbe Seminarthema „wiederverwenden“ – also dasselbe Thema auch mehreren Studierenden erteilen.</a:t>
            </a:r>
          </a:p>
          <a:p>
            <a:pPr>
              <a:buFont typeface="Wingdings" pitchFamily="2" charset="2"/>
              <a:buChar char="§"/>
            </a:pPr>
            <a:r>
              <a:rPr lang="de-DE" sz="2200" b="0" dirty="0"/>
              <a:t>Ein Thema kann von mehreren Professor*innen vergeben werden – aber an unterschiedliche Studierende.</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Datenbankentwurf: Entity-</a:t>
            </a:r>
            <a:r>
              <a:rPr lang="de-DE" dirty="0" err="1"/>
              <a:t>Relationship</a:t>
            </a:r>
            <a:r>
              <a:rPr lang="de-DE" dirty="0"/>
              <a:t>-Modell</a:t>
            </a:r>
          </a:p>
          <a:p>
            <a:endParaRPr lang="de-DE" dirty="0"/>
          </a:p>
          <a:p>
            <a:endParaRPr lang="de-DE" dirty="0"/>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28</a:t>
            </a:fld>
            <a:endParaRPr lang="de-DE" dirty="0"/>
          </a:p>
        </p:txBody>
      </p:sp>
    </p:spTree>
    <p:extLst>
      <p:ext uri="{BB962C8B-B14F-4D97-AF65-F5344CB8AC3E}">
        <p14:creationId xmlns:p14="http://schemas.microsoft.com/office/powerpoint/2010/main" val="95922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fik 18" descr="Kapitel2_Ausprägung.jpg"/>
          <p:cNvPicPr>
            <a:picLocks noChangeAspect="1"/>
          </p:cNvPicPr>
          <p:nvPr/>
        </p:nvPicPr>
        <p:blipFill>
          <a:blip r:embed="rId3"/>
          <a:stretch>
            <a:fillRect/>
          </a:stretch>
        </p:blipFill>
        <p:spPr>
          <a:xfrm>
            <a:off x="2895898" y="1518960"/>
            <a:ext cx="7426271" cy="5066672"/>
          </a:xfrm>
          <a:prstGeom prst="rect">
            <a:avLst/>
          </a:prstGeom>
        </p:spPr>
      </p:pic>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1155638"/>
            <a:ext cx="9798738" cy="457101"/>
          </a:xfrm>
        </p:spPr>
        <p:txBody>
          <a:bodyPr>
            <a:normAutofit fontScale="92500" lnSpcReduction="20000"/>
          </a:bodyPr>
          <a:lstStyle/>
          <a:p>
            <a:r>
              <a:rPr lang="de-DE" dirty="0"/>
              <a:t>Ausprägung der Beziehung </a:t>
            </a:r>
            <a:r>
              <a:rPr lang="de-DE" i="1" dirty="0"/>
              <a:t>betreuen</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Entity-</a:t>
            </a:r>
            <a:r>
              <a:rPr lang="de-DE" dirty="0" err="1"/>
              <a:t>Relationship</a:t>
            </a:r>
            <a:r>
              <a:rPr lang="de-DE" dirty="0"/>
              <a:t>-Modell</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29</a:t>
            </a:fld>
            <a:endParaRPr lang="de-DE" dirty="0"/>
          </a:p>
        </p:txBody>
      </p:sp>
    </p:spTree>
    <p:extLst>
      <p:ext uri="{BB962C8B-B14F-4D97-AF65-F5344CB8AC3E}">
        <p14:creationId xmlns:p14="http://schemas.microsoft.com/office/powerpoint/2010/main" val="3213740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Kapitel 2: Datenbankentwurf</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p:txBody>
          <a:bodyPr/>
          <a:lstStyle/>
          <a:p>
            <a:r>
              <a:rPr lang="de-DE" dirty="0"/>
              <a:t>Generelle Vorgehensweise</a:t>
            </a:r>
          </a:p>
          <a:p>
            <a:r>
              <a:rPr lang="de-DE" dirty="0" err="1"/>
              <a:t>Entity</a:t>
            </a:r>
            <a:r>
              <a:rPr lang="de-DE" dirty="0"/>
              <a:t>-</a:t>
            </a:r>
            <a:r>
              <a:rPr lang="de-DE" dirty="0" err="1"/>
              <a:t>Relationship</a:t>
            </a:r>
            <a:r>
              <a:rPr lang="de-DE" dirty="0"/>
              <a:t>-Modell</a:t>
            </a:r>
          </a:p>
          <a:p>
            <a:r>
              <a:rPr lang="de-DE" dirty="0"/>
              <a:t>Konsolidierung von Teilschemata (</a:t>
            </a:r>
            <a:r>
              <a:rPr lang="de-DE" dirty="0" err="1"/>
              <a:t>Sichtenintegration</a:t>
            </a:r>
            <a:r>
              <a:rPr lang="de-DE" dirty="0"/>
              <a:t>)</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Datenbankentwurf</a:t>
            </a:r>
          </a:p>
          <a:p>
            <a:endParaRPr lang="de-DE" dirty="0"/>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3</a:t>
            </a:fld>
            <a:endParaRPr lang="de-DE" dirty="0"/>
          </a:p>
        </p:txBody>
      </p:sp>
    </p:spTree>
    <p:extLst>
      <p:ext uri="{BB962C8B-B14F-4D97-AF65-F5344CB8AC3E}">
        <p14:creationId xmlns:p14="http://schemas.microsoft.com/office/powerpoint/2010/main" val="9592267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Totale Teilnahme</a:t>
            </a:r>
            <a:endParaRPr lang="de-DE" i="1" dirty="0"/>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0" y="2019300"/>
            <a:ext cx="10779875" cy="4161163"/>
          </a:xfrm>
        </p:spPr>
        <p:txBody>
          <a:bodyPr>
            <a:normAutofit/>
          </a:bodyPr>
          <a:lstStyle/>
          <a:p>
            <a:pPr>
              <a:buNone/>
            </a:pPr>
            <a:r>
              <a:rPr lang="de-DE" sz="2000" dirty="0"/>
              <a:t>	</a:t>
            </a:r>
            <a:r>
              <a:rPr lang="de-DE" sz="2200" dirty="0"/>
              <a:t>Eine Entität </a:t>
            </a:r>
            <a:r>
              <a:rPr lang="de-DE" sz="2200" i="1" dirty="0"/>
              <a:t>E</a:t>
            </a:r>
            <a:r>
              <a:rPr lang="de-DE" sz="2200" i="1" baseline="-25000" dirty="0"/>
              <a:t>i</a:t>
            </a:r>
            <a:r>
              <a:rPr lang="de-DE" sz="2200" i="1" dirty="0"/>
              <a:t> </a:t>
            </a:r>
            <a:r>
              <a:rPr lang="de-DE" sz="2200" dirty="0"/>
              <a:t>nimmt total an einem Beziehungstyp </a:t>
            </a:r>
            <a:r>
              <a:rPr lang="de-DE" sz="2200" i="1" dirty="0"/>
              <a:t>R</a:t>
            </a:r>
            <a:r>
              <a:rPr lang="de-DE" sz="2200" i="1" baseline="-25000" dirty="0"/>
              <a:t>k</a:t>
            </a:r>
            <a:r>
              <a:rPr lang="de-DE" sz="2200" i="1" dirty="0"/>
              <a:t> teil, </a:t>
            </a:r>
            <a:r>
              <a:rPr lang="de-DE" sz="2200" dirty="0"/>
              <a:t>wenn es für jede Instanz von </a:t>
            </a:r>
            <a:r>
              <a:rPr lang="de-DE" sz="2200" i="1" dirty="0"/>
              <a:t>E</a:t>
            </a:r>
            <a:r>
              <a:rPr lang="de-DE" sz="2200" i="1" baseline="-25000" dirty="0"/>
              <a:t>i</a:t>
            </a:r>
            <a:r>
              <a:rPr lang="de-DE" sz="2200" i="1" dirty="0"/>
              <a:t> </a:t>
            </a:r>
            <a:r>
              <a:rPr lang="de-DE" sz="2200" dirty="0"/>
              <a:t>mindestens eine Ausprägung zu </a:t>
            </a:r>
            <a:r>
              <a:rPr lang="de-DE" sz="2200" i="1" dirty="0"/>
              <a:t>R</a:t>
            </a:r>
            <a:r>
              <a:rPr lang="de-DE" sz="2200" i="1" baseline="-25000" dirty="0"/>
              <a:t>k</a:t>
            </a:r>
            <a:r>
              <a:rPr lang="de-DE" sz="2200" i="1" dirty="0"/>
              <a:t> </a:t>
            </a:r>
            <a:r>
              <a:rPr lang="de-DE" sz="2200" dirty="0"/>
              <a:t>gibt, an der die Instanz teilnimmt.</a:t>
            </a:r>
          </a:p>
          <a:p>
            <a:endParaRPr lang="de-DE" dirty="0"/>
          </a:p>
          <a:p>
            <a:endParaRPr lang="de-DE" dirty="0"/>
          </a:p>
          <a:p>
            <a:endParaRPr lang="de-DE" dirty="0"/>
          </a:p>
          <a:p>
            <a:endParaRPr lang="de-DE" dirty="0"/>
          </a:p>
          <a:p>
            <a:endParaRPr lang="de-DE" dirty="0"/>
          </a:p>
          <a:p>
            <a:endParaRPr lang="de-DE" dirty="0"/>
          </a:p>
          <a:p>
            <a:endParaRPr lang="de-DE" dirty="0"/>
          </a:p>
          <a:p>
            <a:pPr>
              <a:buNone/>
            </a:pPr>
            <a:r>
              <a:rPr lang="de-DE" dirty="0"/>
              <a:t>	</a:t>
            </a:r>
            <a:r>
              <a:rPr lang="de-DE" sz="2200" dirty="0"/>
              <a:t>Im Beispiel wird jede Vorlesung von einem Professor gelesen </a:t>
            </a:r>
            <a:br>
              <a:rPr lang="de-DE" sz="2200" dirty="0"/>
            </a:br>
            <a:r>
              <a:rPr lang="de-DE" sz="2200" dirty="0"/>
              <a:t>(aber nicht jeder Professor muss eine Vorlesung halten)</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30</a:t>
            </a:fld>
            <a:endParaRPr lang="de-DE" dirty="0"/>
          </a:p>
        </p:txBody>
      </p:sp>
      <p:sp>
        <p:nvSpPr>
          <p:cNvPr id="14" name="Rechteck 13"/>
          <p:cNvSpPr/>
          <p:nvPr/>
        </p:nvSpPr>
        <p:spPr>
          <a:xfrm>
            <a:off x="1294097" y="3509176"/>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Vorlesungen</a:t>
            </a:r>
          </a:p>
        </p:txBody>
      </p:sp>
      <p:sp>
        <p:nvSpPr>
          <p:cNvPr id="16" name="Raute 15"/>
          <p:cNvSpPr/>
          <p:nvPr/>
        </p:nvSpPr>
        <p:spPr>
          <a:xfrm>
            <a:off x="4636323" y="3482282"/>
            <a:ext cx="173142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lesen</a:t>
            </a:r>
          </a:p>
        </p:txBody>
      </p:sp>
      <p:cxnSp>
        <p:nvCxnSpPr>
          <p:cNvPr id="37" name="Gerade Verbindung 36"/>
          <p:cNvCxnSpPr/>
          <p:nvPr/>
        </p:nvCxnSpPr>
        <p:spPr>
          <a:xfrm flipH="1">
            <a:off x="3219855" y="3725106"/>
            <a:ext cx="1416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hteck 40"/>
          <p:cNvSpPr/>
          <p:nvPr/>
        </p:nvSpPr>
        <p:spPr>
          <a:xfrm>
            <a:off x="8396411" y="3455003"/>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Professoren</a:t>
            </a:r>
          </a:p>
        </p:txBody>
      </p:sp>
      <p:cxnSp>
        <p:nvCxnSpPr>
          <p:cNvPr id="49" name="Gerade Verbindung 48"/>
          <p:cNvCxnSpPr>
            <a:stCxn id="16" idx="3"/>
          </p:cNvCxnSpPr>
          <p:nvPr/>
        </p:nvCxnSpPr>
        <p:spPr>
          <a:xfrm>
            <a:off x="6367749" y="3769153"/>
            <a:ext cx="202866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p:nvCxnSpPr>
        <p:spPr>
          <a:xfrm flipH="1">
            <a:off x="3219855" y="3824335"/>
            <a:ext cx="1416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7402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993532"/>
            <a:ext cx="9798738" cy="457101"/>
          </a:xfrm>
        </p:spPr>
        <p:txBody>
          <a:bodyPr>
            <a:normAutofit fontScale="92500" lnSpcReduction="20000"/>
          </a:bodyPr>
          <a:lstStyle/>
          <a:p>
            <a:r>
              <a:rPr lang="de-DE" dirty="0"/>
              <a:t>Funktionalitäten + totale Teilnahme</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14813" y="419791"/>
            <a:ext cx="9798738" cy="245524"/>
          </a:xfrm>
        </p:spPr>
        <p:txBody>
          <a:bodyPr>
            <a:normAutofit lnSpcReduction="10000"/>
          </a:bodyPr>
          <a:lstStyle/>
          <a:p>
            <a:r>
              <a:rPr lang="de-DE" dirty="0"/>
              <a:t>Datenbankentwurf: Entity-</a:t>
            </a:r>
            <a:r>
              <a:rPr lang="de-DE" dirty="0" err="1"/>
              <a:t>Relationship</a:t>
            </a:r>
            <a:r>
              <a:rPr lang="de-DE" dirty="0"/>
              <a:t>-Modell</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31</a:t>
            </a:fld>
            <a:endParaRPr lang="de-DE" dirty="0"/>
          </a:p>
        </p:txBody>
      </p:sp>
      <p:sp>
        <p:nvSpPr>
          <p:cNvPr id="7" name="Ellipse 6"/>
          <p:cNvSpPr/>
          <p:nvPr/>
        </p:nvSpPr>
        <p:spPr>
          <a:xfrm>
            <a:off x="523431" y="1841290"/>
            <a:ext cx="1440190"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MatrNr</a:t>
            </a:r>
            <a:endParaRPr lang="de-DE" u="sng" dirty="0">
              <a:solidFill>
                <a:schemeClr val="tx1"/>
              </a:solidFill>
            </a:endParaRPr>
          </a:p>
        </p:txBody>
      </p:sp>
      <p:sp>
        <p:nvSpPr>
          <p:cNvPr id="9" name="Ellipse 8"/>
          <p:cNvSpPr/>
          <p:nvPr/>
        </p:nvSpPr>
        <p:spPr>
          <a:xfrm>
            <a:off x="505610" y="2504678"/>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Name</a:t>
            </a:r>
          </a:p>
        </p:txBody>
      </p:sp>
      <p:sp>
        <p:nvSpPr>
          <p:cNvPr id="14" name="Rechteck 13"/>
          <p:cNvSpPr/>
          <p:nvPr/>
        </p:nvSpPr>
        <p:spPr>
          <a:xfrm>
            <a:off x="2614865" y="2572348"/>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Studenten</a:t>
            </a:r>
          </a:p>
        </p:txBody>
      </p:sp>
      <p:sp>
        <p:nvSpPr>
          <p:cNvPr id="15" name="Rechteck 14"/>
          <p:cNvSpPr/>
          <p:nvPr/>
        </p:nvSpPr>
        <p:spPr>
          <a:xfrm>
            <a:off x="7485529" y="2205317"/>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Vorlesungen</a:t>
            </a:r>
          </a:p>
        </p:txBody>
      </p:sp>
      <p:sp>
        <p:nvSpPr>
          <p:cNvPr id="16" name="Raute 15"/>
          <p:cNvSpPr/>
          <p:nvPr/>
        </p:nvSpPr>
        <p:spPr>
          <a:xfrm>
            <a:off x="5129626" y="2205317"/>
            <a:ext cx="155820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hören</a:t>
            </a:r>
          </a:p>
        </p:txBody>
      </p:sp>
      <p:sp>
        <p:nvSpPr>
          <p:cNvPr id="17" name="Ellipse 16"/>
          <p:cNvSpPr/>
          <p:nvPr/>
        </p:nvSpPr>
        <p:spPr>
          <a:xfrm>
            <a:off x="257240" y="3092301"/>
            <a:ext cx="170638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Semester</a:t>
            </a:r>
          </a:p>
        </p:txBody>
      </p:sp>
      <p:sp>
        <p:nvSpPr>
          <p:cNvPr id="18" name="Ellipse 17"/>
          <p:cNvSpPr/>
          <p:nvPr/>
        </p:nvSpPr>
        <p:spPr>
          <a:xfrm>
            <a:off x="10622254" y="1280039"/>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VorlNr</a:t>
            </a:r>
            <a:endParaRPr lang="de-DE" u="sng" dirty="0">
              <a:solidFill>
                <a:schemeClr val="tx1"/>
              </a:solidFill>
            </a:endParaRPr>
          </a:p>
        </p:txBody>
      </p:sp>
      <p:sp>
        <p:nvSpPr>
          <p:cNvPr id="19" name="Ellipse 18"/>
          <p:cNvSpPr/>
          <p:nvPr/>
        </p:nvSpPr>
        <p:spPr>
          <a:xfrm>
            <a:off x="10622254" y="2572348"/>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Titel</a:t>
            </a:r>
          </a:p>
        </p:txBody>
      </p:sp>
      <p:sp>
        <p:nvSpPr>
          <p:cNvPr id="20" name="Ellipse 19"/>
          <p:cNvSpPr/>
          <p:nvPr/>
        </p:nvSpPr>
        <p:spPr>
          <a:xfrm>
            <a:off x="10622254" y="1943427"/>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SWS</a:t>
            </a:r>
          </a:p>
        </p:txBody>
      </p:sp>
      <p:cxnSp>
        <p:nvCxnSpPr>
          <p:cNvPr id="24" name="Gerade Verbindung 23"/>
          <p:cNvCxnSpPr>
            <a:stCxn id="18" idx="3"/>
            <a:endCxn id="15" idx="3"/>
          </p:cNvCxnSpPr>
          <p:nvPr/>
        </p:nvCxnSpPr>
        <p:spPr>
          <a:xfrm flipH="1">
            <a:off x="9411287" y="1759097"/>
            <a:ext cx="1384263" cy="706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p:cNvCxnSpPr>
            <a:stCxn id="19" idx="1"/>
            <a:endCxn id="15" idx="3"/>
          </p:cNvCxnSpPr>
          <p:nvPr/>
        </p:nvCxnSpPr>
        <p:spPr>
          <a:xfrm flipH="1" flipV="1">
            <a:off x="9411287" y="2465294"/>
            <a:ext cx="1384263" cy="1892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a:stCxn id="20" idx="2"/>
            <a:endCxn id="15" idx="3"/>
          </p:cNvCxnSpPr>
          <p:nvPr/>
        </p:nvCxnSpPr>
        <p:spPr>
          <a:xfrm flipH="1">
            <a:off x="9411287" y="2224053"/>
            <a:ext cx="1210967" cy="2412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a:stCxn id="7" idx="5"/>
            <a:endCxn id="14" idx="1"/>
          </p:cNvCxnSpPr>
          <p:nvPr/>
        </p:nvCxnSpPr>
        <p:spPr>
          <a:xfrm>
            <a:off x="1752710" y="2320348"/>
            <a:ext cx="862155" cy="5119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a:stCxn id="9" idx="6"/>
            <a:endCxn id="14" idx="1"/>
          </p:cNvCxnSpPr>
          <p:nvPr/>
        </p:nvCxnSpPr>
        <p:spPr>
          <a:xfrm>
            <a:off x="1688951" y="2785304"/>
            <a:ext cx="925914" cy="470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p:cNvCxnSpPr>
            <a:stCxn id="17" idx="7"/>
            <a:endCxn id="14" idx="1"/>
          </p:cNvCxnSpPr>
          <p:nvPr/>
        </p:nvCxnSpPr>
        <p:spPr>
          <a:xfrm flipV="1">
            <a:off x="1713727" y="2832325"/>
            <a:ext cx="901138" cy="3421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a:stCxn id="14" idx="3"/>
            <a:endCxn id="16" idx="1"/>
          </p:cNvCxnSpPr>
          <p:nvPr/>
        </p:nvCxnSpPr>
        <p:spPr>
          <a:xfrm flipV="1">
            <a:off x="4540623" y="2492188"/>
            <a:ext cx="589003" cy="3401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a:stCxn id="16" idx="3"/>
            <a:endCxn id="15" idx="1"/>
          </p:cNvCxnSpPr>
          <p:nvPr/>
        </p:nvCxnSpPr>
        <p:spPr>
          <a:xfrm flipV="1">
            <a:off x="6687832" y="2465294"/>
            <a:ext cx="797697" cy="268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Raute 70"/>
          <p:cNvSpPr/>
          <p:nvPr/>
        </p:nvSpPr>
        <p:spPr>
          <a:xfrm>
            <a:off x="5129626" y="3838218"/>
            <a:ext cx="180905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prüfen</a:t>
            </a:r>
          </a:p>
        </p:txBody>
      </p:sp>
      <p:sp>
        <p:nvSpPr>
          <p:cNvPr id="72" name="Raute 71"/>
          <p:cNvSpPr/>
          <p:nvPr/>
        </p:nvSpPr>
        <p:spPr>
          <a:xfrm>
            <a:off x="8076929" y="3838218"/>
            <a:ext cx="1558206"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lesen</a:t>
            </a:r>
          </a:p>
        </p:txBody>
      </p:sp>
      <p:sp>
        <p:nvSpPr>
          <p:cNvPr id="73" name="Rechteck 72"/>
          <p:cNvSpPr/>
          <p:nvPr/>
        </p:nvSpPr>
        <p:spPr>
          <a:xfrm>
            <a:off x="7485529" y="5280211"/>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Professoren</a:t>
            </a:r>
          </a:p>
        </p:txBody>
      </p:sp>
      <p:sp>
        <p:nvSpPr>
          <p:cNvPr id="74" name="Ellipse 73"/>
          <p:cNvSpPr/>
          <p:nvPr/>
        </p:nvSpPr>
        <p:spPr>
          <a:xfrm>
            <a:off x="10479504" y="4718960"/>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Rang</a:t>
            </a:r>
          </a:p>
        </p:txBody>
      </p:sp>
      <p:sp>
        <p:nvSpPr>
          <p:cNvPr id="75" name="Ellipse 74"/>
          <p:cNvSpPr/>
          <p:nvPr/>
        </p:nvSpPr>
        <p:spPr>
          <a:xfrm>
            <a:off x="10479504" y="5432611"/>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Raum</a:t>
            </a:r>
          </a:p>
        </p:txBody>
      </p:sp>
      <p:cxnSp>
        <p:nvCxnSpPr>
          <p:cNvPr id="76" name="Gerade Verbindung 75"/>
          <p:cNvCxnSpPr>
            <a:stCxn id="74" idx="3"/>
            <a:endCxn id="73" idx="3"/>
          </p:cNvCxnSpPr>
          <p:nvPr/>
        </p:nvCxnSpPr>
        <p:spPr>
          <a:xfrm flipH="1">
            <a:off x="9411287" y="5198018"/>
            <a:ext cx="1241513" cy="3421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Gerade Verbindung 78"/>
          <p:cNvCxnSpPr>
            <a:stCxn id="75" idx="2"/>
            <a:endCxn id="73" idx="3"/>
          </p:cNvCxnSpPr>
          <p:nvPr/>
        </p:nvCxnSpPr>
        <p:spPr>
          <a:xfrm flipH="1" flipV="1">
            <a:off x="9411287" y="5540188"/>
            <a:ext cx="1068217" cy="1730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Gerade Verbindung 81"/>
          <p:cNvCxnSpPr>
            <a:stCxn id="71" idx="0"/>
            <a:endCxn id="15" idx="2"/>
          </p:cNvCxnSpPr>
          <p:nvPr/>
        </p:nvCxnSpPr>
        <p:spPr>
          <a:xfrm flipV="1">
            <a:off x="6034154" y="2725270"/>
            <a:ext cx="2414254" cy="11129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Gerade Verbindung 84"/>
          <p:cNvCxnSpPr>
            <a:stCxn id="72" idx="0"/>
            <a:endCxn id="15" idx="2"/>
          </p:cNvCxnSpPr>
          <p:nvPr/>
        </p:nvCxnSpPr>
        <p:spPr>
          <a:xfrm flipH="1" flipV="1">
            <a:off x="8448408" y="2725270"/>
            <a:ext cx="407624" cy="111294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Gerade Verbindung 88"/>
          <p:cNvCxnSpPr>
            <a:stCxn id="71" idx="0"/>
            <a:endCxn id="14" idx="2"/>
          </p:cNvCxnSpPr>
          <p:nvPr/>
        </p:nvCxnSpPr>
        <p:spPr>
          <a:xfrm flipH="1" flipV="1">
            <a:off x="3577744" y="3092301"/>
            <a:ext cx="2456410" cy="74591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Raute 91"/>
          <p:cNvSpPr/>
          <p:nvPr/>
        </p:nvSpPr>
        <p:spPr>
          <a:xfrm>
            <a:off x="6938682" y="419791"/>
            <a:ext cx="3131169"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voraussetzen</a:t>
            </a:r>
          </a:p>
        </p:txBody>
      </p:sp>
      <p:cxnSp>
        <p:nvCxnSpPr>
          <p:cNvPr id="93" name="Gerade Verbindung 92"/>
          <p:cNvCxnSpPr/>
          <p:nvPr/>
        </p:nvCxnSpPr>
        <p:spPr>
          <a:xfrm flipV="1">
            <a:off x="8284684" y="993532"/>
            <a:ext cx="0" cy="12305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Gerade Verbindung 95"/>
          <p:cNvCxnSpPr/>
          <p:nvPr/>
        </p:nvCxnSpPr>
        <p:spPr>
          <a:xfrm flipV="1">
            <a:off x="8677835" y="993532"/>
            <a:ext cx="0" cy="12117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Gerade Verbindung 97"/>
          <p:cNvCxnSpPr>
            <a:stCxn id="73" idx="0"/>
            <a:endCxn id="72" idx="2"/>
          </p:cNvCxnSpPr>
          <p:nvPr/>
        </p:nvCxnSpPr>
        <p:spPr>
          <a:xfrm flipV="1">
            <a:off x="8448408" y="4411959"/>
            <a:ext cx="407624" cy="8682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Gerade Verbindung 107"/>
          <p:cNvCxnSpPr>
            <a:stCxn id="73" idx="0"/>
            <a:endCxn id="71" idx="2"/>
          </p:cNvCxnSpPr>
          <p:nvPr/>
        </p:nvCxnSpPr>
        <p:spPr>
          <a:xfrm flipH="1" flipV="1">
            <a:off x="6034154" y="4411959"/>
            <a:ext cx="2414254" cy="8682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1" name="Raute 110"/>
          <p:cNvSpPr/>
          <p:nvPr/>
        </p:nvSpPr>
        <p:spPr>
          <a:xfrm>
            <a:off x="4960549" y="5253317"/>
            <a:ext cx="2147209"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tx1"/>
                </a:solidFill>
              </a:rPr>
              <a:t>arbeitenFür</a:t>
            </a:r>
            <a:endParaRPr lang="de-DE" dirty="0">
              <a:solidFill>
                <a:schemeClr val="tx1"/>
              </a:solidFill>
            </a:endParaRPr>
          </a:p>
        </p:txBody>
      </p:sp>
      <p:sp>
        <p:nvSpPr>
          <p:cNvPr id="112" name="Rechteck 111"/>
          <p:cNvSpPr/>
          <p:nvPr/>
        </p:nvSpPr>
        <p:spPr>
          <a:xfrm>
            <a:off x="2228025" y="5280211"/>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Assistenten</a:t>
            </a:r>
          </a:p>
        </p:txBody>
      </p:sp>
      <p:cxnSp>
        <p:nvCxnSpPr>
          <p:cNvPr id="113" name="Gerade Verbindung 112"/>
          <p:cNvCxnSpPr>
            <a:stCxn id="73" idx="1"/>
            <a:endCxn id="111" idx="3"/>
          </p:cNvCxnSpPr>
          <p:nvPr/>
        </p:nvCxnSpPr>
        <p:spPr>
          <a:xfrm flipH="1">
            <a:off x="7107758" y="5540188"/>
            <a:ext cx="3777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Gerade Verbindung 115"/>
          <p:cNvCxnSpPr/>
          <p:nvPr/>
        </p:nvCxnSpPr>
        <p:spPr>
          <a:xfrm flipH="1">
            <a:off x="4153783" y="5507542"/>
            <a:ext cx="8067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19" name="Ellipse 118"/>
          <p:cNvSpPr/>
          <p:nvPr/>
        </p:nvSpPr>
        <p:spPr>
          <a:xfrm>
            <a:off x="248761" y="4525920"/>
            <a:ext cx="1440190"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PersNr</a:t>
            </a:r>
            <a:endParaRPr lang="de-DE" u="sng" dirty="0">
              <a:solidFill>
                <a:schemeClr val="tx1"/>
              </a:solidFill>
            </a:endParaRPr>
          </a:p>
        </p:txBody>
      </p:sp>
      <p:sp>
        <p:nvSpPr>
          <p:cNvPr id="120" name="Ellipse 119"/>
          <p:cNvSpPr/>
          <p:nvPr/>
        </p:nvSpPr>
        <p:spPr>
          <a:xfrm>
            <a:off x="230940" y="5189308"/>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Name</a:t>
            </a:r>
          </a:p>
        </p:txBody>
      </p:sp>
      <p:sp>
        <p:nvSpPr>
          <p:cNvPr id="121" name="Ellipse 120"/>
          <p:cNvSpPr/>
          <p:nvPr/>
        </p:nvSpPr>
        <p:spPr>
          <a:xfrm>
            <a:off x="-17430" y="5776931"/>
            <a:ext cx="198105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Fachgebiet</a:t>
            </a:r>
          </a:p>
        </p:txBody>
      </p:sp>
      <p:sp>
        <p:nvSpPr>
          <p:cNvPr id="123" name="Ellipse 122"/>
          <p:cNvSpPr/>
          <p:nvPr/>
        </p:nvSpPr>
        <p:spPr>
          <a:xfrm>
            <a:off x="6938682" y="6296749"/>
            <a:ext cx="1440190"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PersNr</a:t>
            </a:r>
            <a:endParaRPr lang="de-DE" u="sng" dirty="0">
              <a:solidFill>
                <a:schemeClr val="tx1"/>
              </a:solidFill>
            </a:endParaRPr>
          </a:p>
        </p:txBody>
      </p:sp>
      <p:sp>
        <p:nvSpPr>
          <p:cNvPr id="124" name="Ellipse 123"/>
          <p:cNvSpPr/>
          <p:nvPr/>
        </p:nvSpPr>
        <p:spPr>
          <a:xfrm>
            <a:off x="8451794" y="6296749"/>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Name</a:t>
            </a:r>
          </a:p>
        </p:txBody>
      </p:sp>
      <p:cxnSp>
        <p:nvCxnSpPr>
          <p:cNvPr id="125" name="Gerade Verbindung 124"/>
          <p:cNvCxnSpPr>
            <a:stCxn id="124" idx="0"/>
            <a:endCxn id="73" idx="2"/>
          </p:cNvCxnSpPr>
          <p:nvPr/>
        </p:nvCxnSpPr>
        <p:spPr>
          <a:xfrm flipH="1" flipV="1">
            <a:off x="8448408" y="5800164"/>
            <a:ext cx="595057" cy="4965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Gerade Verbindung 127"/>
          <p:cNvCxnSpPr>
            <a:stCxn id="123" idx="0"/>
            <a:endCxn id="73" idx="2"/>
          </p:cNvCxnSpPr>
          <p:nvPr/>
        </p:nvCxnSpPr>
        <p:spPr>
          <a:xfrm flipV="1">
            <a:off x="7658777" y="5800164"/>
            <a:ext cx="789631" cy="4965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Gerade Verbindung 133"/>
          <p:cNvCxnSpPr>
            <a:stCxn id="119" idx="5"/>
            <a:endCxn id="112" idx="1"/>
          </p:cNvCxnSpPr>
          <p:nvPr/>
        </p:nvCxnSpPr>
        <p:spPr>
          <a:xfrm>
            <a:off x="1478040" y="5004978"/>
            <a:ext cx="749985" cy="5352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Gerade Verbindung 136"/>
          <p:cNvCxnSpPr>
            <a:stCxn id="120" idx="6"/>
            <a:endCxn id="112" idx="1"/>
          </p:cNvCxnSpPr>
          <p:nvPr/>
        </p:nvCxnSpPr>
        <p:spPr>
          <a:xfrm>
            <a:off x="1414281" y="5469934"/>
            <a:ext cx="813744" cy="702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Gerade Verbindung 139"/>
          <p:cNvCxnSpPr>
            <a:stCxn id="121" idx="7"/>
            <a:endCxn id="112" idx="1"/>
          </p:cNvCxnSpPr>
          <p:nvPr/>
        </p:nvCxnSpPr>
        <p:spPr>
          <a:xfrm flipV="1">
            <a:off x="1673503" y="5540188"/>
            <a:ext cx="554522" cy="3189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Ellipse 143"/>
          <p:cNvSpPr/>
          <p:nvPr/>
        </p:nvSpPr>
        <p:spPr>
          <a:xfrm>
            <a:off x="3190110" y="3850708"/>
            <a:ext cx="1183341"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Note</a:t>
            </a:r>
          </a:p>
        </p:txBody>
      </p:sp>
      <p:cxnSp>
        <p:nvCxnSpPr>
          <p:cNvPr id="145" name="Gerade Verbindung 144"/>
          <p:cNvCxnSpPr>
            <a:stCxn id="144" idx="6"/>
            <a:endCxn id="71" idx="1"/>
          </p:cNvCxnSpPr>
          <p:nvPr/>
        </p:nvCxnSpPr>
        <p:spPr>
          <a:xfrm flipV="1">
            <a:off x="4373451" y="4125089"/>
            <a:ext cx="756175" cy="62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feld 53"/>
          <p:cNvSpPr txBox="1"/>
          <p:nvPr/>
        </p:nvSpPr>
        <p:spPr>
          <a:xfrm>
            <a:off x="4022073" y="3284220"/>
            <a:ext cx="351378" cy="369332"/>
          </a:xfrm>
          <a:prstGeom prst="rect">
            <a:avLst/>
          </a:prstGeom>
          <a:noFill/>
        </p:spPr>
        <p:txBody>
          <a:bodyPr wrap="none" rtlCol="0">
            <a:spAutoFit/>
          </a:bodyPr>
          <a:lstStyle/>
          <a:p>
            <a:r>
              <a:rPr lang="de-DE" b="1" dirty="0"/>
              <a:t>N</a:t>
            </a:r>
          </a:p>
        </p:txBody>
      </p:sp>
      <p:sp>
        <p:nvSpPr>
          <p:cNvPr id="55" name="Textfeld 54"/>
          <p:cNvSpPr txBox="1"/>
          <p:nvPr/>
        </p:nvSpPr>
        <p:spPr>
          <a:xfrm>
            <a:off x="4609171" y="2654541"/>
            <a:ext cx="351378" cy="369332"/>
          </a:xfrm>
          <a:prstGeom prst="rect">
            <a:avLst/>
          </a:prstGeom>
          <a:noFill/>
        </p:spPr>
        <p:txBody>
          <a:bodyPr wrap="none" rtlCol="0">
            <a:spAutoFit/>
          </a:bodyPr>
          <a:lstStyle/>
          <a:p>
            <a:r>
              <a:rPr lang="de-DE" b="1" dirty="0"/>
              <a:t>N</a:t>
            </a:r>
          </a:p>
        </p:txBody>
      </p:sp>
      <p:sp>
        <p:nvSpPr>
          <p:cNvPr id="56" name="Textfeld 55"/>
          <p:cNvSpPr txBox="1"/>
          <p:nvPr/>
        </p:nvSpPr>
        <p:spPr>
          <a:xfrm>
            <a:off x="7901240" y="1758761"/>
            <a:ext cx="351378" cy="369332"/>
          </a:xfrm>
          <a:prstGeom prst="rect">
            <a:avLst/>
          </a:prstGeom>
          <a:noFill/>
        </p:spPr>
        <p:txBody>
          <a:bodyPr wrap="none" rtlCol="0">
            <a:spAutoFit/>
          </a:bodyPr>
          <a:lstStyle/>
          <a:p>
            <a:r>
              <a:rPr lang="de-DE" b="1" dirty="0"/>
              <a:t>N</a:t>
            </a:r>
          </a:p>
        </p:txBody>
      </p:sp>
      <p:sp>
        <p:nvSpPr>
          <p:cNvPr id="57" name="Textfeld 56"/>
          <p:cNvSpPr txBox="1"/>
          <p:nvPr/>
        </p:nvSpPr>
        <p:spPr>
          <a:xfrm>
            <a:off x="8692087" y="2907635"/>
            <a:ext cx="351378" cy="369332"/>
          </a:xfrm>
          <a:prstGeom prst="rect">
            <a:avLst/>
          </a:prstGeom>
          <a:noFill/>
        </p:spPr>
        <p:txBody>
          <a:bodyPr wrap="none" rtlCol="0">
            <a:spAutoFit/>
          </a:bodyPr>
          <a:lstStyle/>
          <a:p>
            <a:r>
              <a:rPr lang="de-DE" b="1" dirty="0"/>
              <a:t>N</a:t>
            </a:r>
          </a:p>
        </p:txBody>
      </p:sp>
      <p:sp>
        <p:nvSpPr>
          <p:cNvPr id="58" name="Textfeld 57"/>
          <p:cNvSpPr txBox="1"/>
          <p:nvPr/>
        </p:nvSpPr>
        <p:spPr>
          <a:xfrm>
            <a:off x="4350162" y="5642392"/>
            <a:ext cx="351378" cy="369332"/>
          </a:xfrm>
          <a:prstGeom prst="rect">
            <a:avLst/>
          </a:prstGeom>
          <a:noFill/>
        </p:spPr>
        <p:txBody>
          <a:bodyPr wrap="none" rtlCol="0">
            <a:spAutoFit/>
          </a:bodyPr>
          <a:lstStyle/>
          <a:p>
            <a:r>
              <a:rPr lang="de-DE" b="1" dirty="0"/>
              <a:t>N</a:t>
            </a:r>
          </a:p>
        </p:txBody>
      </p:sp>
      <p:sp>
        <p:nvSpPr>
          <p:cNvPr id="59" name="Textfeld 58"/>
          <p:cNvSpPr txBox="1"/>
          <p:nvPr/>
        </p:nvSpPr>
        <p:spPr>
          <a:xfrm>
            <a:off x="7107758" y="2462993"/>
            <a:ext cx="377026" cy="369332"/>
          </a:xfrm>
          <a:prstGeom prst="rect">
            <a:avLst/>
          </a:prstGeom>
          <a:noFill/>
        </p:spPr>
        <p:txBody>
          <a:bodyPr wrap="none" rtlCol="0">
            <a:spAutoFit/>
          </a:bodyPr>
          <a:lstStyle/>
          <a:p>
            <a:r>
              <a:rPr lang="de-DE" b="1" dirty="0"/>
              <a:t>M</a:t>
            </a:r>
          </a:p>
        </p:txBody>
      </p:sp>
      <p:sp>
        <p:nvSpPr>
          <p:cNvPr id="60" name="Textfeld 59"/>
          <p:cNvSpPr txBox="1"/>
          <p:nvPr/>
        </p:nvSpPr>
        <p:spPr>
          <a:xfrm>
            <a:off x="7637184" y="2989828"/>
            <a:ext cx="377026" cy="369332"/>
          </a:xfrm>
          <a:prstGeom prst="rect">
            <a:avLst/>
          </a:prstGeom>
          <a:noFill/>
        </p:spPr>
        <p:txBody>
          <a:bodyPr wrap="none" rtlCol="0">
            <a:spAutoFit/>
          </a:bodyPr>
          <a:lstStyle/>
          <a:p>
            <a:r>
              <a:rPr lang="de-DE" b="1" dirty="0"/>
              <a:t>M</a:t>
            </a:r>
          </a:p>
        </p:txBody>
      </p:sp>
      <p:sp>
        <p:nvSpPr>
          <p:cNvPr id="61" name="Textfeld 60"/>
          <p:cNvSpPr txBox="1"/>
          <p:nvPr/>
        </p:nvSpPr>
        <p:spPr>
          <a:xfrm>
            <a:off x="8692087" y="1759097"/>
            <a:ext cx="377026" cy="369332"/>
          </a:xfrm>
          <a:prstGeom prst="rect">
            <a:avLst/>
          </a:prstGeom>
          <a:noFill/>
        </p:spPr>
        <p:txBody>
          <a:bodyPr wrap="none" rtlCol="0">
            <a:spAutoFit/>
          </a:bodyPr>
          <a:lstStyle/>
          <a:p>
            <a:r>
              <a:rPr lang="de-DE" b="1" dirty="0"/>
              <a:t>M</a:t>
            </a:r>
          </a:p>
        </p:txBody>
      </p:sp>
      <p:sp>
        <p:nvSpPr>
          <p:cNvPr id="62" name="Textfeld 61"/>
          <p:cNvSpPr txBox="1"/>
          <p:nvPr/>
        </p:nvSpPr>
        <p:spPr>
          <a:xfrm>
            <a:off x="8692087" y="1112430"/>
            <a:ext cx="800219" cy="646331"/>
          </a:xfrm>
          <a:prstGeom prst="rect">
            <a:avLst/>
          </a:prstGeom>
          <a:noFill/>
        </p:spPr>
        <p:txBody>
          <a:bodyPr wrap="none" rtlCol="0">
            <a:spAutoFit/>
          </a:bodyPr>
          <a:lstStyle/>
          <a:p>
            <a:r>
              <a:rPr lang="de-DE" dirty="0"/>
              <a:t>Nach-</a:t>
            </a:r>
          </a:p>
          <a:p>
            <a:r>
              <a:rPr lang="de-DE" dirty="0"/>
              <a:t>folger</a:t>
            </a:r>
          </a:p>
        </p:txBody>
      </p:sp>
      <p:sp>
        <p:nvSpPr>
          <p:cNvPr id="63" name="Textfeld 62"/>
          <p:cNvSpPr txBox="1"/>
          <p:nvPr/>
        </p:nvSpPr>
        <p:spPr>
          <a:xfrm>
            <a:off x="7035559" y="1095373"/>
            <a:ext cx="1249125" cy="369332"/>
          </a:xfrm>
          <a:prstGeom prst="rect">
            <a:avLst/>
          </a:prstGeom>
          <a:noFill/>
        </p:spPr>
        <p:txBody>
          <a:bodyPr wrap="none" rtlCol="0">
            <a:spAutoFit/>
          </a:bodyPr>
          <a:lstStyle/>
          <a:p>
            <a:r>
              <a:rPr lang="de-DE" dirty="0"/>
              <a:t>Vorgänger</a:t>
            </a:r>
          </a:p>
        </p:txBody>
      </p:sp>
      <p:sp>
        <p:nvSpPr>
          <p:cNvPr id="64" name="Textfeld 63"/>
          <p:cNvSpPr txBox="1"/>
          <p:nvPr/>
        </p:nvSpPr>
        <p:spPr>
          <a:xfrm>
            <a:off x="7485529" y="5004978"/>
            <a:ext cx="312906" cy="369332"/>
          </a:xfrm>
          <a:prstGeom prst="rect">
            <a:avLst/>
          </a:prstGeom>
          <a:noFill/>
        </p:spPr>
        <p:txBody>
          <a:bodyPr wrap="none" rtlCol="0">
            <a:spAutoFit/>
          </a:bodyPr>
          <a:lstStyle/>
          <a:p>
            <a:r>
              <a:rPr lang="de-DE" b="1" dirty="0"/>
              <a:t>1</a:t>
            </a:r>
          </a:p>
        </p:txBody>
      </p:sp>
      <p:sp>
        <p:nvSpPr>
          <p:cNvPr id="65" name="Textfeld 64"/>
          <p:cNvSpPr txBox="1"/>
          <p:nvPr/>
        </p:nvSpPr>
        <p:spPr>
          <a:xfrm>
            <a:off x="8574106" y="4819976"/>
            <a:ext cx="312906" cy="369332"/>
          </a:xfrm>
          <a:prstGeom prst="rect">
            <a:avLst/>
          </a:prstGeom>
          <a:noFill/>
        </p:spPr>
        <p:txBody>
          <a:bodyPr wrap="none" rtlCol="0">
            <a:spAutoFit/>
          </a:bodyPr>
          <a:lstStyle/>
          <a:p>
            <a:r>
              <a:rPr lang="de-DE" b="1" dirty="0"/>
              <a:t>1</a:t>
            </a:r>
          </a:p>
        </p:txBody>
      </p:sp>
      <p:sp>
        <p:nvSpPr>
          <p:cNvPr id="66" name="Textfeld 65"/>
          <p:cNvSpPr txBox="1"/>
          <p:nvPr/>
        </p:nvSpPr>
        <p:spPr>
          <a:xfrm>
            <a:off x="7107758" y="5592265"/>
            <a:ext cx="312906" cy="369332"/>
          </a:xfrm>
          <a:prstGeom prst="rect">
            <a:avLst/>
          </a:prstGeom>
          <a:noFill/>
        </p:spPr>
        <p:txBody>
          <a:bodyPr wrap="none" rtlCol="0">
            <a:spAutoFit/>
          </a:bodyPr>
          <a:lstStyle/>
          <a:p>
            <a:r>
              <a:rPr lang="de-DE" b="1" dirty="0"/>
              <a:t>1</a:t>
            </a:r>
          </a:p>
        </p:txBody>
      </p:sp>
      <p:cxnSp>
        <p:nvCxnSpPr>
          <p:cNvPr id="67" name="Gerade Verbindung 66"/>
          <p:cNvCxnSpPr/>
          <p:nvPr/>
        </p:nvCxnSpPr>
        <p:spPr>
          <a:xfrm flipH="1" flipV="1">
            <a:off x="8527954" y="2720493"/>
            <a:ext cx="407624" cy="113021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Gerade Verbindung 67"/>
          <p:cNvCxnSpPr/>
          <p:nvPr/>
        </p:nvCxnSpPr>
        <p:spPr>
          <a:xfrm flipH="1">
            <a:off x="4153783" y="5592265"/>
            <a:ext cx="80676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7402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fik 12" descr="Kapitel2_Notation.jpg"/>
          <p:cNvPicPr>
            <a:picLocks noChangeAspect="1"/>
          </p:cNvPicPr>
          <p:nvPr/>
        </p:nvPicPr>
        <p:blipFill>
          <a:blip r:embed="rId3"/>
          <a:stretch>
            <a:fillRect/>
          </a:stretch>
        </p:blipFill>
        <p:spPr>
          <a:xfrm>
            <a:off x="5111129" y="1973484"/>
            <a:ext cx="6551716" cy="3644226"/>
          </a:xfrm>
          <a:prstGeom prst="rect">
            <a:avLst/>
          </a:prstGeom>
        </p:spPr>
      </p:pic>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1384189"/>
            <a:ext cx="9798738" cy="1017488"/>
          </a:xfrm>
        </p:spPr>
        <p:txBody>
          <a:bodyPr>
            <a:normAutofit/>
          </a:bodyPr>
          <a:lstStyle/>
          <a:p>
            <a:r>
              <a:rPr lang="de-DE" dirty="0"/>
              <a:t>Alternative zur bisherigen Chen-Notation: </a:t>
            </a:r>
            <a:br>
              <a:rPr lang="de-DE" dirty="0"/>
            </a:br>
            <a:r>
              <a:rPr lang="de-DE" dirty="0"/>
              <a:t>(min, </a:t>
            </a:r>
            <a:r>
              <a:rPr lang="de-DE" dirty="0" err="1"/>
              <a:t>max</a:t>
            </a:r>
            <a:r>
              <a:rPr lang="de-DE" dirty="0"/>
              <a:t>)-Notation</a:t>
            </a:r>
            <a:endParaRPr lang="de-DE" i="1" dirty="0"/>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5316582"/>
            <a:ext cx="10594842" cy="1145325"/>
          </a:xfrm>
        </p:spPr>
        <p:txBody>
          <a:bodyPr>
            <a:normAutofit fontScale="92500" lnSpcReduction="20000"/>
          </a:bodyPr>
          <a:lstStyle/>
          <a:p>
            <a:pPr>
              <a:buNone/>
            </a:pPr>
            <a:r>
              <a:rPr lang="de-DE" sz="2400" dirty="0"/>
              <a:t>Für jedes </a:t>
            </a:r>
            <a:r>
              <a:rPr lang="de-DE" sz="2400" i="1" dirty="0"/>
              <a:t>e</a:t>
            </a:r>
            <a:r>
              <a:rPr lang="de-DE" sz="2400" i="1" baseline="-25000" dirty="0"/>
              <a:t>i</a:t>
            </a:r>
            <a:r>
              <a:rPr lang="de-DE" sz="2400" i="1" dirty="0"/>
              <a:t> ∈ E</a:t>
            </a:r>
            <a:r>
              <a:rPr lang="de-DE" sz="2400" i="1" baseline="-25000" dirty="0"/>
              <a:t>i</a:t>
            </a:r>
            <a:r>
              <a:rPr lang="de-DE" sz="2400" dirty="0"/>
              <a:t> gibt es:</a:t>
            </a:r>
          </a:p>
          <a:p>
            <a:r>
              <a:rPr lang="de-DE" sz="2400" dirty="0"/>
              <a:t>mindestens </a:t>
            </a:r>
            <a:r>
              <a:rPr lang="de-DE" sz="2400" i="1" dirty="0"/>
              <a:t>min</a:t>
            </a:r>
            <a:r>
              <a:rPr lang="de-DE" sz="2400" i="1" baseline="-25000" dirty="0"/>
              <a:t>i</a:t>
            </a:r>
            <a:r>
              <a:rPr lang="de-DE" sz="2400" i="1" dirty="0"/>
              <a:t> </a:t>
            </a:r>
            <a:r>
              <a:rPr lang="de-DE" sz="2400" dirty="0"/>
              <a:t>viele Tupel der Art </a:t>
            </a:r>
            <a:r>
              <a:rPr lang="de-DE" sz="2400" i="1" dirty="0"/>
              <a:t>(..., e</a:t>
            </a:r>
            <a:r>
              <a:rPr lang="de-DE" sz="2400" i="1" baseline="-25000" dirty="0"/>
              <a:t>i</a:t>
            </a:r>
            <a:r>
              <a:rPr lang="de-DE" sz="2400" i="1" dirty="0"/>
              <a:t>, ...) </a:t>
            </a:r>
            <a:r>
              <a:rPr lang="de-DE" sz="2400" dirty="0"/>
              <a:t>und</a:t>
            </a:r>
          </a:p>
          <a:p>
            <a:r>
              <a:rPr lang="de-DE" sz="2400" dirty="0"/>
              <a:t>höchstens </a:t>
            </a:r>
            <a:r>
              <a:rPr lang="de-DE" sz="2400" i="1" dirty="0"/>
              <a:t>max</a:t>
            </a:r>
            <a:r>
              <a:rPr lang="de-DE" sz="2400" i="1" baseline="-25000" dirty="0"/>
              <a:t>i  </a:t>
            </a:r>
            <a:r>
              <a:rPr lang="de-DE" sz="2400" dirty="0"/>
              <a:t>viele Tupel der Art </a:t>
            </a:r>
            <a:r>
              <a:rPr lang="de-DE" sz="2400" i="1" dirty="0"/>
              <a:t>(..., e</a:t>
            </a:r>
            <a:r>
              <a:rPr lang="de-DE" sz="2400" i="1" baseline="-25000" dirty="0"/>
              <a:t>i</a:t>
            </a:r>
            <a:r>
              <a:rPr lang="de-DE" sz="2400" i="1" dirty="0"/>
              <a:t>, ...) ∈ R</a:t>
            </a:r>
            <a:endParaRPr lang="de-DE" sz="2200"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Entity-</a:t>
            </a:r>
            <a:r>
              <a:rPr lang="de-DE" dirty="0" err="1"/>
              <a:t>Relationship</a:t>
            </a:r>
            <a:r>
              <a:rPr lang="de-DE" dirty="0"/>
              <a:t>-Modell</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32</a:t>
            </a:fld>
            <a:endParaRPr lang="de-DE" dirty="0"/>
          </a:p>
        </p:txBody>
      </p:sp>
    </p:spTree>
    <p:extLst>
      <p:ext uri="{BB962C8B-B14F-4D97-AF65-F5344CB8AC3E}">
        <p14:creationId xmlns:p14="http://schemas.microsoft.com/office/powerpoint/2010/main" val="32137402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818168"/>
            <a:ext cx="9798738" cy="457101"/>
          </a:xfrm>
        </p:spPr>
        <p:txBody>
          <a:bodyPr>
            <a:normAutofit fontScale="92500" lnSpcReduction="20000"/>
          </a:bodyPr>
          <a:lstStyle/>
          <a:p>
            <a:r>
              <a:rPr lang="de-DE" dirty="0"/>
              <a:t>Begrenzungsflächendarstellung</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33</a:t>
            </a:fld>
            <a:endParaRPr lang="de-DE" dirty="0"/>
          </a:p>
        </p:txBody>
      </p:sp>
      <p:sp>
        <p:nvSpPr>
          <p:cNvPr id="10" name="Würfel 9"/>
          <p:cNvSpPr/>
          <p:nvPr/>
        </p:nvSpPr>
        <p:spPr>
          <a:xfrm>
            <a:off x="8874368" y="1524000"/>
            <a:ext cx="1946032" cy="1768602"/>
          </a:xfrm>
          <a:prstGeom prst="cube">
            <a:avLst/>
          </a:prstGeom>
          <a:solidFill>
            <a:srgbClr val="FF4FD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Beispiel-</a:t>
            </a:r>
          </a:p>
          <a:p>
            <a:pPr algn="ctr"/>
            <a:r>
              <a:rPr lang="de-DE" dirty="0">
                <a:solidFill>
                  <a:schemeClr val="tx1"/>
                </a:solidFill>
              </a:rPr>
              <a:t>Polyeder</a:t>
            </a:r>
          </a:p>
        </p:txBody>
      </p:sp>
      <p:sp>
        <p:nvSpPr>
          <p:cNvPr id="11" name="Rechteck 10"/>
          <p:cNvSpPr/>
          <p:nvPr/>
        </p:nvSpPr>
        <p:spPr>
          <a:xfrm>
            <a:off x="2008921" y="1275269"/>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Polyeder</a:t>
            </a:r>
          </a:p>
        </p:txBody>
      </p:sp>
      <p:sp>
        <p:nvSpPr>
          <p:cNvPr id="12" name="Ellipse 11"/>
          <p:cNvSpPr/>
          <p:nvPr/>
        </p:nvSpPr>
        <p:spPr>
          <a:xfrm>
            <a:off x="4598383" y="1254620"/>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PolyID</a:t>
            </a:r>
            <a:endParaRPr lang="de-DE" u="sng" dirty="0">
              <a:solidFill>
                <a:schemeClr val="tx1"/>
              </a:solidFill>
            </a:endParaRPr>
          </a:p>
        </p:txBody>
      </p:sp>
      <p:sp>
        <p:nvSpPr>
          <p:cNvPr id="13" name="Raute 12"/>
          <p:cNvSpPr/>
          <p:nvPr/>
        </p:nvSpPr>
        <p:spPr>
          <a:xfrm>
            <a:off x="2203253" y="2043953"/>
            <a:ext cx="1483371"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Hülle</a:t>
            </a:r>
          </a:p>
        </p:txBody>
      </p:sp>
      <p:sp>
        <p:nvSpPr>
          <p:cNvPr id="14" name="Rechteck 13"/>
          <p:cNvSpPr/>
          <p:nvPr/>
        </p:nvSpPr>
        <p:spPr>
          <a:xfrm>
            <a:off x="2008921" y="2892075"/>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Flächen</a:t>
            </a:r>
          </a:p>
        </p:txBody>
      </p:sp>
      <p:sp>
        <p:nvSpPr>
          <p:cNvPr id="15" name="Rechteck 14"/>
          <p:cNvSpPr/>
          <p:nvPr/>
        </p:nvSpPr>
        <p:spPr>
          <a:xfrm>
            <a:off x="2008921" y="4524969"/>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Kanten</a:t>
            </a:r>
          </a:p>
        </p:txBody>
      </p:sp>
      <p:sp>
        <p:nvSpPr>
          <p:cNvPr id="16" name="Rechteck 15"/>
          <p:cNvSpPr/>
          <p:nvPr/>
        </p:nvSpPr>
        <p:spPr>
          <a:xfrm>
            <a:off x="2008921" y="6148504"/>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Punkte</a:t>
            </a:r>
          </a:p>
        </p:txBody>
      </p:sp>
      <p:sp>
        <p:nvSpPr>
          <p:cNvPr id="17" name="Raute 16"/>
          <p:cNvSpPr/>
          <p:nvPr/>
        </p:nvSpPr>
        <p:spPr>
          <a:xfrm>
            <a:off x="2203253" y="3681628"/>
            <a:ext cx="1483371"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Begrenzung</a:t>
            </a:r>
          </a:p>
        </p:txBody>
      </p:sp>
      <p:sp>
        <p:nvSpPr>
          <p:cNvPr id="18" name="Raute 17"/>
          <p:cNvSpPr/>
          <p:nvPr/>
        </p:nvSpPr>
        <p:spPr>
          <a:xfrm>
            <a:off x="2203253" y="5305163"/>
            <a:ext cx="1483371"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err="1">
                <a:solidFill>
                  <a:schemeClr val="tx1"/>
                </a:solidFill>
              </a:rPr>
              <a:t>StartEnde</a:t>
            </a:r>
            <a:endParaRPr lang="de-DE" dirty="0">
              <a:solidFill>
                <a:schemeClr val="tx1"/>
              </a:solidFill>
            </a:endParaRPr>
          </a:p>
        </p:txBody>
      </p:sp>
      <p:sp>
        <p:nvSpPr>
          <p:cNvPr id="19" name="Ellipse 18"/>
          <p:cNvSpPr/>
          <p:nvPr/>
        </p:nvSpPr>
        <p:spPr>
          <a:xfrm>
            <a:off x="4598383" y="2871426"/>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FlächenID</a:t>
            </a:r>
            <a:endParaRPr lang="de-DE" u="sng" dirty="0">
              <a:solidFill>
                <a:schemeClr val="tx1"/>
              </a:solidFill>
            </a:endParaRPr>
          </a:p>
        </p:txBody>
      </p:sp>
      <p:sp>
        <p:nvSpPr>
          <p:cNvPr id="20" name="Ellipse 19"/>
          <p:cNvSpPr/>
          <p:nvPr/>
        </p:nvSpPr>
        <p:spPr>
          <a:xfrm>
            <a:off x="4598383" y="4501014"/>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KantenID</a:t>
            </a:r>
            <a:endParaRPr lang="de-DE" u="sng" dirty="0">
              <a:solidFill>
                <a:schemeClr val="tx1"/>
              </a:solidFill>
            </a:endParaRPr>
          </a:p>
        </p:txBody>
      </p:sp>
      <p:sp>
        <p:nvSpPr>
          <p:cNvPr id="26" name="Ellipse 25"/>
          <p:cNvSpPr/>
          <p:nvPr/>
        </p:nvSpPr>
        <p:spPr>
          <a:xfrm>
            <a:off x="4912371" y="6448822"/>
            <a:ext cx="1147931" cy="369794"/>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i="1" dirty="0">
                <a:solidFill>
                  <a:schemeClr val="tx1"/>
                </a:solidFill>
              </a:rPr>
              <a:t>Z</a:t>
            </a:r>
          </a:p>
        </p:txBody>
      </p:sp>
      <p:sp>
        <p:nvSpPr>
          <p:cNvPr id="27" name="Ellipse 26"/>
          <p:cNvSpPr/>
          <p:nvPr/>
        </p:nvSpPr>
        <p:spPr>
          <a:xfrm>
            <a:off x="4890919" y="5968388"/>
            <a:ext cx="1147931" cy="369794"/>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i="1" dirty="0">
                <a:solidFill>
                  <a:schemeClr val="tx1"/>
                </a:solidFill>
              </a:rPr>
              <a:t>Y</a:t>
            </a:r>
          </a:p>
        </p:txBody>
      </p:sp>
      <p:sp>
        <p:nvSpPr>
          <p:cNvPr id="28" name="Ellipse 27"/>
          <p:cNvSpPr/>
          <p:nvPr/>
        </p:nvSpPr>
        <p:spPr>
          <a:xfrm>
            <a:off x="4890919" y="5504329"/>
            <a:ext cx="1147931" cy="369794"/>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i="1" dirty="0">
                <a:solidFill>
                  <a:schemeClr val="tx1"/>
                </a:solidFill>
              </a:rPr>
              <a:t>X</a:t>
            </a:r>
          </a:p>
        </p:txBody>
      </p:sp>
      <p:cxnSp>
        <p:nvCxnSpPr>
          <p:cNvPr id="30" name="Gerade Verbindung 29"/>
          <p:cNvCxnSpPr>
            <a:stCxn id="16" idx="3"/>
            <a:endCxn id="26" idx="2"/>
          </p:cNvCxnSpPr>
          <p:nvPr/>
        </p:nvCxnSpPr>
        <p:spPr>
          <a:xfrm>
            <a:off x="3934679" y="6408481"/>
            <a:ext cx="977692" cy="2252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a:stCxn id="16" idx="3"/>
            <a:endCxn id="27" idx="2"/>
          </p:cNvCxnSpPr>
          <p:nvPr/>
        </p:nvCxnSpPr>
        <p:spPr>
          <a:xfrm flipV="1">
            <a:off x="3934679" y="6153285"/>
            <a:ext cx="956240" cy="2551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a:stCxn id="16" idx="3"/>
            <a:endCxn id="28" idx="2"/>
          </p:cNvCxnSpPr>
          <p:nvPr/>
        </p:nvCxnSpPr>
        <p:spPr>
          <a:xfrm flipV="1">
            <a:off x="3934679" y="5689226"/>
            <a:ext cx="956240" cy="719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p:nvCxnSpPr>
        <p:spPr>
          <a:xfrm>
            <a:off x="2987227" y="5874123"/>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p:nvCxnSpPr>
        <p:spPr>
          <a:xfrm>
            <a:off x="2905885" y="5878904"/>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p:nvCxnSpPr>
        <p:spPr>
          <a:xfrm>
            <a:off x="2987227" y="5044922"/>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p:nvCxnSpPr>
        <p:spPr>
          <a:xfrm>
            <a:off x="2905885" y="5049703"/>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p:nvCxnSpPr>
        <p:spPr>
          <a:xfrm>
            <a:off x="2987227" y="4250588"/>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p:nvCxnSpPr>
        <p:spPr>
          <a:xfrm>
            <a:off x="2905885" y="4255369"/>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p:nvCxnSpPr>
        <p:spPr>
          <a:xfrm>
            <a:off x="2987227" y="3407247"/>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p:nvCxnSpPr>
        <p:spPr>
          <a:xfrm>
            <a:off x="2905885" y="3412028"/>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p:nvCxnSpPr>
        <p:spPr>
          <a:xfrm>
            <a:off x="2987227" y="2612913"/>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p:nvCxnSpPr>
        <p:spPr>
          <a:xfrm>
            <a:off x="2905885" y="2617694"/>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p:nvCxnSpPr>
        <p:spPr>
          <a:xfrm>
            <a:off x="2987227" y="1795222"/>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p:nvCxnSpPr>
        <p:spPr>
          <a:xfrm>
            <a:off x="2905885" y="1800003"/>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58"/>
          <p:cNvCxnSpPr>
            <a:stCxn id="15" idx="3"/>
            <a:endCxn id="20" idx="2"/>
          </p:cNvCxnSpPr>
          <p:nvPr/>
        </p:nvCxnSpPr>
        <p:spPr>
          <a:xfrm flipV="1">
            <a:off x="3934679" y="4781640"/>
            <a:ext cx="663704" cy="33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61"/>
          <p:cNvCxnSpPr>
            <a:stCxn id="14" idx="3"/>
            <a:endCxn id="19" idx="2"/>
          </p:cNvCxnSpPr>
          <p:nvPr/>
        </p:nvCxnSpPr>
        <p:spPr>
          <a:xfrm>
            <a:off x="3934679" y="3152052"/>
            <a:ext cx="6637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Gerade Verbindung 65"/>
          <p:cNvCxnSpPr>
            <a:stCxn id="11" idx="3"/>
            <a:endCxn id="12" idx="2"/>
          </p:cNvCxnSpPr>
          <p:nvPr/>
        </p:nvCxnSpPr>
        <p:spPr>
          <a:xfrm>
            <a:off x="3934679" y="1535246"/>
            <a:ext cx="6637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Textfeld 69"/>
          <p:cNvSpPr txBox="1"/>
          <p:nvPr/>
        </p:nvSpPr>
        <p:spPr>
          <a:xfrm>
            <a:off x="2592979" y="1815871"/>
            <a:ext cx="312906" cy="369332"/>
          </a:xfrm>
          <a:prstGeom prst="rect">
            <a:avLst/>
          </a:prstGeom>
          <a:noFill/>
        </p:spPr>
        <p:txBody>
          <a:bodyPr wrap="none" rtlCol="0">
            <a:spAutoFit/>
          </a:bodyPr>
          <a:lstStyle/>
          <a:p>
            <a:r>
              <a:rPr lang="de-DE" dirty="0"/>
              <a:t>1</a:t>
            </a:r>
          </a:p>
        </p:txBody>
      </p:sp>
      <p:sp>
        <p:nvSpPr>
          <p:cNvPr id="71" name="Textfeld 70"/>
          <p:cNvSpPr txBox="1"/>
          <p:nvPr/>
        </p:nvSpPr>
        <p:spPr>
          <a:xfrm>
            <a:off x="2592979" y="2612913"/>
            <a:ext cx="351378" cy="369332"/>
          </a:xfrm>
          <a:prstGeom prst="rect">
            <a:avLst/>
          </a:prstGeom>
          <a:noFill/>
        </p:spPr>
        <p:txBody>
          <a:bodyPr wrap="none" rtlCol="0">
            <a:spAutoFit/>
          </a:bodyPr>
          <a:lstStyle/>
          <a:p>
            <a:r>
              <a:rPr lang="de-DE" i="1" dirty="0"/>
              <a:t>N</a:t>
            </a:r>
          </a:p>
        </p:txBody>
      </p:sp>
      <p:sp>
        <p:nvSpPr>
          <p:cNvPr id="72" name="Textfeld 71"/>
          <p:cNvSpPr txBox="1"/>
          <p:nvPr/>
        </p:nvSpPr>
        <p:spPr>
          <a:xfrm>
            <a:off x="2592979" y="3432677"/>
            <a:ext cx="351378" cy="369332"/>
          </a:xfrm>
          <a:prstGeom prst="rect">
            <a:avLst/>
          </a:prstGeom>
          <a:noFill/>
        </p:spPr>
        <p:txBody>
          <a:bodyPr wrap="none" rtlCol="0">
            <a:spAutoFit/>
          </a:bodyPr>
          <a:lstStyle/>
          <a:p>
            <a:r>
              <a:rPr lang="de-DE" i="1" dirty="0"/>
              <a:t>N</a:t>
            </a:r>
          </a:p>
        </p:txBody>
      </p:sp>
      <p:sp>
        <p:nvSpPr>
          <p:cNvPr id="73" name="Textfeld 72"/>
          <p:cNvSpPr txBox="1"/>
          <p:nvPr/>
        </p:nvSpPr>
        <p:spPr>
          <a:xfrm>
            <a:off x="2554507" y="5062265"/>
            <a:ext cx="351378" cy="369332"/>
          </a:xfrm>
          <a:prstGeom prst="rect">
            <a:avLst/>
          </a:prstGeom>
          <a:noFill/>
        </p:spPr>
        <p:txBody>
          <a:bodyPr wrap="none" rtlCol="0">
            <a:spAutoFit/>
          </a:bodyPr>
          <a:lstStyle/>
          <a:p>
            <a:r>
              <a:rPr lang="de-DE" i="1" dirty="0"/>
              <a:t>N</a:t>
            </a:r>
          </a:p>
        </p:txBody>
      </p:sp>
      <p:sp>
        <p:nvSpPr>
          <p:cNvPr id="74" name="Textfeld 73"/>
          <p:cNvSpPr txBox="1"/>
          <p:nvPr/>
        </p:nvSpPr>
        <p:spPr>
          <a:xfrm>
            <a:off x="2592979" y="4250588"/>
            <a:ext cx="377026" cy="369332"/>
          </a:xfrm>
          <a:prstGeom prst="rect">
            <a:avLst/>
          </a:prstGeom>
          <a:noFill/>
        </p:spPr>
        <p:txBody>
          <a:bodyPr wrap="none" rtlCol="0">
            <a:spAutoFit/>
          </a:bodyPr>
          <a:lstStyle/>
          <a:p>
            <a:r>
              <a:rPr lang="de-DE" i="1" dirty="0"/>
              <a:t>M</a:t>
            </a:r>
          </a:p>
        </p:txBody>
      </p:sp>
      <p:sp>
        <p:nvSpPr>
          <p:cNvPr id="75" name="Textfeld 74"/>
          <p:cNvSpPr txBox="1"/>
          <p:nvPr/>
        </p:nvSpPr>
        <p:spPr>
          <a:xfrm>
            <a:off x="2518394" y="5874123"/>
            <a:ext cx="377026" cy="369332"/>
          </a:xfrm>
          <a:prstGeom prst="rect">
            <a:avLst/>
          </a:prstGeom>
          <a:noFill/>
        </p:spPr>
        <p:txBody>
          <a:bodyPr wrap="none" rtlCol="0">
            <a:spAutoFit/>
          </a:bodyPr>
          <a:lstStyle/>
          <a:p>
            <a:r>
              <a:rPr lang="de-DE" i="1" dirty="0"/>
              <a:t>M</a:t>
            </a:r>
          </a:p>
        </p:txBody>
      </p:sp>
    </p:spTree>
    <p:extLst>
      <p:ext uri="{BB962C8B-B14F-4D97-AF65-F5344CB8AC3E}">
        <p14:creationId xmlns:p14="http://schemas.microsoft.com/office/powerpoint/2010/main" val="32137402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818168"/>
            <a:ext cx="9798738" cy="457101"/>
          </a:xfrm>
        </p:spPr>
        <p:txBody>
          <a:bodyPr>
            <a:normAutofit fontScale="92500" lnSpcReduction="20000"/>
          </a:bodyPr>
          <a:lstStyle/>
          <a:p>
            <a:r>
              <a:rPr lang="de-DE" dirty="0"/>
              <a:t>Begrenzungsflächendarstellung</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34</a:t>
            </a:fld>
            <a:endParaRPr lang="de-DE" dirty="0"/>
          </a:p>
        </p:txBody>
      </p:sp>
      <p:sp>
        <p:nvSpPr>
          <p:cNvPr id="10" name="Würfel 9"/>
          <p:cNvSpPr/>
          <p:nvPr/>
        </p:nvSpPr>
        <p:spPr>
          <a:xfrm>
            <a:off x="8874368" y="1524000"/>
            <a:ext cx="1946032" cy="1768602"/>
          </a:xfrm>
          <a:prstGeom prst="cube">
            <a:avLst/>
          </a:prstGeom>
          <a:solidFill>
            <a:srgbClr val="FF4FD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Beispiel-</a:t>
            </a:r>
          </a:p>
          <a:p>
            <a:pPr algn="ctr"/>
            <a:r>
              <a:rPr lang="de-DE" dirty="0">
                <a:solidFill>
                  <a:schemeClr val="tx1"/>
                </a:solidFill>
              </a:rPr>
              <a:t>Polyeder</a:t>
            </a:r>
          </a:p>
        </p:txBody>
      </p:sp>
      <p:sp>
        <p:nvSpPr>
          <p:cNvPr id="11" name="Rechteck 10"/>
          <p:cNvSpPr/>
          <p:nvPr/>
        </p:nvSpPr>
        <p:spPr>
          <a:xfrm>
            <a:off x="2008921" y="1275269"/>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Polyeder</a:t>
            </a:r>
          </a:p>
        </p:txBody>
      </p:sp>
      <p:sp>
        <p:nvSpPr>
          <p:cNvPr id="12" name="Ellipse 11"/>
          <p:cNvSpPr/>
          <p:nvPr/>
        </p:nvSpPr>
        <p:spPr>
          <a:xfrm>
            <a:off x="4598383" y="1254620"/>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u="sng" dirty="0" err="1">
                <a:solidFill>
                  <a:schemeClr val="tx1"/>
                </a:solidFill>
              </a:rPr>
              <a:t>PolyID</a:t>
            </a:r>
            <a:endParaRPr lang="de-DE" u="sng" dirty="0">
              <a:solidFill>
                <a:schemeClr val="tx1"/>
              </a:solidFill>
            </a:endParaRPr>
          </a:p>
        </p:txBody>
      </p:sp>
      <p:sp>
        <p:nvSpPr>
          <p:cNvPr id="13" name="Raute 12"/>
          <p:cNvSpPr/>
          <p:nvPr/>
        </p:nvSpPr>
        <p:spPr>
          <a:xfrm>
            <a:off x="2203253" y="2043953"/>
            <a:ext cx="1483371"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Hülle</a:t>
            </a:r>
          </a:p>
        </p:txBody>
      </p:sp>
      <p:sp>
        <p:nvSpPr>
          <p:cNvPr id="14" name="Rechteck 13"/>
          <p:cNvSpPr/>
          <p:nvPr/>
        </p:nvSpPr>
        <p:spPr>
          <a:xfrm>
            <a:off x="2008921" y="2892075"/>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Flächen</a:t>
            </a:r>
          </a:p>
        </p:txBody>
      </p:sp>
      <p:sp>
        <p:nvSpPr>
          <p:cNvPr id="15" name="Rechteck 14"/>
          <p:cNvSpPr/>
          <p:nvPr/>
        </p:nvSpPr>
        <p:spPr>
          <a:xfrm>
            <a:off x="2008921" y="4524969"/>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Kanten</a:t>
            </a:r>
          </a:p>
        </p:txBody>
      </p:sp>
      <p:sp>
        <p:nvSpPr>
          <p:cNvPr id="16" name="Rechteck 15"/>
          <p:cNvSpPr/>
          <p:nvPr/>
        </p:nvSpPr>
        <p:spPr>
          <a:xfrm>
            <a:off x="2008921" y="6148504"/>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Punkte</a:t>
            </a:r>
          </a:p>
        </p:txBody>
      </p:sp>
      <p:sp>
        <p:nvSpPr>
          <p:cNvPr id="17" name="Raute 16"/>
          <p:cNvSpPr/>
          <p:nvPr/>
        </p:nvSpPr>
        <p:spPr>
          <a:xfrm>
            <a:off x="2203253" y="3681628"/>
            <a:ext cx="1483371"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Begrenzung</a:t>
            </a:r>
          </a:p>
        </p:txBody>
      </p:sp>
      <p:sp>
        <p:nvSpPr>
          <p:cNvPr id="18" name="Raute 17"/>
          <p:cNvSpPr/>
          <p:nvPr/>
        </p:nvSpPr>
        <p:spPr>
          <a:xfrm>
            <a:off x="2203253" y="5305163"/>
            <a:ext cx="1483371" cy="573741"/>
          </a:xfrm>
          <a:prstGeom prst="diamond">
            <a:avLst/>
          </a:prstGeom>
          <a:solidFill>
            <a:srgbClr val="66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err="1">
                <a:solidFill>
                  <a:schemeClr val="tx1"/>
                </a:solidFill>
              </a:rPr>
              <a:t>StartEnde</a:t>
            </a:r>
            <a:endParaRPr lang="de-DE" dirty="0">
              <a:solidFill>
                <a:schemeClr val="tx1"/>
              </a:solidFill>
            </a:endParaRPr>
          </a:p>
        </p:txBody>
      </p:sp>
      <p:sp>
        <p:nvSpPr>
          <p:cNvPr id="19" name="Ellipse 18"/>
          <p:cNvSpPr/>
          <p:nvPr/>
        </p:nvSpPr>
        <p:spPr>
          <a:xfrm>
            <a:off x="4598383" y="2871426"/>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FlächenID</a:t>
            </a:r>
            <a:endParaRPr lang="de-DE" u="sng" dirty="0">
              <a:solidFill>
                <a:schemeClr val="tx1"/>
              </a:solidFill>
            </a:endParaRPr>
          </a:p>
        </p:txBody>
      </p:sp>
      <p:sp>
        <p:nvSpPr>
          <p:cNvPr id="20" name="Ellipse 19"/>
          <p:cNvSpPr/>
          <p:nvPr/>
        </p:nvSpPr>
        <p:spPr>
          <a:xfrm>
            <a:off x="4598383" y="4501014"/>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KantenID</a:t>
            </a:r>
            <a:endParaRPr lang="de-DE" u="sng" dirty="0">
              <a:solidFill>
                <a:schemeClr val="tx1"/>
              </a:solidFill>
            </a:endParaRPr>
          </a:p>
        </p:txBody>
      </p:sp>
      <p:sp>
        <p:nvSpPr>
          <p:cNvPr id="26" name="Ellipse 25"/>
          <p:cNvSpPr/>
          <p:nvPr/>
        </p:nvSpPr>
        <p:spPr>
          <a:xfrm>
            <a:off x="4912371" y="6448822"/>
            <a:ext cx="1147931" cy="369794"/>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i="1" dirty="0">
                <a:solidFill>
                  <a:schemeClr val="tx1"/>
                </a:solidFill>
              </a:rPr>
              <a:t>Z</a:t>
            </a:r>
          </a:p>
        </p:txBody>
      </p:sp>
      <p:sp>
        <p:nvSpPr>
          <p:cNvPr id="27" name="Ellipse 26"/>
          <p:cNvSpPr/>
          <p:nvPr/>
        </p:nvSpPr>
        <p:spPr>
          <a:xfrm>
            <a:off x="4890919" y="5968388"/>
            <a:ext cx="1147931" cy="369794"/>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i="1" dirty="0">
                <a:solidFill>
                  <a:schemeClr val="tx1"/>
                </a:solidFill>
              </a:rPr>
              <a:t>Y</a:t>
            </a:r>
          </a:p>
        </p:txBody>
      </p:sp>
      <p:sp>
        <p:nvSpPr>
          <p:cNvPr id="28" name="Ellipse 27"/>
          <p:cNvSpPr/>
          <p:nvPr/>
        </p:nvSpPr>
        <p:spPr>
          <a:xfrm>
            <a:off x="4890919" y="5504329"/>
            <a:ext cx="1147931" cy="369794"/>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i="1" dirty="0">
                <a:solidFill>
                  <a:schemeClr val="tx1"/>
                </a:solidFill>
              </a:rPr>
              <a:t>X</a:t>
            </a:r>
          </a:p>
        </p:txBody>
      </p:sp>
      <p:cxnSp>
        <p:nvCxnSpPr>
          <p:cNvPr id="30" name="Gerade Verbindung 29"/>
          <p:cNvCxnSpPr>
            <a:stCxn id="16" idx="3"/>
            <a:endCxn id="26" idx="2"/>
          </p:cNvCxnSpPr>
          <p:nvPr/>
        </p:nvCxnSpPr>
        <p:spPr>
          <a:xfrm>
            <a:off x="3934679" y="6408481"/>
            <a:ext cx="977692" cy="2252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a:stCxn id="16" idx="3"/>
            <a:endCxn id="27" idx="2"/>
          </p:cNvCxnSpPr>
          <p:nvPr/>
        </p:nvCxnSpPr>
        <p:spPr>
          <a:xfrm flipV="1">
            <a:off x="3934679" y="6153285"/>
            <a:ext cx="956240" cy="2551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a:stCxn id="16" idx="3"/>
            <a:endCxn id="28" idx="2"/>
          </p:cNvCxnSpPr>
          <p:nvPr/>
        </p:nvCxnSpPr>
        <p:spPr>
          <a:xfrm flipV="1">
            <a:off x="3934679" y="5689226"/>
            <a:ext cx="956240" cy="719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p:nvCxnSpPr>
        <p:spPr>
          <a:xfrm>
            <a:off x="2987227" y="5874123"/>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p:nvCxnSpPr>
        <p:spPr>
          <a:xfrm>
            <a:off x="2905885" y="5878904"/>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p:nvCxnSpPr>
        <p:spPr>
          <a:xfrm>
            <a:off x="2987227" y="5044922"/>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p:nvCxnSpPr>
        <p:spPr>
          <a:xfrm>
            <a:off x="2905885" y="5049703"/>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p:nvCxnSpPr>
        <p:spPr>
          <a:xfrm>
            <a:off x="2987227" y="4250588"/>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p:nvCxnSpPr>
        <p:spPr>
          <a:xfrm>
            <a:off x="2905885" y="4255369"/>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p:nvCxnSpPr>
        <p:spPr>
          <a:xfrm>
            <a:off x="2987227" y="3407247"/>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p:nvCxnSpPr>
        <p:spPr>
          <a:xfrm>
            <a:off x="2905885" y="3412028"/>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p:nvCxnSpPr>
        <p:spPr>
          <a:xfrm>
            <a:off x="2987227" y="2612913"/>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p:nvCxnSpPr>
        <p:spPr>
          <a:xfrm>
            <a:off x="2905885" y="2617694"/>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p:nvCxnSpPr>
        <p:spPr>
          <a:xfrm>
            <a:off x="2987227" y="1795222"/>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p:nvCxnSpPr>
        <p:spPr>
          <a:xfrm>
            <a:off x="2905885" y="1800003"/>
            <a:ext cx="0" cy="274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58"/>
          <p:cNvCxnSpPr>
            <a:stCxn id="15" idx="3"/>
            <a:endCxn id="20" idx="2"/>
          </p:cNvCxnSpPr>
          <p:nvPr/>
        </p:nvCxnSpPr>
        <p:spPr>
          <a:xfrm flipV="1">
            <a:off x="3934679" y="4781640"/>
            <a:ext cx="663704" cy="33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61"/>
          <p:cNvCxnSpPr>
            <a:stCxn id="14" idx="3"/>
            <a:endCxn id="19" idx="2"/>
          </p:cNvCxnSpPr>
          <p:nvPr/>
        </p:nvCxnSpPr>
        <p:spPr>
          <a:xfrm>
            <a:off x="3934679" y="3152052"/>
            <a:ext cx="6637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Gerade Verbindung 65"/>
          <p:cNvCxnSpPr>
            <a:stCxn id="11" idx="3"/>
            <a:endCxn id="12" idx="2"/>
          </p:cNvCxnSpPr>
          <p:nvPr/>
        </p:nvCxnSpPr>
        <p:spPr>
          <a:xfrm>
            <a:off x="3934679" y="1535246"/>
            <a:ext cx="6637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Textfeld 69"/>
          <p:cNvSpPr txBox="1"/>
          <p:nvPr/>
        </p:nvSpPr>
        <p:spPr>
          <a:xfrm>
            <a:off x="2592979" y="1815871"/>
            <a:ext cx="312906" cy="369332"/>
          </a:xfrm>
          <a:prstGeom prst="rect">
            <a:avLst/>
          </a:prstGeom>
          <a:noFill/>
        </p:spPr>
        <p:txBody>
          <a:bodyPr wrap="none" rtlCol="0">
            <a:spAutoFit/>
          </a:bodyPr>
          <a:lstStyle/>
          <a:p>
            <a:r>
              <a:rPr lang="de-DE" dirty="0"/>
              <a:t>1</a:t>
            </a:r>
          </a:p>
        </p:txBody>
      </p:sp>
      <p:sp>
        <p:nvSpPr>
          <p:cNvPr id="71" name="Textfeld 70"/>
          <p:cNvSpPr txBox="1"/>
          <p:nvPr/>
        </p:nvSpPr>
        <p:spPr>
          <a:xfrm>
            <a:off x="2592979" y="2612913"/>
            <a:ext cx="351378" cy="369332"/>
          </a:xfrm>
          <a:prstGeom prst="rect">
            <a:avLst/>
          </a:prstGeom>
          <a:noFill/>
        </p:spPr>
        <p:txBody>
          <a:bodyPr wrap="none" rtlCol="0">
            <a:spAutoFit/>
          </a:bodyPr>
          <a:lstStyle/>
          <a:p>
            <a:r>
              <a:rPr lang="de-DE" i="1" dirty="0"/>
              <a:t>N</a:t>
            </a:r>
          </a:p>
        </p:txBody>
      </p:sp>
      <p:sp>
        <p:nvSpPr>
          <p:cNvPr id="72" name="Textfeld 71"/>
          <p:cNvSpPr txBox="1"/>
          <p:nvPr/>
        </p:nvSpPr>
        <p:spPr>
          <a:xfrm>
            <a:off x="2592979" y="3432677"/>
            <a:ext cx="351378" cy="369332"/>
          </a:xfrm>
          <a:prstGeom prst="rect">
            <a:avLst/>
          </a:prstGeom>
          <a:noFill/>
        </p:spPr>
        <p:txBody>
          <a:bodyPr wrap="none" rtlCol="0">
            <a:spAutoFit/>
          </a:bodyPr>
          <a:lstStyle/>
          <a:p>
            <a:r>
              <a:rPr lang="de-DE" i="1" dirty="0"/>
              <a:t>N</a:t>
            </a:r>
          </a:p>
        </p:txBody>
      </p:sp>
      <p:sp>
        <p:nvSpPr>
          <p:cNvPr id="73" name="Textfeld 72"/>
          <p:cNvSpPr txBox="1"/>
          <p:nvPr/>
        </p:nvSpPr>
        <p:spPr>
          <a:xfrm>
            <a:off x="2554507" y="5062265"/>
            <a:ext cx="351378" cy="369332"/>
          </a:xfrm>
          <a:prstGeom prst="rect">
            <a:avLst/>
          </a:prstGeom>
          <a:noFill/>
        </p:spPr>
        <p:txBody>
          <a:bodyPr wrap="none" rtlCol="0">
            <a:spAutoFit/>
          </a:bodyPr>
          <a:lstStyle/>
          <a:p>
            <a:r>
              <a:rPr lang="de-DE" i="1" dirty="0"/>
              <a:t>N</a:t>
            </a:r>
          </a:p>
        </p:txBody>
      </p:sp>
      <p:sp>
        <p:nvSpPr>
          <p:cNvPr id="74" name="Textfeld 73"/>
          <p:cNvSpPr txBox="1"/>
          <p:nvPr/>
        </p:nvSpPr>
        <p:spPr>
          <a:xfrm>
            <a:off x="2592979" y="4250588"/>
            <a:ext cx="377026" cy="369332"/>
          </a:xfrm>
          <a:prstGeom prst="rect">
            <a:avLst/>
          </a:prstGeom>
          <a:noFill/>
        </p:spPr>
        <p:txBody>
          <a:bodyPr wrap="none" rtlCol="0">
            <a:spAutoFit/>
          </a:bodyPr>
          <a:lstStyle/>
          <a:p>
            <a:r>
              <a:rPr lang="de-DE" i="1" dirty="0"/>
              <a:t>M</a:t>
            </a:r>
          </a:p>
        </p:txBody>
      </p:sp>
      <p:sp>
        <p:nvSpPr>
          <p:cNvPr id="75" name="Textfeld 74"/>
          <p:cNvSpPr txBox="1"/>
          <p:nvPr/>
        </p:nvSpPr>
        <p:spPr>
          <a:xfrm>
            <a:off x="2518394" y="5874123"/>
            <a:ext cx="377026" cy="369332"/>
          </a:xfrm>
          <a:prstGeom prst="rect">
            <a:avLst/>
          </a:prstGeom>
          <a:noFill/>
        </p:spPr>
        <p:txBody>
          <a:bodyPr wrap="none" rtlCol="0">
            <a:spAutoFit/>
          </a:bodyPr>
          <a:lstStyle/>
          <a:p>
            <a:r>
              <a:rPr lang="de-DE" i="1" dirty="0"/>
              <a:t>M</a:t>
            </a:r>
          </a:p>
        </p:txBody>
      </p:sp>
      <p:sp>
        <p:nvSpPr>
          <p:cNvPr id="3" name="Textfeld 2">
            <a:extLst>
              <a:ext uri="{FF2B5EF4-FFF2-40B4-BE49-F238E27FC236}">
                <a16:creationId xmlns:a16="http://schemas.microsoft.com/office/drawing/2014/main" id="{7839033E-32AF-C713-F732-4463BD801562}"/>
              </a:ext>
            </a:extLst>
          </p:cNvPr>
          <p:cNvSpPr txBox="1"/>
          <p:nvPr/>
        </p:nvSpPr>
        <p:spPr>
          <a:xfrm>
            <a:off x="3543300" y="1943100"/>
            <a:ext cx="620683" cy="369332"/>
          </a:xfrm>
          <a:prstGeom prst="rect">
            <a:avLst/>
          </a:prstGeom>
          <a:noFill/>
        </p:spPr>
        <p:txBody>
          <a:bodyPr wrap="none" rtlCol="0">
            <a:spAutoFit/>
          </a:bodyPr>
          <a:lstStyle/>
          <a:p>
            <a:r>
              <a:rPr lang="de-DE" dirty="0"/>
              <a:t>(4,*)</a:t>
            </a:r>
          </a:p>
        </p:txBody>
      </p:sp>
      <p:sp>
        <p:nvSpPr>
          <p:cNvPr id="4" name="Textfeld 3">
            <a:extLst>
              <a:ext uri="{FF2B5EF4-FFF2-40B4-BE49-F238E27FC236}">
                <a16:creationId xmlns:a16="http://schemas.microsoft.com/office/drawing/2014/main" id="{BEDC28E0-F78C-66B1-C95E-EEDF93BB9DAD}"/>
              </a:ext>
            </a:extLst>
          </p:cNvPr>
          <p:cNvSpPr txBox="1"/>
          <p:nvPr/>
        </p:nvSpPr>
        <p:spPr>
          <a:xfrm>
            <a:off x="3497301" y="2528988"/>
            <a:ext cx="659155" cy="369332"/>
          </a:xfrm>
          <a:prstGeom prst="rect">
            <a:avLst/>
          </a:prstGeom>
          <a:noFill/>
        </p:spPr>
        <p:txBody>
          <a:bodyPr wrap="none" rtlCol="0">
            <a:spAutoFit/>
          </a:bodyPr>
          <a:lstStyle/>
          <a:p>
            <a:r>
              <a:rPr lang="de-DE" dirty="0"/>
              <a:t>(1,1)</a:t>
            </a:r>
          </a:p>
        </p:txBody>
      </p:sp>
      <p:sp>
        <p:nvSpPr>
          <p:cNvPr id="7" name="Textfeld 6">
            <a:extLst>
              <a:ext uri="{FF2B5EF4-FFF2-40B4-BE49-F238E27FC236}">
                <a16:creationId xmlns:a16="http://schemas.microsoft.com/office/drawing/2014/main" id="{CA3F9721-B0DB-C257-FE6D-71B88C077255}"/>
              </a:ext>
            </a:extLst>
          </p:cNvPr>
          <p:cNvSpPr txBox="1"/>
          <p:nvPr/>
        </p:nvSpPr>
        <p:spPr>
          <a:xfrm>
            <a:off x="3457623" y="3429000"/>
            <a:ext cx="620683" cy="369332"/>
          </a:xfrm>
          <a:prstGeom prst="rect">
            <a:avLst/>
          </a:prstGeom>
          <a:noFill/>
        </p:spPr>
        <p:txBody>
          <a:bodyPr wrap="none" rtlCol="0">
            <a:spAutoFit/>
          </a:bodyPr>
          <a:lstStyle/>
          <a:p>
            <a:r>
              <a:rPr lang="de-DE" dirty="0"/>
              <a:t>(3</a:t>
            </a:r>
            <a:r>
              <a:rPr lang="de-DE" b="1" dirty="0"/>
              <a:t>,*)</a:t>
            </a:r>
          </a:p>
        </p:txBody>
      </p:sp>
      <p:sp>
        <p:nvSpPr>
          <p:cNvPr id="8" name="Textfeld 7">
            <a:extLst>
              <a:ext uri="{FF2B5EF4-FFF2-40B4-BE49-F238E27FC236}">
                <a16:creationId xmlns:a16="http://schemas.microsoft.com/office/drawing/2014/main" id="{FA02A9BD-9F88-9C82-AC13-A535FD1EAE5C}"/>
              </a:ext>
            </a:extLst>
          </p:cNvPr>
          <p:cNvSpPr txBox="1"/>
          <p:nvPr/>
        </p:nvSpPr>
        <p:spPr>
          <a:xfrm>
            <a:off x="3446005" y="4160418"/>
            <a:ext cx="659155" cy="369332"/>
          </a:xfrm>
          <a:prstGeom prst="rect">
            <a:avLst/>
          </a:prstGeom>
          <a:noFill/>
        </p:spPr>
        <p:txBody>
          <a:bodyPr wrap="none" rtlCol="0">
            <a:spAutoFit/>
          </a:bodyPr>
          <a:lstStyle/>
          <a:p>
            <a:r>
              <a:rPr lang="de-DE" dirty="0"/>
              <a:t>(2,2)</a:t>
            </a:r>
          </a:p>
        </p:txBody>
      </p:sp>
      <p:sp>
        <p:nvSpPr>
          <p:cNvPr id="9" name="Textfeld 8">
            <a:extLst>
              <a:ext uri="{FF2B5EF4-FFF2-40B4-BE49-F238E27FC236}">
                <a16:creationId xmlns:a16="http://schemas.microsoft.com/office/drawing/2014/main" id="{6ADB21A7-39C4-BCE2-539F-AA304C369A44}"/>
              </a:ext>
            </a:extLst>
          </p:cNvPr>
          <p:cNvSpPr txBox="1"/>
          <p:nvPr/>
        </p:nvSpPr>
        <p:spPr>
          <a:xfrm>
            <a:off x="3446004" y="5085759"/>
            <a:ext cx="659155" cy="369332"/>
          </a:xfrm>
          <a:prstGeom prst="rect">
            <a:avLst/>
          </a:prstGeom>
          <a:noFill/>
        </p:spPr>
        <p:txBody>
          <a:bodyPr wrap="none" rtlCol="0">
            <a:spAutoFit/>
          </a:bodyPr>
          <a:lstStyle/>
          <a:p>
            <a:r>
              <a:rPr lang="de-DE" dirty="0"/>
              <a:t>(2,2)</a:t>
            </a:r>
          </a:p>
        </p:txBody>
      </p:sp>
      <p:sp>
        <p:nvSpPr>
          <p:cNvPr id="21" name="Textfeld 20">
            <a:extLst>
              <a:ext uri="{FF2B5EF4-FFF2-40B4-BE49-F238E27FC236}">
                <a16:creationId xmlns:a16="http://schemas.microsoft.com/office/drawing/2014/main" id="{F6CD4D41-D9F5-D1DE-6160-D3F10A192693}"/>
              </a:ext>
            </a:extLst>
          </p:cNvPr>
          <p:cNvSpPr txBox="1"/>
          <p:nvPr/>
        </p:nvSpPr>
        <p:spPr>
          <a:xfrm>
            <a:off x="3443880" y="5755904"/>
            <a:ext cx="620683" cy="369332"/>
          </a:xfrm>
          <a:prstGeom prst="rect">
            <a:avLst/>
          </a:prstGeom>
          <a:noFill/>
        </p:spPr>
        <p:txBody>
          <a:bodyPr wrap="none" rtlCol="0">
            <a:spAutoFit/>
          </a:bodyPr>
          <a:lstStyle/>
          <a:p>
            <a:r>
              <a:rPr lang="de-DE" dirty="0"/>
              <a:t>(3,*)</a:t>
            </a:r>
          </a:p>
        </p:txBody>
      </p:sp>
      <p:pic>
        <p:nvPicPr>
          <p:cNvPr id="22" name="Grafik 21" descr="Kapitel2_Pyramide.jpg">
            <a:extLst>
              <a:ext uri="{FF2B5EF4-FFF2-40B4-BE49-F238E27FC236}">
                <a16:creationId xmlns:a16="http://schemas.microsoft.com/office/drawing/2014/main" id="{B561D57A-13B7-7F64-440E-56F02EF10894}"/>
              </a:ext>
            </a:extLst>
          </p:cNvPr>
          <p:cNvPicPr>
            <a:picLocks noChangeAspect="1"/>
          </p:cNvPicPr>
          <p:nvPr/>
        </p:nvPicPr>
        <p:blipFill>
          <a:blip r:embed="rId3"/>
          <a:stretch>
            <a:fillRect/>
          </a:stretch>
        </p:blipFill>
        <p:spPr>
          <a:xfrm>
            <a:off x="8158669" y="3709544"/>
            <a:ext cx="2781300" cy="2924175"/>
          </a:xfrm>
          <a:prstGeom prst="rect">
            <a:avLst/>
          </a:prstGeom>
        </p:spPr>
      </p:pic>
    </p:spTree>
    <p:extLst>
      <p:ext uri="{BB962C8B-B14F-4D97-AF65-F5344CB8AC3E}">
        <p14:creationId xmlns:p14="http://schemas.microsoft.com/office/powerpoint/2010/main" val="32137402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Schwache, existenzabhängige Entitäten</a:t>
            </a:r>
            <a:endParaRPr lang="de-DE" i="1" dirty="0"/>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4453248"/>
            <a:ext cx="10594842" cy="1884934"/>
          </a:xfrm>
        </p:spPr>
        <p:txBody>
          <a:bodyPr>
            <a:noAutofit/>
          </a:bodyPr>
          <a:lstStyle/>
          <a:p>
            <a:r>
              <a:rPr lang="de-DE" sz="2200" dirty="0"/>
              <a:t>Beziehung zwischen "starken" und schwachem Typ ist immer 1:</a:t>
            </a:r>
            <a:r>
              <a:rPr lang="de-DE" sz="2200" i="1" dirty="0"/>
              <a:t>N </a:t>
            </a:r>
            <a:br>
              <a:rPr lang="de-DE" sz="2200" i="1" dirty="0"/>
            </a:br>
            <a:r>
              <a:rPr lang="de-DE" sz="2200" dirty="0"/>
              <a:t>(oder 1:1 in seltenen Fällen)</a:t>
            </a:r>
          </a:p>
          <a:p>
            <a:r>
              <a:rPr lang="de-DE" sz="2200" dirty="0"/>
              <a:t>Warum kann das keine </a:t>
            </a:r>
            <a:r>
              <a:rPr lang="de-DE" sz="2200" i="1" dirty="0"/>
              <a:t>N</a:t>
            </a:r>
            <a:r>
              <a:rPr lang="de-DE" sz="2200" dirty="0"/>
              <a:t>:</a:t>
            </a:r>
            <a:r>
              <a:rPr lang="de-DE" sz="2200" i="1" dirty="0"/>
              <a:t>M</a:t>
            </a:r>
            <a:r>
              <a:rPr lang="de-DE" sz="2200" dirty="0"/>
              <a:t>-Beziehung sein?</a:t>
            </a:r>
          </a:p>
          <a:p>
            <a:r>
              <a:rPr lang="de-DE" sz="2200" dirty="0" err="1"/>
              <a:t>RaumNr</a:t>
            </a:r>
            <a:r>
              <a:rPr lang="de-DE" sz="2200" dirty="0"/>
              <a:t> ist nur innerhalb eines Gebäudes eindeutig</a:t>
            </a:r>
          </a:p>
          <a:p>
            <a:r>
              <a:rPr lang="de-DE" sz="2200" dirty="0"/>
              <a:t>Schlüssel ist: </a:t>
            </a:r>
            <a:r>
              <a:rPr lang="de-DE" sz="2200" dirty="0" err="1"/>
              <a:t>GebNr</a:t>
            </a:r>
            <a:r>
              <a:rPr lang="de-DE" sz="2200" dirty="0"/>
              <a:t> </a:t>
            </a:r>
            <a:r>
              <a:rPr lang="de-DE" sz="2200" b="1" dirty="0"/>
              <a:t>und </a:t>
            </a:r>
            <a:r>
              <a:rPr lang="de-DE" sz="2200" dirty="0" err="1"/>
              <a:t>RaumNr</a:t>
            </a:r>
            <a:endParaRPr lang="de-DE" sz="2200"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35</a:t>
            </a:fld>
            <a:endParaRPr lang="de-DE" dirty="0"/>
          </a:p>
        </p:txBody>
      </p:sp>
      <p:sp>
        <p:nvSpPr>
          <p:cNvPr id="14" name="Rechteck 13"/>
          <p:cNvSpPr/>
          <p:nvPr/>
        </p:nvSpPr>
        <p:spPr>
          <a:xfrm>
            <a:off x="1294097" y="3482282"/>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Gebäude</a:t>
            </a:r>
          </a:p>
        </p:txBody>
      </p:sp>
      <p:sp>
        <p:nvSpPr>
          <p:cNvPr id="16" name="Raute 15"/>
          <p:cNvSpPr/>
          <p:nvPr/>
        </p:nvSpPr>
        <p:spPr>
          <a:xfrm>
            <a:off x="4636323" y="3455388"/>
            <a:ext cx="1731426" cy="573741"/>
          </a:xfrm>
          <a:prstGeom prst="diamond">
            <a:avLst/>
          </a:prstGeom>
          <a:solidFill>
            <a:srgbClr val="66FFC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err="1">
                <a:solidFill>
                  <a:schemeClr val="tx1"/>
                </a:solidFill>
              </a:rPr>
              <a:t>liegt_in</a:t>
            </a:r>
            <a:endParaRPr lang="de-DE" dirty="0">
              <a:solidFill>
                <a:schemeClr val="tx1"/>
              </a:solidFill>
            </a:endParaRPr>
          </a:p>
        </p:txBody>
      </p:sp>
      <p:cxnSp>
        <p:nvCxnSpPr>
          <p:cNvPr id="37" name="Gerade Verbindung 36"/>
          <p:cNvCxnSpPr/>
          <p:nvPr/>
        </p:nvCxnSpPr>
        <p:spPr>
          <a:xfrm flipH="1">
            <a:off x="6367749" y="3698212"/>
            <a:ext cx="1416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hteck 40"/>
          <p:cNvSpPr/>
          <p:nvPr/>
        </p:nvSpPr>
        <p:spPr>
          <a:xfrm>
            <a:off x="7784217" y="3509176"/>
            <a:ext cx="1925758" cy="519953"/>
          </a:xfrm>
          <a:prstGeom prst="rect">
            <a:avLst/>
          </a:prstGeom>
          <a:solidFill>
            <a:schemeClr val="accent4"/>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Räume</a:t>
            </a:r>
          </a:p>
        </p:txBody>
      </p:sp>
      <p:cxnSp>
        <p:nvCxnSpPr>
          <p:cNvPr id="34" name="Gerade Verbindung 33"/>
          <p:cNvCxnSpPr/>
          <p:nvPr/>
        </p:nvCxnSpPr>
        <p:spPr>
          <a:xfrm flipH="1">
            <a:off x="6367749" y="3797441"/>
            <a:ext cx="1416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llipse 12"/>
          <p:cNvSpPr/>
          <p:nvPr/>
        </p:nvSpPr>
        <p:spPr>
          <a:xfrm>
            <a:off x="7429132" y="1763328"/>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dash" dirty="0" err="1">
                <a:solidFill>
                  <a:schemeClr val="tx1"/>
                </a:solidFill>
              </a:rPr>
              <a:t>RaumNr</a:t>
            </a:r>
            <a:endParaRPr lang="de-DE" u="sng" dirty="0">
              <a:solidFill>
                <a:schemeClr val="tx1"/>
              </a:solidFill>
            </a:endParaRPr>
          </a:p>
        </p:txBody>
      </p:sp>
      <p:sp>
        <p:nvSpPr>
          <p:cNvPr id="15" name="Ellipse 14"/>
          <p:cNvSpPr/>
          <p:nvPr/>
        </p:nvSpPr>
        <p:spPr>
          <a:xfrm>
            <a:off x="1757936" y="1915727"/>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GebNr</a:t>
            </a:r>
            <a:endParaRPr lang="de-DE" u="sng" dirty="0">
              <a:solidFill>
                <a:schemeClr val="tx1"/>
              </a:solidFill>
            </a:endParaRPr>
          </a:p>
        </p:txBody>
      </p:sp>
      <p:sp>
        <p:nvSpPr>
          <p:cNvPr id="17" name="Ellipse 16"/>
          <p:cNvSpPr/>
          <p:nvPr/>
        </p:nvSpPr>
        <p:spPr>
          <a:xfrm>
            <a:off x="9496116" y="2324579"/>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Größe</a:t>
            </a:r>
          </a:p>
        </p:txBody>
      </p:sp>
      <p:sp>
        <p:nvSpPr>
          <p:cNvPr id="18" name="Ellipse 17"/>
          <p:cNvSpPr/>
          <p:nvPr/>
        </p:nvSpPr>
        <p:spPr>
          <a:xfrm>
            <a:off x="296017" y="2348752"/>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Höhe</a:t>
            </a:r>
          </a:p>
        </p:txBody>
      </p:sp>
      <p:cxnSp>
        <p:nvCxnSpPr>
          <p:cNvPr id="20" name="Gerade Verbindung 19"/>
          <p:cNvCxnSpPr>
            <a:stCxn id="14" idx="3"/>
            <a:endCxn id="16" idx="1"/>
          </p:cNvCxnSpPr>
          <p:nvPr/>
        </p:nvCxnSpPr>
        <p:spPr>
          <a:xfrm>
            <a:off x="3219855" y="3742259"/>
            <a:ext cx="1416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a:stCxn id="14" idx="0"/>
            <a:endCxn id="15" idx="4"/>
          </p:cNvCxnSpPr>
          <p:nvPr/>
        </p:nvCxnSpPr>
        <p:spPr>
          <a:xfrm flipV="1">
            <a:off x="2256976" y="2476978"/>
            <a:ext cx="231920" cy="10053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p:cNvCxnSpPr>
            <a:endCxn id="18" idx="4"/>
          </p:cNvCxnSpPr>
          <p:nvPr/>
        </p:nvCxnSpPr>
        <p:spPr>
          <a:xfrm flipH="1" flipV="1">
            <a:off x="1026977" y="2910003"/>
            <a:ext cx="730959" cy="5722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a:stCxn id="41" idx="0"/>
            <a:endCxn id="13" idx="4"/>
          </p:cNvCxnSpPr>
          <p:nvPr/>
        </p:nvCxnSpPr>
        <p:spPr>
          <a:xfrm flipH="1" flipV="1">
            <a:off x="8160092" y="2324579"/>
            <a:ext cx="587004" cy="11845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a:endCxn id="17" idx="3"/>
          </p:cNvCxnSpPr>
          <p:nvPr/>
        </p:nvCxnSpPr>
        <p:spPr>
          <a:xfrm flipV="1">
            <a:off x="9095362" y="2803637"/>
            <a:ext cx="614847" cy="6786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feld 35"/>
          <p:cNvSpPr txBox="1"/>
          <p:nvPr/>
        </p:nvSpPr>
        <p:spPr>
          <a:xfrm>
            <a:off x="7253443" y="3328880"/>
            <a:ext cx="351378" cy="369332"/>
          </a:xfrm>
          <a:prstGeom prst="rect">
            <a:avLst/>
          </a:prstGeom>
          <a:noFill/>
        </p:spPr>
        <p:txBody>
          <a:bodyPr wrap="none" rtlCol="0">
            <a:spAutoFit/>
          </a:bodyPr>
          <a:lstStyle/>
          <a:p>
            <a:r>
              <a:rPr lang="de-DE" i="1" dirty="0"/>
              <a:t>N</a:t>
            </a:r>
          </a:p>
        </p:txBody>
      </p:sp>
      <p:sp>
        <p:nvSpPr>
          <p:cNvPr id="38" name="Textfeld 37"/>
          <p:cNvSpPr txBox="1"/>
          <p:nvPr/>
        </p:nvSpPr>
        <p:spPr>
          <a:xfrm>
            <a:off x="3618689" y="3372927"/>
            <a:ext cx="312906" cy="369332"/>
          </a:xfrm>
          <a:prstGeom prst="rect">
            <a:avLst/>
          </a:prstGeom>
          <a:noFill/>
        </p:spPr>
        <p:txBody>
          <a:bodyPr wrap="none" rtlCol="0">
            <a:spAutoFit/>
          </a:bodyPr>
          <a:lstStyle/>
          <a:p>
            <a:r>
              <a:rPr lang="de-DE" dirty="0"/>
              <a:t>1</a:t>
            </a:r>
          </a:p>
        </p:txBody>
      </p:sp>
    </p:spTree>
    <p:extLst>
      <p:ext uri="{BB962C8B-B14F-4D97-AF65-F5344CB8AC3E}">
        <p14:creationId xmlns:p14="http://schemas.microsoft.com/office/powerpoint/2010/main" val="32137402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Prüfungen als schwacher Entitätstyp</a:t>
            </a:r>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14813" y="5303202"/>
            <a:ext cx="10594842" cy="1034980"/>
          </a:xfrm>
        </p:spPr>
        <p:txBody>
          <a:bodyPr>
            <a:normAutofit/>
          </a:bodyPr>
          <a:lstStyle/>
          <a:p>
            <a:r>
              <a:rPr lang="de-DE" sz="1800" dirty="0"/>
              <a:t>Mehrere Prüfer in einer Prüfung</a:t>
            </a:r>
          </a:p>
          <a:p>
            <a:r>
              <a:rPr lang="de-DE" sz="1800" dirty="0"/>
              <a:t>Mehrere Vorlesungen werden in einer Prüfung abgefragt</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36</a:t>
            </a:fld>
            <a:endParaRPr lang="de-DE" dirty="0"/>
          </a:p>
        </p:txBody>
      </p:sp>
      <p:sp>
        <p:nvSpPr>
          <p:cNvPr id="14" name="Rechteck 13"/>
          <p:cNvSpPr/>
          <p:nvPr/>
        </p:nvSpPr>
        <p:spPr>
          <a:xfrm>
            <a:off x="1436601" y="2283684"/>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Studenten</a:t>
            </a:r>
          </a:p>
        </p:txBody>
      </p:sp>
      <p:sp>
        <p:nvSpPr>
          <p:cNvPr id="16" name="Raute 15"/>
          <p:cNvSpPr/>
          <p:nvPr/>
        </p:nvSpPr>
        <p:spPr>
          <a:xfrm>
            <a:off x="4088048" y="2256790"/>
            <a:ext cx="1731426" cy="573741"/>
          </a:xfrm>
          <a:prstGeom prst="diamond">
            <a:avLst/>
          </a:prstGeom>
          <a:solidFill>
            <a:srgbClr val="66FFC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ablegen</a:t>
            </a:r>
          </a:p>
        </p:txBody>
      </p:sp>
      <p:cxnSp>
        <p:nvCxnSpPr>
          <p:cNvPr id="37" name="Gerade Verbindung 36"/>
          <p:cNvCxnSpPr/>
          <p:nvPr/>
        </p:nvCxnSpPr>
        <p:spPr>
          <a:xfrm flipH="1">
            <a:off x="5819474" y="2511832"/>
            <a:ext cx="1416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hteck 40"/>
          <p:cNvSpPr/>
          <p:nvPr/>
        </p:nvSpPr>
        <p:spPr>
          <a:xfrm>
            <a:off x="7253443" y="2310578"/>
            <a:ext cx="1925758" cy="519953"/>
          </a:xfrm>
          <a:prstGeom prst="rect">
            <a:avLst/>
          </a:prstGeom>
          <a:solidFill>
            <a:schemeClr val="accent4"/>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Prüfungen</a:t>
            </a:r>
          </a:p>
        </p:txBody>
      </p:sp>
      <p:cxnSp>
        <p:nvCxnSpPr>
          <p:cNvPr id="34" name="Gerade Verbindung 33"/>
          <p:cNvCxnSpPr/>
          <p:nvPr/>
        </p:nvCxnSpPr>
        <p:spPr>
          <a:xfrm flipH="1">
            <a:off x="5819474" y="2611061"/>
            <a:ext cx="1416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Ellipse 14"/>
          <p:cNvSpPr/>
          <p:nvPr/>
        </p:nvSpPr>
        <p:spPr>
          <a:xfrm>
            <a:off x="1668520" y="3236190"/>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MatrNr</a:t>
            </a:r>
            <a:endParaRPr lang="de-DE" u="sng" dirty="0">
              <a:solidFill>
                <a:schemeClr val="tx1"/>
              </a:solidFill>
            </a:endParaRPr>
          </a:p>
        </p:txBody>
      </p:sp>
      <p:sp>
        <p:nvSpPr>
          <p:cNvPr id="17" name="Ellipse 16"/>
          <p:cNvSpPr/>
          <p:nvPr/>
        </p:nvSpPr>
        <p:spPr>
          <a:xfrm>
            <a:off x="9710209" y="1560664"/>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Note</a:t>
            </a:r>
          </a:p>
        </p:txBody>
      </p:sp>
      <p:cxnSp>
        <p:nvCxnSpPr>
          <p:cNvPr id="20" name="Gerade Verbindung 19"/>
          <p:cNvCxnSpPr>
            <a:stCxn id="14" idx="3"/>
            <a:endCxn id="16" idx="1"/>
          </p:cNvCxnSpPr>
          <p:nvPr/>
        </p:nvCxnSpPr>
        <p:spPr>
          <a:xfrm>
            <a:off x="3362359" y="2543661"/>
            <a:ext cx="7256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p:cNvCxnSpPr>
            <a:stCxn id="14" idx="2"/>
            <a:endCxn id="15" idx="0"/>
          </p:cNvCxnSpPr>
          <p:nvPr/>
        </p:nvCxnSpPr>
        <p:spPr>
          <a:xfrm>
            <a:off x="2399480" y="2803637"/>
            <a:ext cx="0" cy="4325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a:stCxn id="41" idx="0"/>
          </p:cNvCxnSpPr>
          <p:nvPr/>
        </p:nvCxnSpPr>
        <p:spPr>
          <a:xfrm flipH="1">
            <a:off x="8160092" y="2310578"/>
            <a:ext cx="56230" cy="140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a:stCxn id="41" idx="3"/>
            <a:endCxn id="17" idx="3"/>
          </p:cNvCxnSpPr>
          <p:nvPr/>
        </p:nvCxnSpPr>
        <p:spPr>
          <a:xfrm flipV="1">
            <a:off x="9179201" y="2039722"/>
            <a:ext cx="745101" cy="5308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feld 35"/>
          <p:cNvSpPr txBox="1"/>
          <p:nvPr/>
        </p:nvSpPr>
        <p:spPr>
          <a:xfrm>
            <a:off x="6420897" y="2174329"/>
            <a:ext cx="351378" cy="369332"/>
          </a:xfrm>
          <a:prstGeom prst="rect">
            <a:avLst/>
          </a:prstGeom>
          <a:noFill/>
        </p:spPr>
        <p:txBody>
          <a:bodyPr wrap="none" rtlCol="0">
            <a:spAutoFit/>
          </a:bodyPr>
          <a:lstStyle/>
          <a:p>
            <a:r>
              <a:rPr lang="de-DE" i="1" dirty="0"/>
              <a:t>N</a:t>
            </a:r>
          </a:p>
        </p:txBody>
      </p:sp>
      <p:sp>
        <p:nvSpPr>
          <p:cNvPr id="38" name="Textfeld 37"/>
          <p:cNvSpPr txBox="1"/>
          <p:nvPr/>
        </p:nvSpPr>
        <p:spPr>
          <a:xfrm>
            <a:off x="3775142" y="2174329"/>
            <a:ext cx="312906" cy="369332"/>
          </a:xfrm>
          <a:prstGeom prst="rect">
            <a:avLst/>
          </a:prstGeom>
          <a:noFill/>
        </p:spPr>
        <p:txBody>
          <a:bodyPr wrap="none" rtlCol="0">
            <a:spAutoFit/>
          </a:bodyPr>
          <a:lstStyle/>
          <a:p>
            <a:r>
              <a:rPr lang="de-DE" dirty="0"/>
              <a:t>1</a:t>
            </a:r>
          </a:p>
        </p:txBody>
      </p:sp>
      <p:sp>
        <p:nvSpPr>
          <p:cNvPr id="44" name="Ellipse 43"/>
          <p:cNvSpPr/>
          <p:nvPr/>
        </p:nvSpPr>
        <p:spPr>
          <a:xfrm>
            <a:off x="9862609" y="2511832"/>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de-DE" u="dash" dirty="0">
                <a:solidFill>
                  <a:schemeClr val="tx1"/>
                </a:solidFill>
              </a:rPr>
              <a:t>PrüfTeil1</a:t>
            </a:r>
            <a:endParaRPr lang="de-DE" dirty="0">
              <a:solidFill>
                <a:schemeClr val="tx1"/>
              </a:solidFill>
            </a:endParaRPr>
          </a:p>
        </p:txBody>
      </p:sp>
      <p:cxnSp>
        <p:nvCxnSpPr>
          <p:cNvPr id="45" name="Gerade Verbindung 44"/>
          <p:cNvCxnSpPr>
            <a:stCxn id="41" idx="3"/>
            <a:endCxn id="44" idx="2"/>
          </p:cNvCxnSpPr>
          <p:nvPr/>
        </p:nvCxnSpPr>
        <p:spPr>
          <a:xfrm>
            <a:off x="9179201" y="2570555"/>
            <a:ext cx="683408" cy="2219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aute 47"/>
          <p:cNvSpPr/>
          <p:nvPr/>
        </p:nvSpPr>
        <p:spPr>
          <a:xfrm>
            <a:off x="5300562" y="3698212"/>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umfassen</a:t>
            </a:r>
          </a:p>
        </p:txBody>
      </p:sp>
      <p:sp>
        <p:nvSpPr>
          <p:cNvPr id="49" name="Raute 48"/>
          <p:cNvSpPr/>
          <p:nvPr/>
        </p:nvSpPr>
        <p:spPr>
          <a:xfrm>
            <a:off x="7978783" y="3698212"/>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abhalten</a:t>
            </a:r>
          </a:p>
        </p:txBody>
      </p:sp>
      <p:sp>
        <p:nvSpPr>
          <p:cNvPr id="50" name="Rechteck 49"/>
          <p:cNvSpPr/>
          <p:nvPr/>
        </p:nvSpPr>
        <p:spPr>
          <a:xfrm>
            <a:off x="5203396" y="4783249"/>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Vorlesungen</a:t>
            </a:r>
          </a:p>
        </p:txBody>
      </p:sp>
      <p:sp>
        <p:nvSpPr>
          <p:cNvPr id="51" name="Rechteck 50"/>
          <p:cNvSpPr/>
          <p:nvPr/>
        </p:nvSpPr>
        <p:spPr>
          <a:xfrm>
            <a:off x="7881617" y="4783249"/>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Professoren</a:t>
            </a:r>
          </a:p>
        </p:txBody>
      </p:sp>
      <p:cxnSp>
        <p:nvCxnSpPr>
          <p:cNvPr id="52" name="Gerade Verbindung 51"/>
          <p:cNvCxnSpPr>
            <a:stCxn id="50" idx="0"/>
            <a:endCxn id="48" idx="2"/>
          </p:cNvCxnSpPr>
          <p:nvPr/>
        </p:nvCxnSpPr>
        <p:spPr>
          <a:xfrm flipV="1">
            <a:off x="6166275" y="4271953"/>
            <a:ext cx="0" cy="5112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a:stCxn id="51" idx="0"/>
            <a:endCxn id="49" idx="2"/>
          </p:cNvCxnSpPr>
          <p:nvPr/>
        </p:nvCxnSpPr>
        <p:spPr>
          <a:xfrm flipV="1">
            <a:off x="8844496" y="4271953"/>
            <a:ext cx="0" cy="5112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Gerade Verbindung 60"/>
          <p:cNvCxnSpPr>
            <a:stCxn id="49" idx="0"/>
            <a:endCxn id="41" idx="2"/>
          </p:cNvCxnSpPr>
          <p:nvPr/>
        </p:nvCxnSpPr>
        <p:spPr>
          <a:xfrm flipH="1" flipV="1">
            <a:off x="8216322" y="2830531"/>
            <a:ext cx="628174" cy="8676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Gerade Verbindung 63"/>
          <p:cNvCxnSpPr/>
          <p:nvPr/>
        </p:nvCxnSpPr>
        <p:spPr>
          <a:xfrm flipH="1" flipV="1">
            <a:off x="8160092" y="2830531"/>
            <a:ext cx="628174" cy="8676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Gerade Verbindung 64"/>
          <p:cNvCxnSpPr>
            <a:endCxn id="41" idx="2"/>
          </p:cNvCxnSpPr>
          <p:nvPr/>
        </p:nvCxnSpPr>
        <p:spPr>
          <a:xfrm flipV="1">
            <a:off x="6166275" y="2830531"/>
            <a:ext cx="2050047" cy="8676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Gerade Verbindung 68"/>
          <p:cNvCxnSpPr/>
          <p:nvPr/>
        </p:nvCxnSpPr>
        <p:spPr>
          <a:xfrm flipV="1">
            <a:off x="6318675" y="2830531"/>
            <a:ext cx="2050047" cy="8676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Ellipse 69"/>
          <p:cNvSpPr/>
          <p:nvPr/>
        </p:nvSpPr>
        <p:spPr>
          <a:xfrm>
            <a:off x="10200926" y="4271953"/>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PersNr</a:t>
            </a:r>
            <a:endParaRPr lang="de-DE" u="sng" dirty="0">
              <a:solidFill>
                <a:schemeClr val="tx1"/>
              </a:solidFill>
            </a:endParaRPr>
          </a:p>
        </p:txBody>
      </p:sp>
      <p:sp>
        <p:nvSpPr>
          <p:cNvPr id="71" name="Ellipse 70"/>
          <p:cNvSpPr/>
          <p:nvPr/>
        </p:nvSpPr>
        <p:spPr>
          <a:xfrm>
            <a:off x="3357088" y="3991327"/>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VorlNr</a:t>
            </a:r>
            <a:endParaRPr lang="de-DE" u="sng" dirty="0">
              <a:solidFill>
                <a:schemeClr val="tx1"/>
              </a:solidFill>
            </a:endParaRPr>
          </a:p>
        </p:txBody>
      </p:sp>
      <p:cxnSp>
        <p:nvCxnSpPr>
          <p:cNvPr id="72" name="Gerade Verbindung 71"/>
          <p:cNvCxnSpPr>
            <a:stCxn id="71" idx="5"/>
            <a:endCxn id="50" idx="1"/>
          </p:cNvCxnSpPr>
          <p:nvPr/>
        </p:nvCxnSpPr>
        <p:spPr>
          <a:xfrm>
            <a:off x="4604914" y="4470385"/>
            <a:ext cx="598482" cy="5728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Gerade Verbindung 74"/>
          <p:cNvCxnSpPr>
            <a:stCxn id="51" idx="3"/>
            <a:endCxn id="70" idx="3"/>
          </p:cNvCxnSpPr>
          <p:nvPr/>
        </p:nvCxnSpPr>
        <p:spPr>
          <a:xfrm flipV="1">
            <a:off x="9807375" y="4751011"/>
            <a:ext cx="607644" cy="2922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Textfeld 77"/>
          <p:cNvSpPr txBox="1"/>
          <p:nvPr/>
        </p:nvSpPr>
        <p:spPr>
          <a:xfrm>
            <a:off x="5819474" y="4367912"/>
            <a:ext cx="377026" cy="369332"/>
          </a:xfrm>
          <a:prstGeom prst="rect">
            <a:avLst/>
          </a:prstGeom>
          <a:noFill/>
        </p:spPr>
        <p:txBody>
          <a:bodyPr wrap="none" rtlCol="0">
            <a:spAutoFit/>
          </a:bodyPr>
          <a:lstStyle/>
          <a:p>
            <a:r>
              <a:rPr lang="de-DE" dirty="0"/>
              <a:t>M</a:t>
            </a:r>
          </a:p>
        </p:txBody>
      </p:sp>
      <p:sp>
        <p:nvSpPr>
          <p:cNvPr id="79" name="Textfeld 78"/>
          <p:cNvSpPr txBox="1"/>
          <p:nvPr/>
        </p:nvSpPr>
        <p:spPr>
          <a:xfrm>
            <a:off x="8844496" y="4367912"/>
            <a:ext cx="377026" cy="369332"/>
          </a:xfrm>
          <a:prstGeom prst="rect">
            <a:avLst/>
          </a:prstGeom>
          <a:noFill/>
        </p:spPr>
        <p:txBody>
          <a:bodyPr wrap="none" rtlCol="0">
            <a:spAutoFit/>
          </a:bodyPr>
          <a:lstStyle/>
          <a:p>
            <a:r>
              <a:rPr lang="de-DE" dirty="0"/>
              <a:t>M</a:t>
            </a:r>
          </a:p>
        </p:txBody>
      </p:sp>
      <p:sp>
        <p:nvSpPr>
          <p:cNvPr id="80" name="Textfeld 79"/>
          <p:cNvSpPr txBox="1"/>
          <p:nvPr/>
        </p:nvSpPr>
        <p:spPr>
          <a:xfrm>
            <a:off x="7031988" y="2888417"/>
            <a:ext cx="351378" cy="369332"/>
          </a:xfrm>
          <a:prstGeom prst="rect">
            <a:avLst/>
          </a:prstGeom>
          <a:noFill/>
        </p:spPr>
        <p:txBody>
          <a:bodyPr wrap="none" rtlCol="0">
            <a:spAutoFit/>
          </a:bodyPr>
          <a:lstStyle/>
          <a:p>
            <a:r>
              <a:rPr lang="de-DE" dirty="0"/>
              <a:t>N</a:t>
            </a:r>
          </a:p>
        </p:txBody>
      </p:sp>
      <p:sp>
        <p:nvSpPr>
          <p:cNvPr id="81" name="Textfeld 80"/>
          <p:cNvSpPr txBox="1"/>
          <p:nvPr/>
        </p:nvSpPr>
        <p:spPr>
          <a:xfrm>
            <a:off x="8493118" y="3040817"/>
            <a:ext cx="351378" cy="369332"/>
          </a:xfrm>
          <a:prstGeom prst="rect">
            <a:avLst/>
          </a:prstGeom>
          <a:noFill/>
        </p:spPr>
        <p:txBody>
          <a:bodyPr wrap="none" rtlCol="0">
            <a:spAutoFit/>
          </a:bodyPr>
          <a:lstStyle/>
          <a:p>
            <a:r>
              <a:rPr lang="de-DE" dirty="0"/>
              <a:t>N</a:t>
            </a:r>
          </a:p>
        </p:txBody>
      </p:sp>
    </p:spTree>
    <p:extLst>
      <p:ext uri="{BB962C8B-B14F-4D97-AF65-F5344CB8AC3E}">
        <p14:creationId xmlns:p14="http://schemas.microsoft.com/office/powerpoint/2010/main" val="32137402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1155638"/>
            <a:ext cx="9798738" cy="457101"/>
          </a:xfrm>
        </p:spPr>
        <p:txBody>
          <a:bodyPr>
            <a:normAutofit fontScale="92500" lnSpcReduction="20000"/>
          </a:bodyPr>
          <a:lstStyle/>
          <a:p>
            <a:r>
              <a:rPr lang="de-DE" dirty="0"/>
              <a:t>Generalisierung</a:t>
            </a:r>
            <a:endParaRPr lang="de-DE" i="1" dirty="0"/>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14813" y="5510290"/>
            <a:ext cx="10594842" cy="827892"/>
          </a:xfrm>
        </p:spPr>
        <p:txBody>
          <a:bodyPr>
            <a:normAutofit/>
          </a:bodyPr>
          <a:lstStyle/>
          <a:p>
            <a:pPr>
              <a:buNone/>
            </a:pPr>
            <a:r>
              <a:rPr lang="de-DE" sz="1800" dirty="0"/>
              <a:t>Attribute werden vererbt</a:t>
            </a:r>
          </a:p>
          <a:p>
            <a:pPr>
              <a:buNone/>
            </a:pPr>
            <a:r>
              <a:rPr lang="de-DE" sz="1800" dirty="0"/>
              <a:t>Beispiel: Professoren (Rang, Raum, </a:t>
            </a:r>
            <a:r>
              <a:rPr lang="de-DE" sz="1800" dirty="0" err="1"/>
              <a:t>PersNr</a:t>
            </a:r>
            <a:r>
              <a:rPr lang="de-DE" sz="1800" dirty="0"/>
              <a:t>, Name)</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14813" y="748008"/>
            <a:ext cx="9798738" cy="245524"/>
          </a:xfrm>
        </p:spPr>
        <p:txBody>
          <a:bodyPr>
            <a:normAutofit lnSpcReduction="10000"/>
          </a:bodyPr>
          <a:lstStyle/>
          <a:p>
            <a:r>
              <a:rPr lang="de-DE" dirty="0"/>
              <a:t>Datenbankentwurf: Entity-</a:t>
            </a:r>
            <a:r>
              <a:rPr lang="de-DE" dirty="0" err="1"/>
              <a:t>Relationship</a:t>
            </a:r>
            <a:r>
              <a:rPr lang="de-DE" dirty="0"/>
              <a:t>-Modell</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37</a:t>
            </a:fld>
            <a:endParaRPr lang="de-DE" dirty="0"/>
          </a:p>
        </p:txBody>
      </p:sp>
      <p:sp>
        <p:nvSpPr>
          <p:cNvPr id="14" name="Rechteck 13"/>
          <p:cNvSpPr/>
          <p:nvPr/>
        </p:nvSpPr>
        <p:spPr>
          <a:xfrm>
            <a:off x="3856128" y="2976213"/>
            <a:ext cx="1925758" cy="5199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Studenten</a:t>
            </a:r>
          </a:p>
        </p:txBody>
      </p:sp>
      <p:sp>
        <p:nvSpPr>
          <p:cNvPr id="15" name="Ellipse 14"/>
          <p:cNvSpPr/>
          <p:nvPr/>
        </p:nvSpPr>
        <p:spPr>
          <a:xfrm>
            <a:off x="2845940" y="3970678"/>
            <a:ext cx="1461919" cy="561251"/>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MatrNr</a:t>
            </a:r>
            <a:endParaRPr lang="de-DE" u="sng" dirty="0">
              <a:solidFill>
                <a:schemeClr val="tx1"/>
              </a:solidFill>
            </a:endParaRPr>
          </a:p>
        </p:txBody>
      </p:sp>
      <p:cxnSp>
        <p:nvCxnSpPr>
          <p:cNvPr id="23" name="Gerade Verbindung 22"/>
          <p:cNvCxnSpPr>
            <a:stCxn id="14" idx="2"/>
            <a:endCxn id="15" idx="0"/>
          </p:cNvCxnSpPr>
          <p:nvPr/>
        </p:nvCxnSpPr>
        <p:spPr>
          <a:xfrm flipH="1">
            <a:off x="3576900" y="3496166"/>
            <a:ext cx="1242107" cy="4745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Rechteck 42"/>
          <p:cNvSpPr/>
          <p:nvPr/>
        </p:nvSpPr>
        <p:spPr>
          <a:xfrm>
            <a:off x="6581854" y="2976213"/>
            <a:ext cx="1925758" cy="5199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Angestellte</a:t>
            </a:r>
          </a:p>
        </p:txBody>
      </p:sp>
      <p:sp>
        <p:nvSpPr>
          <p:cNvPr id="46" name="Rechteck 45"/>
          <p:cNvSpPr/>
          <p:nvPr/>
        </p:nvSpPr>
        <p:spPr>
          <a:xfrm>
            <a:off x="5327685" y="4730361"/>
            <a:ext cx="1925758" cy="5199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Assistenten</a:t>
            </a:r>
          </a:p>
        </p:txBody>
      </p:sp>
      <p:sp>
        <p:nvSpPr>
          <p:cNvPr id="47" name="Ellipse 46"/>
          <p:cNvSpPr/>
          <p:nvPr/>
        </p:nvSpPr>
        <p:spPr>
          <a:xfrm>
            <a:off x="3357088" y="4730361"/>
            <a:ext cx="1461919" cy="561251"/>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Fachgebiet</a:t>
            </a:r>
          </a:p>
        </p:txBody>
      </p:sp>
      <p:cxnSp>
        <p:nvCxnSpPr>
          <p:cNvPr id="53" name="Gerade Verbindung 52"/>
          <p:cNvCxnSpPr>
            <a:stCxn id="46" idx="1"/>
            <a:endCxn id="47" idx="6"/>
          </p:cNvCxnSpPr>
          <p:nvPr/>
        </p:nvCxnSpPr>
        <p:spPr>
          <a:xfrm flipH="1">
            <a:off x="4819007" y="4990338"/>
            <a:ext cx="508678" cy="206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Rechteck 57"/>
          <p:cNvSpPr/>
          <p:nvPr/>
        </p:nvSpPr>
        <p:spPr>
          <a:xfrm>
            <a:off x="8035596" y="4730361"/>
            <a:ext cx="1925758" cy="5199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Professoren</a:t>
            </a:r>
          </a:p>
        </p:txBody>
      </p:sp>
      <p:sp>
        <p:nvSpPr>
          <p:cNvPr id="59" name="Ellipse 58"/>
          <p:cNvSpPr/>
          <p:nvPr/>
        </p:nvSpPr>
        <p:spPr>
          <a:xfrm>
            <a:off x="9183421" y="2934915"/>
            <a:ext cx="1461919" cy="561251"/>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err="1">
                <a:solidFill>
                  <a:schemeClr val="tx1"/>
                </a:solidFill>
              </a:rPr>
              <a:t>PersNr</a:t>
            </a:r>
            <a:endParaRPr lang="de-DE" u="sng" dirty="0">
              <a:solidFill>
                <a:schemeClr val="tx1"/>
              </a:solidFill>
            </a:endParaRPr>
          </a:p>
        </p:txBody>
      </p:sp>
      <p:cxnSp>
        <p:nvCxnSpPr>
          <p:cNvPr id="60" name="Gerade Verbindung 59"/>
          <p:cNvCxnSpPr>
            <a:stCxn id="43" idx="3"/>
          </p:cNvCxnSpPr>
          <p:nvPr/>
        </p:nvCxnSpPr>
        <p:spPr>
          <a:xfrm>
            <a:off x="8507612" y="3236190"/>
            <a:ext cx="6758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Rechteck 65"/>
          <p:cNvSpPr/>
          <p:nvPr/>
        </p:nvSpPr>
        <p:spPr>
          <a:xfrm>
            <a:off x="4971407" y="1581312"/>
            <a:ext cx="1925758" cy="5199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Uni-Mitglieder</a:t>
            </a:r>
          </a:p>
        </p:txBody>
      </p:sp>
      <p:sp>
        <p:nvSpPr>
          <p:cNvPr id="67" name="Ellipse 66"/>
          <p:cNvSpPr/>
          <p:nvPr/>
        </p:nvSpPr>
        <p:spPr>
          <a:xfrm>
            <a:off x="2394209" y="2009303"/>
            <a:ext cx="1461919" cy="561251"/>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Name</a:t>
            </a:r>
          </a:p>
        </p:txBody>
      </p:sp>
      <p:cxnSp>
        <p:nvCxnSpPr>
          <p:cNvPr id="68" name="Gerade Verbindung 67"/>
          <p:cNvCxnSpPr>
            <a:stCxn id="66" idx="1"/>
            <a:endCxn id="67" idx="6"/>
          </p:cNvCxnSpPr>
          <p:nvPr/>
        </p:nvCxnSpPr>
        <p:spPr>
          <a:xfrm flipH="1">
            <a:off x="3856128" y="1841289"/>
            <a:ext cx="1115279" cy="4486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Ellipse 76"/>
          <p:cNvSpPr/>
          <p:nvPr/>
        </p:nvSpPr>
        <p:spPr>
          <a:xfrm>
            <a:off x="10378695" y="4251303"/>
            <a:ext cx="1461919" cy="561251"/>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Rang</a:t>
            </a:r>
          </a:p>
        </p:txBody>
      </p:sp>
      <p:sp>
        <p:nvSpPr>
          <p:cNvPr id="82" name="Ellipse 81"/>
          <p:cNvSpPr/>
          <p:nvPr/>
        </p:nvSpPr>
        <p:spPr>
          <a:xfrm>
            <a:off x="10378695" y="5250314"/>
            <a:ext cx="1461919" cy="561251"/>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Raum</a:t>
            </a:r>
          </a:p>
        </p:txBody>
      </p:sp>
      <p:cxnSp>
        <p:nvCxnSpPr>
          <p:cNvPr id="83" name="Gerade Verbindung 82"/>
          <p:cNvCxnSpPr>
            <a:stCxn id="58" idx="3"/>
            <a:endCxn id="77" idx="2"/>
          </p:cNvCxnSpPr>
          <p:nvPr/>
        </p:nvCxnSpPr>
        <p:spPr>
          <a:xfrm flipV="1">
            <a:off x="9961354" y="4531929"/>
            <a:ext cx="417341" cy="4584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Gerade Verbindung 85"/>
          <p:cNvCxnSpPr>
            <a:stCxn id="58" idx="3"/>
            <a:endCxn id="82" idx="2"/>
          </p:cNvCxnSpPr>
          <p:nvPr/>
        </p:nvCxnSpPr>
        <p:spPr>
          <a:xfrm>
            <a:off x="9961354" y="4990338"/>
            <a:ext cx="417341" cy="54060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Gerade Verbindung mit Pfeil 91"/>
          <p:cNvCxnSpPr>
            <a:stCxn id="58" idx="0"/>
            <a:endCxn id="43" idx="2"/>
          </p:cNvCxnSpPr>
          <p:nvPr/>
        </p:nvCxnSpPr>
        <p:spPr>
          <a:xfrm flipH="1" flipV="1">
            <a:off x="7544733" y="3496166"/>
            <a:ext cx="1453742" cy="123419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Gerade Verbindung mit Pfeil 93"/>
          <p:cNvCxnSpPr>
            <a:stCxn id="46" idx="0"/>
            <a:endCxn id="43" idx="2"/>
          </p:cNvCxnSpPr>
          <p:nvPr/>
        </p:nvCxnSpPr>
        <p:spPr>
          <a:xfrm flipV="1">
            <a:off x="6290564" y="3496166"/>
            <a:ext cx="1254169" cy="123419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7" name="Gerade Verbindung mit Pfeil 96"/>
          <p:cNvCxnSpPr>
            <a:stCxn id="43" idx="0"/>
            <a:endCxn id="66" idx="2"/>
          </p:cNvCxnSpPr>
          <p:nvPr/>
        </p:nvCxnSpPr>
        <p:spPr>
          <a:xfrm flipH="1" flipV="1">
            <a:off x="5934286" y="2101265"/>
            <a:ext cx="1610447" cy="8749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3" name="Gerade Verbindung mit Pfeil 102"/>
          <p:cNvCxnSpPr>
            <a:stCxn id="14" idx="0"/>
            <a:endCxn id="66" idx="2"/>
          </p:cNvCxnSpPr>
          <p:nvPr/>
        </p:nvCxnSpPr>
        <p:spPr>
          <a:xfrm flipV="1">
            <a:off x="4819007" y="2101265"/>
            <a:ext cx="1115279" cy="8749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7402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46F80CCA-AFD3-8262-D3BA-7F6718BAB2B8}"/>
              </a:ext>
            </a:extLst>
          </p:cNvPr>
          <p:cNvSpPr>
            <a:spLocks noGrp="1"/>
          </p:cNvSpPr>
          <p:nvPr>
            <p:ph type="body" sz="quarter" idx="13"/>
          </p:nvPr>
        </p:nvSpPr>
        <p:spPr>
          <a:xfrm>
            <a:off x="527917" y="4331695"/>
            <a:ext cx="7580497" cy="476971"/>
          </a:xfrm>
        </p:spPr>
        <p:txBody>
          <a:bodyPr/>
          <a:lstStyle/>
          <a:p>
            <a:r>
              <a:rPr lang="de-DE" dirty="0"/>
              <a:t>Konsolidierung von Teilschemata (</a:t>
            </a:r>
            <a:r>
              <a:rPr lang="de-DE" dirty="0" err="1"/>
              <a:t>Sichtenintegration</a:t>
            </a:r>
            <a:r>
              <a:rPr lang="de-DE" dirty="0"/>
              <a:t>)</a:t>
            </a:r>
          </a:p>
          <a:p>
            <a:endParaRPr lang="de-DE" dirty="0"/>
          </a:p>
        </p:txBody>
      </p:sp>
      <p:sp>
        <p:nvSpPr>
          <p:cNvPr id="4" name="Foliennummernplatzhalter 3">
            <a:extLst>
              <a:ext uri="{FF2B5EF4-FFF2-40B4-BE49-F238E27FC236}">
                <a16:creationId xmlns:a16="http://schemas.microsoft.com/office/drawing/2014/main" id="{5A6D0618-B26C-7A8F-D50D-950FBE1B76A0}"/>
              </a:ext>
            </a:extLst>
          </p:cNvPr>
          <p:cNvSpPr>
            <a:spLocks noGrp="1"/>
          </p:cNvSpPr>
          <p:nvPr>
            <p:ph type="sldNum" sz="quarter" idx="4"/>
          </p:nvPr>
        </p:nvSpPr>
        <p:spPr/>
        <p:txBody>
          <a:bodyPr/>
          <a:lstStyle/>
          <a:p>
            <a:fld id="{CE4F77AF-5FC3-3742-9B04-C4967E118F6E}" type="slidenum">
              <a:rPr lang="de-DE" smtClean="0"/>
              <a:pPr/>
              <a:t>38</a:t>
            </a:fld>
            <a:endParaRPr lang="de-DE" dirty="0"/>
          </a:p>
        </p:txBody>
      </p:sp>
    </p:spTree>
    <p:extLst>
      <p:ext uri="{BB962C8B-B14F-4D97-AF65-F5344CB8AC3E}">
        <p14:creationId xmlns:p14="http://schemas.microsoft.com/office/powerpoint/2010/main" val="20800165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818168"/>
            <a:ext cx="9798738" cy="820132"/>
          </a:xfrm>
        </p:spPr>
        <p:txBody>
          <a:bodyPr>
            <a:normAutofit fontScale="92500" lnSpcReduction="20000"/>
          </a:bodyPr>
          <a:lstStyle/>
          <a:p>
            <a:r>
              <a:rPr lang="de-DE" dirty="0"/>
              <a:t>Konsolidierung von Teilschemata bzw. </a:t>
            </a:r>
            <a:br>
              <a:rPr lang="de-DE" dirty="0"/>
            </a:br>
            <a:r>
              <a:rPr lang="de-DE" dirty="0"/>
              <a:t>Integration unterschiedlicher Sichten</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39</a:t>
            </a:fld>
            <a:endParaRPr lang="de-DE" dirty="0"/>
          </a:p>
        </p:txBody>
      </p:sp>
      <p:pic>
        <p:nvPicPr>
          <p:cNvPr id="7" name="Grafik 6" descr="Kapitel2_f29.jpg"/>
          <p:cNvPicPr>
            <a:picLocks noChangeAspect="1"/>
          </p:cNvPicPr>
          <p:nvPr/>
        </p:nvPicPr>
        <p:blipFill>
          <a:blip r:embed="rId3"/>
          <a:stretch>
            <a:fillRect/>
          </a:stretch>
        </p:blipFill>
        <p:spPr>
          <a:xfrm>
            <a:off x="1624012" y="1796607"/>
            <a:ext cx="8943975" cy="4086225"/>
          </a:xfrm>
          <a:prstGeom prst="rect">
            <a:avLst/>
          </a:prstGeom>
        </p:spPr>
      </p:pic>
    </p:spTree>
    <p:extLst>
      <p:ext uri="{BB962C8B-B14F-4D97-AF65-F5344CB8AC3E}">
        <p14:creationId xmlns:p14="http://schemas.microsoft.com/office/powerpoint/2010/main" val="3213740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Begriffe</a:t>
            </a:r>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1" y="2057400"/>
            <a:ext cx="9798738" cy="3956125"/>
          </a:xfrm>
        </p:spPr>
        <p:txBody>
          <a:bodyPr>
            <a:noAutofit/>
          </a:bodyPr>
          <a:lstStyle/>
          <a:p>
            <a:pPr marL="36000" indent="0">
              <a:buNone/>
            </a:pPr>
            <a:r>
              <a:rPr lang="de-DE" sz="2400" b="1" dirty="0"/>
              <a:t>Datenbankmanagementsystem (DBMS)</a:t>
            </a:r>
          </a:p>
          <a:p>
            <a:r>
              <a:rPr lang="de-DE" sz="2400" dirty="0"/>
              <a:t>Software zum Erstellen und Verwalten von Datenbanken</a:t>
            </a:r>
          </a:p>
          <a:p>
            <a:pPr marL="36000" indent="0">
              <a:buNone/>
            </a:pPr>
            <a:endParaRPr lang="de-DE" sz="2400" dirty="0"/>
          </a:p>
          <a:p>
            <a:pPr marL="36000" indent="0">
              <a:buNone/>
            </a:pPr>
            <a:r>
              <a:rPr lang="de-DE" sz="2400" b="1" dirty="0"/>
              <a:t>Entität (</a:t>
            </a:r>
            <a:r>
              <a:rPr lang="de-DE" sz="2400" b="1" dirty="0" err="1"/>
              <a:t>entity</a:t>
            </a:r>
            <a:r>
              <a:rPr lang="de-DE" sz="2400" b="1" dirty="0"/>
              <a:t>)</a:t>
            </a:r>
          </a:p>
          <a:p>
            <a:r>
              <a:rPr lang="de-DE" sz="2400" dirty="0"/>
              <a:t>„Eindeutig identifizierbare Größe (z. B. Person oder Objekt), über die Informationen gespeichert werden“ (Duden)</a:t>
            </a:r>
          </a:p>
          <a:p>
            <a:pPr marL="36000" indent="0">
              <a:buNone/>
            </a:pPr>
            <a:endParaRPr lang="de-DE" sz="2400" dirty="0"/>
          </a:p>
          <a:p>
            <a:pPr marL="36000" indent="0">
              <a:buNone/>
            </a:pPr>
            <a:r>
              <a:rPr lang="de-DE" sz="2400" b="1" dirty="0"/>
              <a:t>Entity-</a:t>
            </a:r>
            <a:r>
              <a:rPr lang="de-DE" sz="2400" b="1" dirty="0" err="1"/>
              <a:t>Relationship</a:t>
            </a:r>
            <a:r>
              <a:rPr lang="de-DE" sz="2400" b="1" dirty="0"/>
              <a:t>-Modell</a:t>
            </a:r>
          </a:p>
          <a:p>
            <a:r>
              <a:rPr lang="de-DE" sz="2400" dirty="0"/>
              <a:t>Netz aus Entitäten und ihren Beziehungen</a:t>
            </a:r>
          </a:p>
          <a:p>
            <a:pPr marL="36000" indent="0">
              <a:buNone/>
            </a:pPr>
            <a:endParaRPr lang="de-DE" sz="2400" dirty="0"/>
          </a:p>
          <a:p>
            <a:endParaRPr lang="de-DE" sz="2400" dirty="0"/>
          </a:p>
          <a:p>
            <a:endParaRPr lang="de-DE" sz="2400" dirty="0"/>
          </a:p>
          <a:p>
            <a:endParaRPr lang="de-DE" sz="2400" dirty="0"/>
          </a:p>
          <a:p>
            <a:endParaRPr lang="de-DE" sz="2400" dirty="0"/>
          </a:p>
          <a:p>
            <a:endParaRPr lang="de-DE" sz="2400"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4</a:t>
            </a:fld>
            <a:endParaRPr lang="de-DE" dirty="0"/>
          </a:p>
        </p:txBody>
      </p:sp>
    </p:spTree>
    <p:extLst>
      <p:ext uri="{BB962C8B-B14F-4D97-AF65-F5344CB8AC3E}">
        <p14:creationId xmlns:p14="http://schemas.microsoft.com/office/powerpoint/2010/main" val="117847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23431" y="818168"/>
            <a:ext cx="9798738" cy="457101"/>
          </a:xfrm>
        </p:spPr>
        <p:txBody>
          <a:bodyPr>
            <a:normAutofit fontScale="92500" lnSpcReduction="20000"/>
          </a:bodyPr>
          <a:lstStyle/>
          <a:p>
            <a:r>
              <a:rPr lang="de-DE" dirty="0"/>
              <a:t>Möglicher Konsolidierungsbaum</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 Konsolidierung von Teilschemata (</a:t>
            </a:r>
            <a:r>
              <a:rPr lang="de-DE" dirty="0" err="1"/>
              <a:t>Sichtenintegration</a:t>
            </a:r>
            <a:r>
              <a:rPr lang="de-DE" dirty="0"/>
              <a:t>)</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40</a:t>
            </a:fld>
            <a:endParaRPr lang="de-DE" dirty="0"/>
          </a:p>
        </p:txBody>
      </p:sp>
      <p:pic>
        <p:nvPicPr>
          <p:cNvPr id="9" name="Grafik 8" descr="Kapitel2_f30.jpg"/>
          <p:cNvPicPr>
            <a:picLocks noChangeAspect="1"/>
          </p:cNvPicPr>
          <p:nvPr/>
        </p:nvPicPr>
        <p:blipFill>
          <a:blip r:embed="rId3"/>
          <a:stretch>
            <a:fillRect/>
          </a:stretch>
        </p:blipFill>
        <p:spPr>
          <a:xfrm>
            <a:off x="1696283" y="1395212"/>
            <a:ext cx="3426111" cy="4824523"/>
          </a:xfrm>
          <a:prstGeom prst="rect">
            <a:avLst/>
          </a:prstGeom>
        </p:spPr>
      </p:pic>
      <p:sp>
        <p:nvSpPr>
          <p:cNvPr id="10"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675585" y="1655379"/>
            <a:ext cx="5987260" cy="4682803"/>
          </a:xfrm>
        </p:spPr>
        <p:txBody>
          <a:bodyPr>
            <a:normAutofit/>
          </a:bodyPr>
          <a:lstStyle/>
          <a:p>
            <a:r>
              <a:rPr lang="de-DE" sz="2400" dirty="0"/>
              <a:t>Mögliche Konsolidierungsbäume zur Herleitung des globalen Schemas </a:t>
            </a:r>
            <a:r>
              <a:rPr lang="en-GB" sz="2400" i="1" dirty="0"/>
              <a:t>S</a:t>
            </a:r>
            <a:r>
              <a:rPr lang="en-GB" sz="2400" i="1" baseline="-25000" dirty="0"/>
              <a:t>1,2,3,4</a:t>
            </a:r>
            <a:r>
              <a:rPr lang="de-DE" sz="2400" i="1" dirty="0"/>
              <a:t> </a:t>
            </a:r>
            <a:r>
              <a:rPr lang="de-DE" sz="2400" dirty="0"/>
              <a:t>aus 4</a:t>
            </a:r>
            <a:r>
              <a:rPr lang="de-DE" sz="2400" i="1" dirty="0"/>
              <a:t> </a:t>
            </a:r>
            <a:r>
              <a:rPr lang="de-DE" sz="2400" dirty="0"/>
              <a:t>Teilschemata </a:t>
            </a:r>
            <a:r>
              <a:rPr lang="en-GB" sz="2400" i="1" dirty="0"/>
              <a:t>S</a:t>
            </a:r>
            <a:r>
              <a:rPr lang="en-GB" sz="2400" i="1" baseline="-25000" dirty="0"/>
              <a:t>1</a:t>
            </a:r>
            <a:r>
              <a:rPr lang="en-GB" sz="2400" i="1" dirty="0"/>
              <a:t>, S</a:t>
            </a:r>
            <a:r>
              <a:rPr lang="en-GB" sz="2400" i="1" baseline="-25000" dirty="0"/>
              <a:t>2</a:t>
            </a:r>
            <a:r>
              <a:rPr lang="en-GB" sz="2400" i="1" dirty="0"/>
              <a:t>, S</a:t>
            </a:r>
            <a:r>
              <a:rPr lang="en-GB" sz="2400" i="1" baseline="-25000" dirty="0"/>
              <a:t>3</a:t>
            </a:r>
            <a:r>
              <a:rPr lang="en-GB" sz="2400" i="1" dirty="0"/>
              <a:t>, </a:t>
            </a:r>
            <a:r>
              <a:rPr lang="en-GB" sz="2400" dirty="0"/>
              <a:t>und</a:t>
            </a:r>
            <a:r>
              <a:rPr lang="en-GB" sz="2400" i="1" dirty="0"/>
              <a:t> S</a:t>
            </a:r>
            <a:r>
              <a:rPr lang="en-GB" sz="2400" i="1" baseline="-25000" dirty="0"/>
              <a:t>4</a:t>
            </a:r>
            <a:endParaRPr lang="de-DE" sz="2400" i="1" dirty="0"/>
          </a:p>
          <a:p>
            <a:pPr lvl="1"/>
            <a:r>
              <a:rPr lang="de-DE" sz="2200" dirty="0"/>
              <a:t>Oben ein maximal hoher </a:t>
            </a:r>
            <a:r>
              <a:rPr lang="de-DE" sz="2400" dirty="0"/>
              <a:t>Konsolidierungsbaum</a:t>
            </a:r>
          </a:p>
          <a:p>
            <a:pPr lvl="2"/>
            <a:r>
              <a:rPr lang="de-DE" dirty="0"/>
              <a:t>„links-tief“ (</a:t>
            </a:r>
            <a:r>
              <a:rPr lang="de-DE" dirty="0" err="1"/>
              <a:t>left-deep</a:t>
            </a:r>
            <a:r>
              <a:rPr lang="de-DE" dirty="0"/>
              <a:t>)</a:t>
            </a:r>
          </a:p>
          <a:p>
            <a:pPr lvl="1"/>
            <a:r>
              <a:rPr lang="de-DE" sz="2200" dirty="0"/>
              <a:t>Unten ein minimal hoher </a:t>
            </a:r>
            <a:r>
              <a:rPr lang="de-DE" sz="2400" dirty="0"/>
              <a:t>Konsolidierungsbaum</a:t>
            </a:r>
          </a:p>
          <a:p>
            <a:pPr lvl="2"/>
            <a:r>
              <a:rPr lang="de-DE" dirty="0"/>
              <a:t>Balanciert</a:t>
            </a:r>
          </a:p>
          <a:p>
            <a:r>
              <a:rPr lang="de-DE" sz="2400" dirty="0"/>
              <a:t>Beide Vorgehensweisen haben </a:t>
            </a:r>
            <a:br>
              <a:rPr lang="de-DE" sz="2400" dirty="0"/>
            </a:br>
            <a:r>
              <a:rPr lang="de-DE" sz="2400" dirty="0"/>
              <a:t>Vor- und Nachteile</a:t>
            </a:r>
            <a:endParaRPr lang="de-DE" sz="2200" dirty="0"/>
          </a:p>
        </p:txBody>
      </p:sp>
    </p:spTree>
    <p:extLst>
      <p:ext uri="{BB962C8B-B14F-4D97-AF65-F5344CB8AC3E}">
        <p14:creationId xmlns:p14="http://schemas.microsoft.com/office/powerpoint/2010/main" val="32137402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Drei Sichten einer Universitätsdatenbank</a:t>
            </a:r>
            <a:endParaRPr lang="de-DE" i="1" dirty="0"/>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14813" y="5644054"/>
            <a:ext cx="10594842" cy="694127"/>
          </a:xfrm>
        </p:spPr>
        <p:txBody>
          <a:bodyPr>
            <a:normAutofit/>
          </a:bodyPr>
          <a:lstStyle/>
          <a:p>
            <a:pPr>
              <a:buNone/>
            </a:pPr>
            <a:r>
              <a:rPr lang="de-DE" sz="2400" b="1" dirty="0"/>
              <a:t>Sicht 1: Erstellung von Dokumenten als Prüfungsleistung</a:t>
            </a:r>
            <a:endParaRPr lang="de-DE" sz="2200"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Konsolidierung von Teilschemata (</a:t>
            </a:r>
            <a:r>
              <a:rPr lang="de-DE" dirty="0" err="1"/>
              <a:t>Sichtenintegration</a:t>
            </a:r>
            <a:r>
              <a:rPr lang="de-DE" dirty="0"/>
              <a:t>)</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41</a:t>
            </a:fld>
            <a:endParaRPr lang="de-DE" dirty="0"/>
          </a:p>
        </p:txBody>
      </p:sp>
      <p:sp>
        <p:nvSpPr>
          <p:cNvPr id="14" name="Rechteck 13"/>
          <p:cNvSpPr/>
          <p:nvPr/>
        </p:nvSpPr>
        <p:spPr>
          <a:xfrm>
            <a:off x="1436601" y="2283684"/>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Studenten</a:t>
            </a:r>
          </a:p>
        </p:txBody>
      </p:sp>
      <p:sp>
        <p:nvSpPr>
          <p:cNvPr id="17" name="Ellipse 16"/>
          <p:cNvSpPr/>
          <p:nvPr/>
        </p:nvSpPr>
        <p:spPr>
          <a:xfrm>
            <a:off x="9710209" y="1560664"/>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Titel</a:t>
            </a:r>
          </a:p>
        </p:txBody>
      </p:sp>
      <p:cxnSp>
        <p:nvCxnSpPr>
          <p:cNvPr id="20" name="Gerade Verbindung 19"/>
          <p:cNvCxnSpPr>
            <a:stCxn id="14" idx="3"/>
            <a:endCxn id="63" idx="1"/>
          </p:cNvCxnSpPr>
          <p:nvPr/>
        </p:nvCxnSpPr>
        <p:spPr>
          <a:xfrm flipV="1">
            <a:off x="3362359" y="2283685"/>
            <a:ext cx="1149373" cy="2599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a:cxnSpLocks/>
            <a:stCxn id="60" idx="0"/>
            <a:endCxn id="17" idx="3"/>
          </p:cNvCxnSpPr>
          <p:nvPr/>
        </p:nvCxnSpPr>
        <p:spPr>
          <a:xfrm flipV="1">
            <a:off x="8997625" y="2039722"/>
            <a:ext cx="926677" cy="6185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aute 47"/>
          <p:cNvSpPr/>
          <p:nvPr/>
        </p:nvSpPr>
        <p:spPr>
          <a:xfrm>
            <a:off x="4753470" y="3698212"/>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verfassen</a:t>
            </a:r>
          </a:p>
        </p:txBody>
      </p:sp>
      <p:sp>
        <p:nvSpPr>
          <p:cNvPr id="49" name="Raute 48"/>
          <p:cNvSpPr/>
          <p:nvPr/>
        </p:nvSpPr>
        <p:spPr>
          <a:xfrm>
            <a:off x="6484896" y="4852764"/>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bewerten</a:t>
            </a:r>
          </a:p>
        </p:txBody>
      </p:sp>
      <p:sp>
        <p:nvSpPr>
          <p:cNvPr id="51" name="Rechteck 50"/>
          <p:cNvSpPr/>
          <p:nvPr/>
        </p:nvSpPr>
        <p:spPr>
          <a:xfrm>
            <a:off x="1431330" y="4313251"/>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Professoren</a:t>
            </a:r>
          </a:p>
        </p:txBody>
      </p:sp>
      <p:cxnSp>
        <p:nvCxnSpPr>
          <p:cNvPr id="52" name="Gerade Verbindung 51"/>
          <p:cNvCxnSpPr>
            <a:stCxn id="40" idx="3"/>
            <a:endCxn id="48" idx="1"/>
          </p:cNvCxnSpPr>
          <p:nvPr/>
        </p:nvCxnSpPr>
        <p:spPr>
          <a:xfrm>
            <a:off x="3357088" y="3438236"/>
            <a:ext cx="1396382" cy="5468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55"/>
          <p:cNvCxnSpPr>
            <a:stCxn id="51" idx="3"/>
            <a:endCxn id="49" idx="1"/>
          </p:cNvCxnSpPr>
          <p:nvPr/>
        </p:nvCxnSpPr>
        <p:spPr>
          <a:xfrm>
            <a:off x="3357088" y="4573228"/>
            <a:ext cx="3127808" cy="5664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Gerade Verbindung 60"/>
          <p:cNvCxnSpPr>
            <a:stCxn id="57" idx="1"/>
            <a:endCxn id="48" idx="3"/>
          </p:cNvCxnSpPr>
          <p:nvPr/>
        </p:nvCxnSpPr>
        <p:spPr>
          <a:xfrm flipH="1" flipV="1">
            <a:off x="6484896" y="3985083"/>
            <a:ext cx="2476527" cy="68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Gerade Verbindung 74"/>
          <p:cNvCxnSpPr>
            <a:stCxn id="49" idx="3"/>
            <a:endCxn id="57" idx="1"/>
          </p:cNvCxnSpPr>
          <p:nvPr/>
        </p:nvCxnSpPr>
        <p:spPr>
          <a:xfrm flipV="1">
            <a:off x="8216322" y="4053275"/>
            <a:ext cx="745101" cy="10863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hteck 39"/>
          <p:cNvSpPr/>
          <p:nvPr/>
        </p:nvSpPr>
        <p:spPr>
          <a:xfrm>
            <a:off x="1431330" y="3178259"/>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Assistenten</a:t>
            </a:r>
          </a:p>
        </p:txBody>
      </p:sp>
      <p:sp>
        <p:nvSpPr>
          <p:cNvPr id="57" name="Rechteck 56"/>
          <p:cNvSpPr/>
          <p:nvPr/>
        </p:nvSpPr>
        <p:spPr>
          <a:xfrm>
            <a:off x="8961423" y="3793298"/>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Dissertationen</a:t>
            </a:r>
          </a:p>
        </p:txBody>
      </p:sp>
      <p:sp>
        <p:nvSpPr>
          <p:cNvPr id="60" name="Rechteck 59"/>
          <p:cNvSpPr/>
          <p:nvPr/>
        </p:nvSpPr>
        <p:spPr>
          <a:xfrm>
            <a:off x="7936850" y="2658306"/>
            <a:ext cx="2121549"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Abschlussarbeiten</a:t>
            </a:r>
          </a:p>
        </p:txBody>
      </p:sp>
      <p:sp>
        <p:nvSpPr>
          <p:cNvPr id="63" name="Raute 62"/>
          <p:cNvSpPr/>
          <p:nvPr/>
        </p:nvSpPr>
        <p:spPr>
          <a:xfrm>
            <a:off x="4511732" y="1996814"/>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erstellen</a:t>
            </a:r>
          </a:p>
        </p:txBody>
      </p:sp>
      <p:sp>
        <p:nvSpPr>
          <p:cNvPr id="68" name="Raute 67"/>
          <p:cNvSpPr/>
          <p:nvPr/>
        </p:nvSpPr>
        <p:spPr>
          <a:xfrm>
            <a:off x="5377445" y="2792458"/>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betreuen</a:t>
            </a:r>
          </a:p>
        </p:txBody>
      </p:sp>
      <p:cxnSp>
        <p:nvCxnSpPr>
          <p:cNvPr id="73" name="Gerade Verbindung 72"/>
          <p:cNvCxnSpPr>
            <a:stCxn id="40" idx="3"/>
            <a:endCxn id="68" idx="1"/>
          </p:cNvCxnSpPr>
          <p:nvPr/>
        </p:nvCxnSpPr>
        <p:spPr>
          <a:xfrm flipV="1">
            <a:off x="3357088" y="3079329"/>
            <a:ext cx="2020357" cy="3589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Gerade Verbindung 82"/>
          <p:cNvCxnSpPr>
            <a:cxnSpLocks/>
            <a:stCxn id="60" idx="1"/>
            <a:endCxn id="68" idx="3"/>
          </p:cNvCxnSpPr>
          <p:nvPr/>
        </p:nvCxnSpPr>
        <p:spPr>
          <a:xfrm flipH="1">
            <a:off x="7108871" y="2918283"/>
            <a:ext cx="827979" cy="1610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Gerade Verbindung 87"/>
          <p:cNvCxnSpPr>
            <a:cxnSpLocks/>
            <a:stCxn id="60" idx="1"/>
            <a:endCxn id="63" idx="3"/>
          </p:cNvCxnSpPr>
          <p:nvPr/>
        </p:nvCxnSpPr>
        <p:spPr>
          <a:xfrm flipH="1" flipV="1">
            <a:off x="6243158" y="2283685"/>
            <a:ext cx="1693692" cy="6345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Ellipse 91"/>
          <p:cNvSpPr/>
          <p:nvPr/>
        </p:nvSpPr>
        <p:spPr>
          <a:xfrm>
            <a:off x="9862609" y="4741951"/>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Titel</a:t>
            </a:r>
          </a:p>
        </p:txBody>
      </p:sp>
      <p:cxnSp>
        <p:nvCxnSpPr>
          <p:cNvPr id="93" name="Gerade Verbindung 92"/>
          <p:cNvCxnSpPr>
            <a:stCxn id="57" idx="2"/>
            <a:endCxn id="92" idx="0"/>
          </p:cNvCxnSpPr>
          <p:nvPr/>
        </p:nvCxnSpPr>
        <p:spPr>
          <a:xfrm>
            <a:off x="9924302" y="4313251"/>
            <a:ext cx="669267" cy="4287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7402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14813" y="5644054"/>
            <a:ext cx="10594842" cy="694127"/>
          </a:xfrm>
        </p:spPr>
        <p:txBody>
          <a:bodyPr>
            <a:normAutofit/>
          </a:bodyPr>
          <a:lstStyle/>
          <a:p>
            <a:pPr>
              <a:buNone/>
            </a:pPr>
            <a:r>
              <a:rPr lang="de-DE" sz="2400" b="1" dirty="0"/>
              <a:t>Sicht 2: Bibliotheksverwaltung</a:t>
            </a:r>
            <a:endParaRPr lang="de-DE" sz="2200"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Konsolidierung von Teilschemata (</a:t>
            </a:r>
            <a:r>
              <a:rPr lang="de-DE" dirty="0" err="1"/>
              <a:t>Sichtenintegration</a:t>
            </a:r>
            <a:r>
              <a:rPr lang="de-DE" dirty="0"/>
              <a:t>)</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42</a:t>
            </a:fld>
            <a:endParaRPr lang="de-DE" dirty="0"/>
          </a:p>
        </p:txBody>
      </p:sp>
      <p:sp>
        <p:nvSpPr>
          <p:cNvPr id="14" name="Rechteck 13"/>
          <p:cNvSpPr/>
          <p:nvPr/>
        </p:nvSpPr>
        <p:spPr>
          <a:xfrm>
            <a:off x="1431330" y="2532481"/>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Bibliotheken</a:t>
            </a:r>
          </a:p>
        </p:txBody>
      </p:sp>
      <p:sp>
        <p:nvSpPr>
          <p:cNvPr id="17" name="Ellipse 16"/>
          <p:cNvSpPr/>
          <p:nvPr/>
        </p:nvSpPr>
        <p:spPr>
          <a:xfrm>
            <a:off x="9710209" y="1560664"/>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a:solidFill>
                  <a:schemeClr val="tx1"/>
                </a:solidFill>
              </a:rPr>
              <a:t>Signatur</a:t>
            </a:r>
          </a:p>
        </p:txBody>
      </p:sp>
      <p:cxnSp>
        <p:nvCxnSpPr>
          <p:cNvPr id="20" name="Gerade Verbindung 19"/>
          <p:cNvCxnSpPr>
            <a:stCxn id="14" idx="3"/>
            <a:endCxn id="63" idx="1"/>
          </p:cNvCxnSpPr>
          <p:nvPr/>
        </p:nvCxnSpPr>
        <p:spPr>
          <a:xfrm flipV="1">
            <a:off x="3357088" y="2283685"/>
            <a:ext cx="1154644" cy="5087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a:stCxn id="60" idx="3"/>
            <a:endCxn id="17" idx="3"/>
          </p:cNvCxnSpPr>
          <p:nvPr/>
        </p:nvCxnSpPr>
        <p:spPr>
          <a:xfrm flipV="1">
            <a:off x="8961423" y="2039722"/>
            <a:ext cx="962879" cy="7908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aute 47"/>
          <p:cNvSpPr/>
          <p:nvPr/>
        </p:nvSpPr>
        <p:spPr>
          <a:xfrm>
            <a:off x="1528496" y="3506428"/>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leiten</a:t>
            </a:r>
          </a:p>
        </p:txBody>
      </p:sp>
      <p:sp>
        <p:nvSpPr>
          <p:cNvPr id="49" name="Raute 48"/>
          <p:cNvSpPr/>
          <p:nvPr/>
        </p:nvSpPr>
        <p:spPr>
          <a:xfrm>
            <a:off x="4955641" y="3793298"/>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entleihen</a:t>
            </a:r>
          </a:p>
        </p:txBody>
      </p:sp>
      <p:sp>
        <p:nvSpPr>
          <p:cNvPr id="51" name="Rechteck 50"/>
          <p:cNvSpPr/>
          <p:nvPr/>
        </p:nvSpPr>
        <p:spPr>
          <a:xfrm>
            <a:off x="1431330" y="4741951"/>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Uni-Mitglieder</a:t>
            </a:r>
          </a:p>
        </p:txBody>
      </p:sp>
      <p:cxnSp>
        <p:nvCxnSpPr>
          <p:cNvPr id="56" name="Gerade Verbindung 55"/>
          <p:cNvCxnSpPr>
            <a:stCxn id="51" idx="3"/>
            <a:endCxn id="49" idx="1"/>
          </p:cNvCxnSpPr>
          <p:nvPr/>
        </p:nvCxnSpPr>
        <p:spPr>
          <a:xfrm flipV="1">
            <a:off x="3357088" y="4080169"/>
            <a:ext cx="1598553" cy="9217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Gerade Verbindung 60"/>
          <p:cNvCxnSpPr>
            <a:stCxn id="51" idx="0"/>
            <a:endCxn id="48" idx="2"/>
          </p:cNvCxnSpPr>
          <p:nvPr/>
        </p:nvCxnSpPr>
        <p:spPr>
          <a:xfrm flipV="1">
            <a:off x="2394209" y="4080169"/>
            <a:ext cx="0" cy="6617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Rechteck 59"/>
          <p:cNvSpPr/>
          <p:nvPr/>
        </p:nvSpPr>
        <p:spPr>
          <a:xfrm>
            <a:off x="7035665" y="2570555"/>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Dokumente</a:t>
            </a:r>
          </a:p>
        </p:txBody>
      </p:sp>
      <p:sp>
        <p:nvSpPr>
          <p:cNvPr id="63" name="Raute 62"/>
          <p:cNvSpPr/>
          <p:nvPr/>
        </p:nvSpPr>
        <p:spPr>
          <a:xfrm>
            <a:off x="4511732" y="1996814"/>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besitzen</a:t>
            </a:r>
          </a:p>
        </p:txBody>
      </p:sp>
      <p:cxnSp>
        <p:nvCxnSpPr>
          <p:cNvPr id="73" name="Gerade Verbindung 72"/>
          <p:cNvCxnSpPr>
            <a:stCxn id="48" idx="0"/>
            <a:endCxn id="14" idx="2"/>
          </p:cNvCxnSpPr>
          <p:nvPr/>
        </p:nvCxnSpPr>
        <p:spPr>
          <a:xfrm flipV="1">
            <a:off x="2394209" y="3052434"/>
            <a:ext cx="0" cy="4539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Gerade Verbindung 82"/>
          <p:cNvCxnSpPr>
            <a:stCxn id="60" idx="1"/>
            <a:endCxn id="49" idx="0"/>
          </p:cNvCxnSpPr>
          <p:nvPr/>
        </p:nvCxnSpPr>
        <p:spPr>
          <a:xfrm flipH="1">
            <a:off x="5821354" y="2830532"/>
            <a:ext cx="1214311" cy="9627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Gerade Verbindung 87"/>
          <p:cNvCxnSpPr>
            <a:stCxn id="60" idx="1"/>
            <a:endCxn id="63" idx="3"/>
          </p:cNvCxnSpPr>
          <p:nvPr/>
        </p:nvCxnSpPr>
        <p:spPr>
          <a:xfrm flipH="1" flipV="1">
            <a:off x="6243158" y="2283685"/>
            <a:ext cx="792507" cy="5468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Ellipse 91"/>
          <p:cNvSpPr/>
          <p:nvPr/>
        </p:nvSpPr>
        <p:spPr>
          <a:xfrm>
            <a:off x="9407435" y="3805788"/>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Titel</a:t>
            </a:r>
          </a:p>
        </p:txBody>
      </p:sp>
      <p:cxnSp>
        <p:nvCxnSpPr>
          <p:cNvPr id="93" name="Gerade Verbindung 92"/>
          <p:cNvCxnSpPr>
            <a:stCxn id="60" idx="2"/>
            <a:endCxn id="92" idx="1"/>
          </p:cNvCxnSpPr>
          <p:nvPr/>
        </p:nvCxnSpPr>
        <p:spPr>
          <a:xfrm>
            <a:off x="7998544" y="3090508"/>
            <a:ext cx="1622984" cy="7974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Ellipse 41"/>
          <p:cNvSpPr/>
          <p:nvPr/>
        </p:nvSpPr>
        <p:spPr>
          <a:xfrm>
            <a:off x="1798002" y="1280038"/>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a:solidFill>
                  <a:schemeClr val="tx1"/>
                </a:solidFill>
              </a:rPr>
              <a:t>Fakultät</a:t>
            </a:r>
          </a:p>
        </p:txBody>
      </p:sp>
      <p:cxnSp>
        <p:nvCxnSpPr>
          <p:cNvPr id="43" name="Gerade Verbindung 42"/>
          <p:cNvCxnSpPr>
            <a:stCxn id="14" idx="0"/>
            <a:endCxn id="42" idx="4"/>
          </p:cNvCxnSpPr>
          <p:nvPr/>
        </p:nvCxnSpPr>
        <p:spPr>
          <a:xfrm flipV="1">
            <a:off x="2394209" y="1841289"/>
            <a:ext cx="134753" cy="691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e 58"/>
          <p:cNvSpPr/>
          <p:nvPr/>
        </p:nvSpPr>
        <p:spPr>
          <a:xfrm>
            <a:off x="9591209" y="3052434"/>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Autoren</a:t>
            </a:r>
          </a:p>
        </p:txBody>
      </p:sp>
      <p:sp>
        <p:nvSpPr>
          <p:cNvPr id="69" name="Ellipse 68"/>
          <p:cNvSpPr/>
          <p:nvPr/>
        </p:nvSpPr>
        <p:spPr>
          <a:xfrm>
            <a:off x="8248290" y="4367039"/>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Jahr</a:t>
            </a:r>
          </a:p>
        </p:txBody>
      </p:sp>
      <p:cxnSp>
        <p:nvCxnSpPr>
          <p:cNvPr id="70" name="Gerade Verbindung 69"/>
          <p:cNvCxnSpPr>
            <a:stCxn id="60" idx="2"/>
            <a:endCxn id="69" idx="0"/>
          </p:cNvCxnSpPr>
          <p:nvPr/>
        </p:nvCxnSpPr>
        <p:spPr>
          <a:xfrm>
            <a:off x="7998544" y="3090508"/>
            <a:ext cx="980706" cy="1276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Gerade Verbindung 75"/>
          <p:cNvCxnSpPr>
            <a:stCxn id="60" idx="2"/>
            <a:endCxn id="59" idx="2"/>
          </p:cNvCxnSpPr>
          <p:nvPr/>
        </p:nvCxnSpPr>
        <p:spPr>
          <a:xfrm>
            <a:off x="7998544" y="3090508"/>
            <a:ext cx="1592665" cy="2425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Ellipse 79"/>
          <p:cNvSpPr/>
          <p:nvPr/>
        </p:nvSpPr>
        <p:spPr>
          <a:xfrm>
            <a:off x="4781238" y="4981278"/>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Datum</a:t>
            </a:r>
          </a:p>
        </p:txBody>
      </p:sp>
      <p:cxnSp>
        <p:nvCxnSpPr>
          <p:cNvPr id="81" name="Gerade Verbindung 80"/>
          <p:cNvCxnSpPr>
            <a:stCxn id="80" idx="0"/>
            <a:endCxn id="49" idx="2"/>
          </p:cNvCxnSpPr>
          <p:nvPr/>
        </p:nvCxnSpPr>
        <p:spPr>
          <a:xfrm flipV="1">
            <a:off x="5512198" y="4367039"/>
            <a:ext cx="309156" cy="6142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7402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14813" y="5644054"/>
            <a:ext cx="10594842" cy="694127"/>
          </a:xfrm>
        </p:spPr>
        <p:txBody>
          <a:bodyPr>
            <a:normAutofit/>
          </a:bodyPr>
          <a:lstStyle/>
          <a:p>
            <a:pPr>
              <a:buNone/>
            </a:pPr>
            <a:r>
              <a:rPr lang="de-DE" sz="2400" b="1" dirty="0"/>
              <a:t>Sicht 3: Buchempfehlungen für Vorlesungen</a:t>
            </a:r>
            <a:endParaRPr lang="de-DE" sz="2200"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Datenbankentwurf: Konsolidierung von Teilschemata (</a:t>
            </a:r>
            <a:r>
              <a:rPr lang="de-DE" dirty="0" err="1"/>
              <a:t>Sichtenintegration</a:t>
            </a:r>
            <a:r>
              <a:rPr lang="de-DE" dirty="0"/>
              <a:t>)</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43</a:t>
            </a:fld>
            <a:endParaRPr lang="de-DE" dirty="0"/>
          </a:p>
        </p:txBody>
      </p:sp>
      <p:sp>
        <p:nvSpPr>
          <p:cNvPr id="14" name="Rechteck 13"/>
          <p:cNvSpPr/>
          <p:nvPr/>
        </p:nvSpPr>
        <p:spPr>
          <a:xfrm>
            <a:off x="1431330" y="2231206"/>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Vorlesungen</a:t>
            </a:r>
          </a:p>
        </p:txBody>
      </p:sp>
      <p:sp>
        <p:nvSpPr>
          <p:cNvPr id="17" name="Ellipse 16"/>
          <p:cNvSpPr/>
          <p:nvPr/>
        </p:nvSpPr>
        <p:spPr>
          <a:xfrm>
            <a:off x="9710209" y="2491183"/>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a:solidFill>
                  <a:schemeClr val="tx1"/>
                </a:solidFill>
              </a:rPr>
              <a:t>Autoren</a:t>
            </a:r>
          </a:p>
        </p:txBody>
      </p:sp>
      <p:cxnSp>
        <p:nvCxnSpPr>
          <p:cNvPr id="20" name="Gerade Verbindung 19"/>
          <p:cNvCxnSpPr>
            <a:stCxn id="14" idx="3"/>
            <a:endCxn id="49" idx="0"/>
          </p:cNvCxnSpPr>
          <p:nvPr/>
        </p:nvCxnSpPr>
        <p:spPr>
          <a:xfrm>
            <a:off x="3357088" y="2491183"/>
            <a:ext cx="2020357" cy="4539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p:cNvCxnSpPr>
            <a:stCxn id="60" idx="3"/>
            <a:endCxn id="17" idx="2"/>
          </p:cNvCxnSpPr>
          <p:nvPr/>
        </p:nvCxnSpPr>
        <p:spPr>
          <a:xfrm flipV="1">
            <a:off x="8961423" y="2771809"/>
            <a:ext cx="748786" cy="587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aute 48"/>
          <p:cNvSpPr/>
          <p:nvPr/>
        </p:nvSpPr>
        <p:spPr>
          <a:xfrm>
            <a:off x="4511732" y="2945176"/>
            <a:ext cx="1731426" cy="573741"/>
          </a:xfrm>
          <a:prstGeom prst="diamond">
            <a:avLst/>
          </a:prstGeom>
          <a:solidFill>
            <a:srgbClr val="66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empfehlen</a:t>
            </a:r>
          </a:p>
        </p:txBody>
      </p:sp>
      <p:sp>
        <p:nvSpPr>
          <p:cNvPr id="51" name="Rechteck 50"/>
          <p:cNvSpPr/>
          <p:nvPr/>
        </p:nvSpPr>
        <p:spPr>
          <a:xfrm>
            <a:off x="1431330" y="3958188"/>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Dozenten</a:t>
            </a:r>
          </a:p>
        </p:txBody>
      </p:sp>
      <p:cxnSp>
        <p:nvCxnSpPr>
          <p:cNvPr id="56" name="Gerade Verbindung 55"/>
          <p:cNvCxnSpPr>
            <a:stCxn id="51" idx="3"/>
            <a:endCxn id="49" idx="1"/>
          </p:cNvCxnSpPr>
          <p:nvPr/>
        </p:nvCxnSpPr>
        <p:spPr>
          <a:xfrm flipV="1">
            <a:off x="3357088" y="3232047"/>
            <a:ext cx="1154644" cy="9861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Rechteck 59"/>
          <p:cNvSpPr/>
          <p:nvPr/>
        </p:nvSpPr>
        <p:spPr>
          <a:xfrm>
            <a:off x="7035665" y="2570555"/>
            <a:ext cx="1925758" cy="519953"/>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Bücher</a:t>
            </a:r>
          </a:p>
        </p:txBody>
      </p:sp>
      <p:cxnSp>
        <p:nvCxnSpPr>
          <p:cNvPr id="83" name="Gerade Verbindung 82"/>
          <p:cNvCxnSpPr>
            <a:stCxn id="60" idx="1"/>
            <a:endCxn id="49" idx="3"/>
          </p:cNvCxnSpPr>
          <p:nvPr/>
        </p:nvCxnSpPr>
        <p:spPr>
          <a:xfrm flipH="1">
            <a:off x="6243158" y="2830532"/>
            <a:ext cx="792507" cy="4015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Ellipse 91"/>
          <p:cNvSpPr/>
          <p:nvPr/>
        </p:nvSpPr>
        <p:spPr>
          <a:xfrm>
            <a:off x="9710209" y="3232047"/>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u="sng" dirty="0">
                <a:solidFill>
                  <a:schemeClr val="tx1"/>
                </a:solidFill>
              </a:rPr>
              <a:t>Titel</a:t>
            </a:r>
          </a:p>
        </p:txBody>
      </p:sp>
      <p:cxnSp>
        <p:nvCxnSpPr>
          <p:cNvPr id="93" name="Gerade Verbindung 92"/>
          <p:cNvCxnSpPr>
            <a:stCxn id="60" idx="2"/>
            <a:endCxn id="92" idx="1"/>
          </p:cNvCxnSpPr>
          <p:nvPr/>
        </p:nvCxnSpPr>
        <p:spPr>
          <a:xfrm>
            <a:off x="7998544" y="3090508"/>
            <a:ext cx="1925758" cy="2237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Ellipse 68"/>
          <p:cNvSpPr/>
          <p:nvPr/>
        </p:nvSpPr>
        <p:spPr>
          <a:xfrm>
            <a:off x="8248290" y="4367039"/>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Verlag</a:t>
            </a:r>
          </a:p>
        </p:txBody>
      </p:sp>
      <p:cxnSp>
        <p:nvCxnSpPr>
          <p:cNvPr id="70" name="Gerade Verbindung 69"/>
          <p:cNvCxnSpPr>
            <a:stCxn id="60" idx="2"/>
            <a:endCxn id="69" idx="0"/>
          </p:cNvCxnSpPr>
          <p:nvPr/>
        </p:nvCxnSpPr>
        <p:spPr>
          <a:xfrm>
            <a:off x="7998544" y="3090508"/>
            <a:ext cx="980706" cy="1276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Ellipse 34"/>
          <p:cNvSpPr/>
          <p:nvPr/>
        </p:nvSpPr>
        <p:spPr>
          <a:xfrm>
            <a:off x="9496116" y="3958188"/>
            <a:ext cx="1461919" cy="561251"/>
          </a:xfrm>
          <a:prstGeom prst="ellipse">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dirty="0">
                <a:solidFill>
                  <a:schemeClr val="tx1"/>
                </a:solidFill>
              </a:rPr>
              <a:t>Jahr</a:t>
            </a:r>
          </a:p>
        </p:txBody>
      </p:sp>
      <p:cxnSp>
        <p:nvCxnSpPr>
          <p:cNvPr id="36" name="Gerade Verbindung 35"/>
          <p:cNvCxnSpPr>
            <a:stCxn id="60" idx="2"/>
            <a:endCxn id="35" idx="1"/>
          </p:cNvCxnSpPr>
          <p:nvPr/>
        </p:nvCxnSpPr>
        <p:spPr>
          <a:xfrm>
            <a:off x="7998544" y="3090508"/>
            <a:ext cx="1711665" cy="9498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7402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a:xfrm>
            <a:off x="514813" y="1046718"/>
            <a:ext cx="9798738" cy="457101"/>
          </a:xfrm>
        </p:spPr>
        <p:txBody>
          <a:bodyPr>
            <a:normAutofit fontScale="92500" lnSpcReduction="20000"/>
          </a:bodyPr>
          <a:lstStyle/>
          <a:p>
            <a:r>
              <a:rPr lang="de-DE" dirty="0"/>
              <a:t>Beobachtungen</a:t>
            </a:r>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23431" y="414337"/>
            <a:ext cx="9798738" cy="245524"/>
          </a:xfrm>
        </p:spPr>
        <p:txBody>
          <a:bodyPr>
            <a:normAutofit lnSpcReduction="10000"/>
          </a:bodyPr>
          <a:lstStyle/>
          <a:p>
            <a:r>
              <a:rPr lang="de-DE" dirty="0"/>
              <a:t>Datenbankentwurf: Konsolidierung von Teilschemata (</a:t>
            </a:r>
            <a:r>
              <a:rPr lang="de-DE" dirty="0" err="1"/>
              <a:t>Sichtenintegration</a:t>
            </a:r>
            <a:r>
              <a:rPr lang="de-DE" dirty="0"/>
              <a:t>)</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44</a:t>
            </a:fld>
            <a:endParaRPr lang="de-DE" dirty="0"/>
          </a:p>
        </p:txBody>
      </p:sp>
      <p:sp>
        <p:nvSpPr>
          <p:cNvPr id="10"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14813" y="1702677"/>
            <a:ext cx="10915187" cy="4635506"/>
          </a:xfrm>
        </p:spPr>
        <p:txBody>
          <a:bodyPr>
            <a:noAutofit/>
          </a:bodyPr>
          <a:lstStyle/>
          <a:p>
            <a:pPr marL="550350" indent="-514350">
              <a:buFont typeface="+mj-lt"/>
              <a:buAutoNum type="arabicPeriod"/>
            </a:pPr>
            <a:r>
              <a:rPr lang="de-DE" sz="1800" dirty="0"/>
              <a:t> Die Begriffe </a:t>
            </a:r>
            <a:r>
              <a:rPr lang="de-DE" sz="1800" i="1" dirty="0"/>
              <a:t>Dozenten </a:t>
            </a:r>
            <a:r>
              <a:rPr lang="de-DE" sz="1800" dirty="0"/>
              <a:t>und</a:t>
            </a:r>
            <a:r>
              <a:rPr lang="de-DE" sz="1800" i="1" dirty="0"/>
              <a:t> Professoren </a:t>
            </a:r>
            <a:r>
              <a:rPr lang="de-DE" sz="1800" dirty="0"/>
              <a:t>sind synonym verwendet worden.</a:t>
            </a:r>
          </a:p>
          <a:p>
            <a:pPr marL="550350" indent="-514350">
              <a:buFont typeface="+mj-lt"/>
              <a:buAutoNum type="arabicPeriod"/>
            </a:pPr>
            <a:r>
              <a:rPr lang="de-DE" sz="1800" dirty="0"/>
              <a:t> Der Entitätstyp </a:t>
            </a:r>
            <a:r>
              <a:rPr lang="de-DE" sz="1800" i="1" dirty="0"/>
              <a:t>Uni-Mitglieder </a:t>
            </a:r>
            <a:r>
              <a:rPr lang="de-DE" sz="1800" dirty="0"/>
              <a:t>ist eine Generalisierung von </a:t>
            </a:r>
            <a:r>
              <a:rPr lang="de-DE" sz="1800" i="1" dirty="0"/>
              <a:t>Studenten, Professoren </a:t>
            </a:r>
            <a:r>
              <a:rPr lang="de-DE" sz="1800" dirty="0"/>
              <a:t>und</a:t>
            </a:r>
            <a:r>
              <a:rPr lang="de-DE" sz="1800" i="1" dirty="0"/>
              <a:t> Assistenten.</a:t>
            </a:r>
          </a:p>
          <a:p>
            <a:pPr marL="550350" indent="-514350">
              <a:buFont typeface="+mj-lt"/>
              <a:buAutoNum type="arabicPeriod"/>
            </a:pPr>
            <a:r>
              <a:rPr lang="de-DE" sz="1800" dirty="0"/>
              <a:t> Fakultätsbibliotheken werden sicherlich von </a:t>
            </a:r>
            <a:r>
              <a:rPr lang="de-DE" sz="1800" i="1" dirty="0"/>
              <a:t>Angestellten </a:t>
            </a:r>
            <a:r>
              <a:rPr lang="de-DE" sz="1800" dirty="0"/>
              <a:t>(und nicht von </a:t>
            </a:r>
            <a:r>
              <a:rPr lang="de-DE" sz="1800" i="1" dirty="0"/>
              <a:t>Studenten</a:t>
            </a:r>
            <a:r>
              <a:rPr lang="de-DE" sz="1800" dirty="0"/>
              <a:t>) geleitet. </a:t>
            </a:r>
            <a:br>
              <a:rPr lang="de-DE" sz="1800" dirty="0"/>
            </a:br>
            <a:r>
              <a:rPr lang="de-DE" sz="1800" dirty="0"/>
              <a:t> Insofern ist die in Sicht 2 festgelegte Beziehung </a:t>
            </a:r>
            <a:r>
              <a:rPr lang="de-DE" sz="1800" i="1" dirty="0"/>
              <a:t>leiten </a:t>
            </a:r>
            <a:r>
              <a:rPr lang="de-DE" sz="1800" dirty="0"/>
              <a:t>revisionsbedürftig, sobald wir im globalen</a:t>
            </a:r>
            <a:br>
              <a:rPr lang="de-DE" sz="1800" dirty="0"/>
            </a:br>
            <a:r>
              <a:rPr lang="de-DE" sz="1800" dirty="0"/>
              <a:t> Schema ohnehin eine Spezialisierung von </a:t>
            </a:r>
            <a:r>
              <a:rPr lang="de-DE" sz="1800" i="1" dirty="0"/>
              <a:t>UniMitglieder </a:t>
            </a:r>
            <a:r>
              <a:rPr lang="de-DE" sz="1800" dirty="0"/>
              <a:t>in</a:t>
            </a:r>
            <a:r>
              <a:rPr lang="de-DE" sz="1800" i="1" dirty="0"/>
              <a:t> Studenten </a:t>
            </a:r>
            <a:r>
              <a:rPr lang="de-DE" sz="1800" dirty="0"/>
              <a:t>und</a:t>
            </a:r>
            <a:r>
              <a:rPr lang="de-DE" sz="1800" i="1" dirty="0"/>
              <a:t> Angestellte </a:t>
            </a:r>
            <a:r>
              <a:rPr lang="de-DE" sz="1800" dirty="0"/>
              <a:t>vornehmen</a:t>
            </a:r>
            <a:r>
              <a:rPr lang="de-DE" sz="1800" i="1" dirty="0"/>
              <a:t>.</a:t>
            </a:r>
          </a:p>
          <a:p>
            <a:pPr marL="550350" indent="-514350">
              <a:buFont typeface="+mj-lt"/>
              <a:buAutoNum type="arabicPeriod"/>
            </a:pPr>
            <a:r>
              <a:rPr lang="de-DE" sz="1800" dirty="0"/>
              <a:t> </a:t>
            </a:r>
            <a:r>
              <a:rPr lang="de-DE" sz="1800" i="1" dirty="0"/>
              <a:t>Dissertationen, Abschlussarbeiten </a:t>
            </a:r>
            <a:r>
              <a:rPr lang="de-DE" sz="1800" dirty="0"/>
              <a:t>und</a:t>
            </a:r>
            <a:r>
              <a:rPr lang="de-DE" sz="1800" i="1" dirty="0"/>
              <a:t> Bücher </a:t>
            </a:r>
            <a:r>
              <a:rPr lang="de-DE" sz="1800" dirty="0"/>
              <a:t>sind Spezialisierungen von </a:t>
            </a:r>
            <a:r>
              <a:rPr lang="de-DE" sz="1800" i="1" dirty="0"/>
              <a:t>Dokumenten</a:t>
            </a:r>
            <a:r>
              <a:rPr lang="de-DE" sz="1800" dirty="0"/>
              <a:t>, </a:t>
            </a:r>
            <a:br>
              <a:rPr lang="de-DE" sz="1800" dirty="0"/>
            </a:br>
            <a:r>
              <a:rPr lang="de-DE" sz="1800" dirty="0"/>
              <a:t> die in den </a:t>
            </a:r>
            <a:r>
              <a:rPr lang="de-DE" sz="1800" i="1" dirty="0"/>
              <a:t>Bibliotheken </a:t>
            </a:r>
            <a:r>
              <a:rPr lang="de-DE" sz="1800" dirty="0"/>
              <a:t>verwaltet werden.</a:t>
            </a:r>
          </a:p>
          <a:p>
            <a:pPr marL="550350" indent="-514350">
              <a:buFont typeface="+mj-lt"/>
              <a:buAutoNum type="arabicPeriod"/>
            </a:pPr>
            <a:r>
              <a:rPr lang="de-DE" sz="1800" dirty="0"/>
              <a:t> Wir können davon ausgehen, dass alle an der Universität erstellten </a:t>
            </a:r>
            <a:r>
              <a:rPr lang="de-DE" sz="1800" i="1" dirty="0"/>
              <a:t>Abschlussarbeiten </a:t>
            </a:r>
            <a:r>
              <a:rPr lang="de-DE" sz="1800" dirty="0"/>
              <a:t>und</a:t>
            </a:r>
            <a:br>
              <a:rPr lang="de-DE" sz="1800" i="1" dirty="0"/>
            </a:br>
            <a:r>
              <a:rPr lang="de-DE" sz="1800" i="1" dirty="0"/>
              <a:t> Dissertationen </a:t>
            </a:r>
            <a:r>
              <a:rPr lang="de-DE" sz="1800" dirty="0"/>
              <a:t>in</a:t>
            </a:r>
            <a:r>
              <a:rPr lang="de-DE" sz="1800" i="1" dirty="0"/>
              <a:t> Bibliotheken </a:t>
            </a:r>
            <a:r>
              <a:rPr lang="de-DE" sz="1800" dirty="0"/>
              <a:t>verwaltet werden.</a:t>
            </a:r>
          </a:p>
          <a:p>
            <a:pPr marL="550350" indent="-514350">
              <a:buFont typeface="+mj-lt"/>
              <a:buAutoNum type="arabicPeriod"/>
            </a:pPr>
            <a:r>
              <a:rPr lang="de-DE" sz="1800" dirty="0"/>
              <a:t> Die in Sicht 1 festgelegten Beziehungen </a:t>
            </a:r>
            <a:r>
              <a:rPr lang="de-DE" sz="1800" i="1" dirty="0"/>
              <a:t>erstellen </a:t>
            </a:r>
            <a:r>
              <a:rPr lang="de-DE" sz="1800" dirty="0"/>
              <a:t>und </a:t>
            </a:r>
            <a:r>
              <a:rPr lang="de-DE" sz="1800" i="1" dirty="0"/>
              <a:t>verfassen </a:t>
            </a:r>
            <a:r>
              <a:rPr lang="de-DE" sz="1800" dirty="0"/>
              <a:t>modellieren denselben Sachverhalt</a:t>
            </a:r>
            <a:br>
              <a:rPr lang="de-DE" sz="1800" dirty="0"/>
            </a:br>
            <a:r>
              <a:rPr lang="de-DE" sz="1800" dirty="0"/>
              <a:t> wie das Attribut </a:t>
            </a:r>
            <a:r>
              <a:rPr lang="de-DE" sz="1800" i="1" dirty="0"/>
              <a:t>Autoren </a:t>
            </a:r>
            <a:r>
              <a:rPr lang="de-DE" sz="1800" dirty="0"/>
              <a:t>von</a:t>
            </a:r>
            <a:r>
              <a:rPr lang="de-DE" sz="1800" i="1" dirty="0"/>
              <a:t> Büchern </a:t>
            </a:r>
            <a:r>
              <a:rPr lang="de-DE" sz="1800" dirty="0"/>
              <a:t>in Sicht 3</a:t>
            </a:r>
            <a:r>
              <a:rPr lang="de-DE" sz="1800" i="1" dirty="0"/>
              <a:t>.</a:t>
            </a:r>
          </a:p>
          <a:p>
            <a:pPr marL="550350" indent="-514350">
              <a:buFont typeface="+mj-lt"/>
              <a:buAutoNum type="arabicPeriod"/>
            </a:pPr>
            <a:r>
              <a:rPr lang="de-DE" sz="1800" dirty="0"/>
              <a:t> Alle in einer Bibliothek verwalteten Dokumente werden durch die </a:t>
            </a:r>
            <a:r>
              <a:rPr lang="de-DE" sz="1800" i="1" dirty="0"/>
              <a:t>Signatur </a:t>
            </a:r>
            <a:r>
              <a:rPr lang="de-DE" sz="1800" dirty="0"/>
              <a:t>identifiziert</a:t>
            </a:r>
            <a:r>
              <a:rPr lang="de-DE" sz="1800" i="1" dirty="0"/>
              <a:t>.</a:t>
            </a:r>
            <a:endParaRPr lang="de-DE" sz="1800" dirty="0"/>
          </a:p>
          <a:p>
            <a:pPr marL="36000" indent="0">
              <a:buNone/>
            </a:pPr>
            <a:endParaRPr lang="de-DE" sz="1800" dirty="0"/>
          </a:p>
        </p:txBody>
      </p:sp>
    </p:spTree>
    <p:extLst>
      <p:ext uri="{BB962C8B-B14F-4D97-AF65-F5344CB8AC3E}">
        <p14:creationId xmlns:p14="http://schemas.microsoft.com/office/powerpoint/2010/main" val="32137402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descr="Kapitel2_f36.jpg"/>
          <p:cNvPicPr>
            <a:picLocks noChangeAspect="1"/>
          </p:cNvPicPr>
          <p:nvPr/>
        </p:nvPicPr>
        <p:blipFill>
          <a:blip r:embed="rId3"/>
          <a:stretch>
            <a:fillRect/>
          </a:stretch>
        </p:blipFill>
        <p:spPr>
          <a:xfrm>
            <a:off x="2098652" y="911401"/>
            <a:ext cx="7994696" cy="5901629"/>
          </a:xfrm>
          <a:prstGeom prst="rect">
            <a:avLst/>
          </a:prstGeom>
        </p:spPr>
      </p:pic>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a:xfrm>
            <a:off x="514813" y="537099"/>
            <a:ext cx="9798738" cy="245524"/>
          </a:xfrm>
        </p:spPr>
        <p:txBody>
          <a:bodyPr>
            <a:normAutofit lnSpcReduction="10000"/>
          </a:bodyPr>
          <a:lstStyle/>
          <a:p>
            <a:r>
              <a:rPr lang="de-DE" dirty="0"/>
              <a:t>Datenbankentwurf: Konsolidierung von Teilschemata (</a:t>
            </a:r>
            <a:r>
              <a:rPr lang="de-DE" dirty="0" err="1"/>
              <a:t>Sichtenintegration</a:t>
            </a:r>
            <a:r>
              <a:rPr lang="de-DE" dirty="0"/>
              <a:t>)</a:t>
            </a:r>
          </a:p>
          <a:p>
            <a:endParaRPr lang="de-DE" dirty="0"/>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45</a:t>
            </a:fld>
            <a:endParaRPr lang="de-DE" dirty="0"/>
          </a:p>
        </p:txBody>
      </p:sp>
      <p:sp>
        <p:nvSpPr>
          <p:cNvPr id="2" name="Rectangle 1">
            <a:extLst>
              <a:ext uri="{FF2B5EF4-FFF2-40B4-BE49-F238E27FC236}">
                <a16:creationId xmlns:a16="http://schemas.microsoft.com/office/drawing/2014/main" id="{4DFA37FA-F763-4446-8DB3-BD07F4E7A0E9}"/>
              </a:ext>
            </a:extLst>
          </p:cNvPr>
          <p:cNvSpPr/>
          <p:nvPr/>
        </p:nvSpPr>
        <p:spPr>
          <a:xfrm>
            <a:off x="4306888" y="3033714"/>
            <a:ext cx="1758156" cy="371473"/>
          </a:xfrm>
          <a:prstGeom prst="rect">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dirty="0">
                <a:solidFill>
                  <a:sysClr val="windowText" lastClr="000000"/>
                </a:solidFill>
                <a:latin typeface="Times New Roman" panose="02020603050405020304" pitchFamily="18" charset="0"/>
                <a:cs typeface="Times New Roman" panose="02020603050405020304" pitchFamily="18" charset="0"/>
              </a:rPr>
              <a:t>Abschlussarbeiten</a:t>
            </a:r>
          </a:p>
        </p:txBody>
      </p:sp>
      <p:sp>
        <p:nvSpPr>
          <p:cNvPr id="8" name="Rectangle 7">
            <a:extLst>
              <a:ext uri="{FF2B5EF4-FFF2-40B4-BE49-F238E27FC236}">
                <a16:creationId xmlns:a16="http://schemas.microsoft.com/office/drawing/2014/main" id="{51031682-87E4-4E34-8284-DEF2015B31B1}"/>
              </a:ext>
            </a:extLst>
          </p:cNvPr>
          <p:cNvSpPr/>
          <p:nvPr/>
        </p:nvSpPr>
        <p:spPr>
          <a:xfrm>
            <a:off x="5910263" y="5760862"/>
            <a:ext cx="1666875" cy="371473"/>
          </a:xfrm>
          <a:prstGeom prst="rect">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dirty="0">
                <a:solidFill>
                  <a:sysClr val="windowText" lastClr="000000"/>
                </a:solidFill>
                <a:latin typeface="Times New Roman" panose="02020603050405020304" pitchFamily="18" charset="0"/>
                <a:cs typeface="Times New Roman" panose="02020603050405020304" pitchFamily="18" charset="0"/>
              </a:rPr>
              <a:t>Uni-Mitglieder</a:t>
            </a:r>
          </a:p>
        </p:txBody>
      </p:sp>
    </p:spTree>
    <p:extLst>
      <p:ext uri="{BB962C8B-B14F-4D97-AF65-F5344CB8AC3E}">
        <p14:creationId xmlns:p14="http://schemas.microsoft.com/office/powerpoint/2010/main" val="32137402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46F80CCA-AFD3-8262-D3BA-7F6718BAB2B8}"/>
              </a:ext>
            </a:extLst>
          </p:cNvPr>
          <p:cNvSpPr>
            <a:spLocks noGrp="1"/>
          </p:cNvSpPr>
          <p:nvPr>
            <p:ph type="body" sz="quarter" idx="13"/>
          </p:nvPr>
        </p:nvSpPr>
        <p:spPr/>
        <p:txBody>
          <a:bodyPr/>
          <a:lstStyle/>
          <a:p>
            <a:r>
              <a:rPr lang="de-DE" dirty="0"/>
              <a:t>Zusammenfassung</a:t>
            </a:r>
          </a:p>
        </p:txBody>
      </p:sp>
      <p:sp>
        <p:nvSpPr>
          <p:cNvPr id="4" name="Foliennummernplatzhalter 3">
            <a:extLst>
              <a:ext uri="{FF2B5EF4-FFF2-40B4-BE49-F238E27FC236}">
                <a16:creationId xmlns:a16="http://schemas.microsoft.com/office/drawing/2014/main" id="{5A6D0618-B26C-7A8F-D50D-950FBE1B76A0}"/>
              </a:ext>
            </a:extLst>
          </p:cNvPr>
          <p:cNvSpPr>
            <a:spLocks noGrp="1"/>
          </p:cNvSpPr>
          <p:nvPr>
            <p:ph type="sldNum" sz="quarter" idx="4"/>
          </p:nvPr>
        </p:nvSpPr>
        <p:spPr/>
        <p:txBody>
          <a:bodyPr/>
          <a:lstStyle/>
          <a:p>
            <a:fld id="{CE4F77AF-5FC3-3742-9B04-C4967E118F6E}" type="slidenum">
              <a:rPr lang="de-DE" smtClean="0"/>
              <a:pPr/>
              <a:t>46</a:t>
            </a:fld>
            <a:endParaRPr lang="de-DE" dirty="0"/>
          </a:p>
        </p:txBody>
      </p:sp>
    </p:spTree>
    <p:extLst>
      <p:ext uri="{BB962C8B-B14F-4D97-AF65-F5344CB8AC3E}">
        <p14:creationId xmlns:p14="http://schemas.microsoft.com/office/powerpoint/2010/main" val="7506325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1DAD8C3-2566-4D90-AD24-EFC627332853}"/>
              </a:ext>
            </a:extLst>
          </p:cNvPr>
          <p:cNvSpPr>
            <a:spLocks noGrp="1"/>
          </p:cNvSpPr>
          <p:nvPr>
            <p:ph type="body" sz="quarter" idx="15"/>
          </p:nvPr>
        </p:nvSpPr>
        <p:spPr/>
        <p:txBody>
          <a:bodyPr>
            <a:normAutofit fontScale="92500" lnSpcReduction="20000"/>
          </a:bodyPr>
          <a:lstStyle/>
          <a:p>
            <a:r>
              <a:rPr lang="de-DE" dirty="0"/>
              <a:t>Zusammenfassung</a:t>
            </a:r>
          </a:p>
        </p:txBody>
      </p:sp>
      <p:sp>
        <p:nvSpPr>
          <p:cNvPr id="4" name="Textplatzhalter 3">
            <a:extLst>
              <a:ext uri="{FF2B5EF4-FFF2-40B4-BE49-F238E27FC236}">
                <a16:creationId xmlns:a16="http://schemas.microsoft.com/office/drawing/2014/main" id="{51879EC6-4A54-4FA2-88D7-C02A68C695DE}"/>
              </a:ext>
            </a:extLst>
          </p:cNvPr>
          <p:cNvSpPr>
            <a:spLocks noGrp="1"/>
          </p:cNvSpPr>
          <p:nvPr>
            <p:ph type="body" sz="quarter" idx="16"/>
          </p:nvPr>
        </p:nvSpPr>
        <p:spPr>
          <a:xfrm>
            <a:off x="523430" y="2128838"/>
            <a:ext cx="10169969" cy="3884687"/>
          </a:xfrm>
        </p:spPr>
        <p:txBody>
          <a:bodyPr>
            <a:noAutofit/>
          </a:bodyPr>
          <a:lstStyle/>
          <a:p>
            <a:r>
              <a:rPr lang="de-DE" sz="2400" dirty="0"/>
              <a:t>Am Beginn stehen Anforderungsanalyse und damit das </a:t>
            </a:r>
            <a:br>
              <a:rPr lang="de-DE" sz="2400" dirty="0"/>
            </a:br>
            <a:r>
              <a:rPr lang="de-DE" sz="2400" dirty="0"/>
              <a:t>Verstehen der Domäne</a:t>
            </a:r>
          </a:p>
          <a:p>
            <a:r>
              <a:rPr lang="de-DE" sz="2400" dirty="0"/>
              <a:t>Drei Abstraktionsebenen des Datenbankentwurfs:</a:t>
            </a:r>
          </a:p>
          <a:p>
            <a:pPr lvl="1"/>
            <a:r>
              <a:rPr lang="de-DE" i="1" dirty="0"/>
              <a:t>Konzeptuelle Ebene</a:t>
            </a:r>
          </a:p>
          <a:p>
            <a:pPr lvl="1"/>
            <a:r>
              <a:rPr lang="de-DE" b="0" dirty="0"/>
              <a:t>Implementationsebene (relationales Modell)</a:t>
            </a:r>
          </a:p>
          <a:p>
            <a:pPr lvl="1"/>
            <a:r>
              <a:rPr lang="de-DE" b="0" dirty="0"/>
              <a:t>Physische Ebene</a:t>
            </a:r>
          </a:p>
          <a:p>
            <a:r>
              <a:rPr lang="de-DE" sz="2400" dirty="0"/>
              <a:t>Es werden Entitäten, Beziehungen und Prozesse beschrieben</a:t>
            </a:r>
          </a:p>
          <a:p>
            <a:r>
              <a:rPr lang="de-DE" sz="2400" b="0" dirty="0"/>
              <a:t>Die Umsetzung erfolgt im Entity-</a:t>
            </a:r>
            <a:r>
              <a:rPr lang="en-GB" sz="2400" b="0" dirty="0"/>
              <a:t>Relationship</a:t>
            </a:r>
            <a:r>
              <a:rPr lang="de-DE" sz="2400" b="0" dirty="0"/>
              <a:t>-Modell</a:t>
            </a:r>
          </a:p>
          <a:p>
            <a:r>
              <a:rPr lang="de-DE" sz="2400" b="0" dirty="0"/>
              <a:t>Am Ende werden die Teilschemata konsolidiert bzw. Sichten integriert</a:t>
            </a:r>
          </a:p>
          <a:p>
            <a:pPr marL="36000" indent="0">
              <a:buNone/>
            </a:pPr>
            <a:endParaRPr lang="de-DE" sz="2400" dirty="0"/>
          </a:p>
        </p:txBody>
      </p:sp>
      <p:sp>
        <p:nvSpPr>
          <p:cNvPr id="5" name="Textplatzhalter 4">
            <a:extLst>
              <a:ext uri="{FF2B5EF4-FFF2-40B4-BE49-F238E27FC236}">
                <a16:creationId xmlns:a16="http://schemas.microsoft.com/office/drawing/2014/main" id="{C271A409-AA93-45C2-8DB6-19327FF0186C}"/>
              </a:ext>
            </a:extLst>
          </p:cNvPr>
          <p:cNvSpPr>
            <a:spLocks noGrp="1"/>
          </p:cNvSpPr>
          <p:nvPr>
            <p:ph type="body" sz="quarter" idx="19"/>
          </p:nvPr>
        </p:nvSpPr>
        <p:spPr/>
        <p:txBody>
          <a:bodyPr>
            <a:normAutofit lnSpcReduction="10000"/>
          </a:bodyPr>
          <a:lstStyle/>
          <a:p>
            <a:r>
              <a:rPr lang="de-DE" dirty="0"/>
              <a:t>Datenbankenentwurf: Zusammenfassung</a:t>
            </a:r>
          </a:p>
        </p:txBody>
      </p:sp>
      <p:sp>
        <p:nvSpPr>
          <p:cNvPr id="6" name="Foliennummernplatzhalter 5">
            <a:extLst>
              <a:ext uri="{FF2B5EF4-FFF2-40B4-BE49-F238E27FC236}">
                <a16:creationId xmlns:a16="http://schemas.microsoft.com/office/drawing/2014/main" id="{888A6786-2A30-4D07-8E66-B5FF74E80B04}"/>
              </a:ext>
            </a:extLst>
          </p:cNvPr>
          <p:cNvSpPr>
            <a:spLocks noGrp="1"/>
          </p:cNvSpPr>
          <p:nvPr>
            <p:ph type="sldNum" sz="quarter" idx="4"/>
          </p:nvPr>
        </p:nvSpPr>
        <p:spPr/>
        <p:txBody>
          <a:bodyPr/>
          <a:lstStyle/>
          <a:p>
            <a:fld id="{CE4F77AF-5FC3-3742-9B04-C4967E118F6E}" type="slidenum">
              <a:rPr lang="de-DE" smtClean="0"/>
              <a:pPr/>
              <a:t>47</a:t>
            </a:fld>
            <a:endParaRPr lang="de-DE" dirty="0"/>
          </a:p>
        </p:txBody>
      </p:sp>
      <p:pic>
        <p:nvPicPr>
          <p:cNvPr id="3" name="Grafik 2">
            <a:extLst>
              <a:ext uri="{FF2B5EF4-FFF2-40B4-BE49-F238E27FC236}">
                <a16:creationId xmlns:a16="http://schemas.microsoft.com/office/drawing/2014/main" id="{318471C1-3ED4-F12A-45BD-5C803C06CB16}"/>
              </a:ext>
            </a:extLst>
          </p:cNvPr>
          <p:cNvPicPr>
            <a:picLocks noChangeAspect="1"/>
          </p:cNvPicPr>
          <p:nvPr/>
        </p:nvPicPr>
        <p:blipFill>
          <a:blip r:embed="rId3"/>
          <a:stretch>
            <a:fillRect/>
          </a:stretch>
        </p:blipFill>
        <p:spPr>
          <a:xfrm>
            <a:off x="9340313" y="2933782"/>
            <a:ext cx="1963712" cy="1963712"/>
          </a:xfrm>
          <a:prstGeom prst="rect">
            <a:avLst/>
          </a:prstGeom>
        </p:spPr>
      </p:pic>
    </p:spTree>
    <p:extLst>
      <p:ext uri="{BB962C8B-B14F-4D97-AF65-F5344CB8AC3E}">
        <p14:creationId xmlns:p14="http://schemas.microsoft.com/office/powerpoint/2010/main" val="1313609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46F80CCA-AFD3-8262-D3BA-7F6718BAB2B8}"/>
              </a:ext>
            </a:extLst>
          </p:cNvPr>
          <p:cNvSpPr>
            <a:spLocks noGrp="1"/>
          </p:cNvSpPr>
          <p:nvPr>
            <p:ph type="body" sz="quarter" idx="13"/>
          </p:nvPr>
        </p:nvSpPr>
        <p:spPr/>
        <p:txBody>
          <a:bodyPr/>
          <a:lstStyle/>
          <a:p>
            <a:r>
              <a:rPr lang="de-DE" dirty="0"/>
              <a:t>Generelle Vorgehensweise</a:t>
            </a:r>
          </a:p>
        </p:txBody>
      </p:sp>
      <p:sp>
        <p:nvSpPr>
          <p:cNvPr id="4" name="Foliennummernplatzhalter 3">
            <a:extLst>
              <a:ext uri="{FF2B5EF4-FFF2-40B4-BE49-F238E27FC236}">
                <a16:creationId xmlns:a16="http://schemas.microsoft.com/office/drawing/2014/main" id="{5A6D0618-B26C-7A8F-D50D-950FBE1B76A0}"/>
              </a:ext>
            </a:extLst>
          </p:cNvPr>
          <p:cNvSpPr>
            <a:spLocks noGrp="1"/>
          </p:cNvSpPr>
          <p:nvPr>
            <p:ph type="sldNum" sz="quarter" idx="4"/>
          </p:nvPr>
        </p:nvSpPr>
        <p:spPr/>
        <p:txBody>
          <a:bodyPr/>
          <a:lstStyle/>
          <a:p>
            <a:fld id="{CE4F77AF-5FC3-3742-9B04-C4967E118F6E}" type="slidenum">
              <a:rPr lang="de-DE" smtClean="0"/>
              <a:pPr/>
              <a:t>5</a:t>
            </a:fld>
            <a:endParaRPr lang="de-DE" dirty="0"/>
          </a:p>
        </p:txBody>
      </p:sp>
    </p:spTree>
    <p:extLst>
      <p:ext uri="{BB962C8B-B14F-4D97-AF65-F5344CB8AC3E}">
        <p14:creationId xmlns:p14="http://schemas.microsoft.com/office/powerpoint/2010/main" val="1994393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92725799-0973-215E-4961-188778964308}"/>
              </a:ext>
            </a:extLst>
          </p:cNvPr>
          <p:cNvSpPr>
            <a:spLocks noGrp="1"/>
          </p:cNvSpPr>
          <p:nvPr>
            <p:ph type="body" sz="quarter" idx="14"/>
          </p:nvPr>
        </p:nvSpPr>
        <p:spPr/>
        <p:txBody>
          <a:bodyPr>
            <a:normAutofit fontScale="92500" lnSpcReduction="20000"/>
          </a:bodyPr>
          <a:lstStyle/>
          <a:p>
            <a:r>
              <a:rPr lang="de-DE" dirty="0"/>
              <a:t>Generelle Vorgehensweise</a:t>
            </a:r>
          </a:p>
        </p:txBody>
      </p:sp>
      <p:sp>
        <p:nvSpPr>
          <p:cNvPr id="3" name="Textplatzhalter 2">
            <a:extLst>
              <a:ext uri="{FF2B5EF4-FFF2-40B4-BE49-F238E27FC236}">
                <a16:creationId xmlns:a16="http://schemas.microsoft.com/office/drawing/2014/main" id="{A5B4C253-AC23-0C79-0DD2-AC059AC68F83}"/>
              </a:ext>
            </a:extLst>
          </p:cNvPr>
          <p:cNvSpPr>
            <a:spLocks noGrp="1"/>
          </p:cNvSpPr>
          <p:nvPr>
            <p:ph type="body" sz="quarter" idx="15"/>
          </p:nvPr>
        </p:nvSpPr>
        <p:spPr/>
        <p:txBody>
          <a:bodyPr>
            <a:normAutofit/>
          </a:bodyPr>
          <a:lstStyle/>
          <a:p>
            <a:pPr>
              <a:buNone/>
            </a:pPr>
            <a:r>
              <a:rPr lang="de-DE" dirty="0"/>
              <a:t>Abstraktionsebenen des Datenbankentwurfs</a:t>
            </a:r>
          </a:p>
          <a:p>
            <a:r>
              <a:rPr lang="de-DE" b="0" dirty="0"/>
              <a:t>Konzeptuelle Ebene</a:t>
            </a:r>
          </a:p>
          <a:p>
            <a:r>
              <a:rPr lang="de-DE" b="0" dirty="0"/>
              <a:t>Implementationsebene</a:t>
            </a:r>
          </a:p>
          <a:p>
            <a:r>
              <a:rPr lang="de-DE" b="0" dirty="0"/>
              <a:t>Physische Ebene</a:t>
            </a:r>
          </a:p>
        </p:txBody>
      </p:sp>
      <p:sp>
        <p:nvSpPr>
          <p:cNvPr id="4" name="Textplatzhalter 3">
            <a:extLst>
              <a:ext uri="{FF2B5EF4-FFF2-40B4-BE49-F238E27FC236}">
                <a16:creationId xmlns:a16="http://schemas.microsoft.com/office/drawing/2014/main" id="{DF368344-EF1C-FC3F-BC54-CD96ABBA0211}"/>
              </a:ext>
            </a:extLst>
          </p:cNvPr>
          <p:cNvSpPr>
            <a:spLocks noGrp="1"/>
          </p:cNvSpPr>
          <p:nvPr>
            <p:ph type="body" sz="quarter" idx="16"/>
          </p:nvPr>
        </p:nvSpPr>
        <p:spPr/>
        <p:txBody>
          <a:bodyPr/>
          <a:lstStyle/>
          <a:p>
            <a:r>
              <a:rPr lang="de-DE" dirty="0"/>
              <a:t>Datenbankentwurf</a:t>
            </a:r>
          </a:p>
          <a:p>
            <a:endParaRPr lang="de-DE" dirty="0"/>
          </a:p>
        </p:txBody>
      </p:sp>
      <p:sp>
        <p:nvSpPr>
          <p:cNvPr id="5" name="Foliennummernplatzhalter 4">
            <a:extLst>
              <a:ext uri="{FF2B5EF4-FFF2-40B4-BE49-F238E27FC236}">
                <a16:creationId xmlns:a16="http://schemas.microsoft.com/office/drawing/2014/main" id="{5C6C1316-D7BB-88E1-0345-5FE93B2DBEF9}"/>
              </a:ext>
            </a:extLst>
          </p:cNvPr>
          <p:cNvSpPr>
            <a:spLocks noGrp="1"/>
          </p:cNvSpPr>
          <p:nvPr>
            <p:ph type="sldNum" sz="quarter" idx="4"/>
          </p:nvPr>
        </p:nvSpPr>
        <p:spPr/>
        <p:txBody>
          <a:bodyPr/>
          <a:lstStyle/>
          <a:p>
            <a:fld id="{CE4F77AF-5FC3-3742-9B04-C4967E118F6E}" type="slidenum">
              <a:rPr lang="de-DE" smtClean="0"/>
              <a:pPr/>
              <a:t>6</a:t>
            </a:fld>
            <a:endParaRPr lang="de-DE" dirty="0"/>
          </a:p>
        </p:txBody>
      </p:sp>
    </p:spTree>
    <p:extLst>
      <p:ext uri="{BB962C8B-B14F-4D97-AF65-F5344CB8AC3E}">
        <p14:creationId xmlns:p14="http://schemas.microsoft.com/office/powerpoint/2010/main" val="959226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87CDB4A6-2B8B-E0D2-8BE1-16474DB12502}"/>
              </a:ext>
            </a:extLst>
          </p:cNvPr>
          <p:cNvSpPr>
            <a:spLocks noGrp="1"/>
          </p:cNvSpPr>
          <p:nvPr>
            <p:ph type="body" sz="quarter" idx="19"/>
          </p:nvPr>
        </p:nvSpPr>
        <p:spPr>
          <a:xfrm>
            <a:off x="523431" y="502484"/>
            <a:ext cx="9798738" cy="245524"/>
          </a:xfrm>
        </p:spPr>
        <p:txBody>
          <a:bodyPr>
            <a:normAutofit lnSpcReduction="10000"/>
          </a:bodyPr>
          <a:lstStyle/>
          <a:p>
            <a:r>
              <a:rPr lang="de-DE" dirty="0"/>
              <a:t>Datenbankentwurf: Generelle Vorgehensweise</a:t>
            </a:r>
          </a:p>
          <a:p>
            <a:endParaRPr lang="de-DE" dirty="0"/>
          </a:p>
        </p:txBody>
      </p:sp>
      <p:sp>
        <p:nvSpPr>
          <p:cNvPr id="6" name="Foliennummernplatzhalter 5">
            <a:extLst>
              <a:ext uri="{FF2B5EF4-FFF2-40B4-BE49-F238E27FC236}">
                <a16:creationId xmlns:a16="http://schemas.microsoft.com/office/drawing/2014/main" id="{EE27849A-533D-65E7-3F8A-2325FDAB62F5}"/>
              </a:ext>
            </a:extLst>
          </p:cNvPr>
          <p:cNvSpPr>
            <a:spLocks noGrp="1"/>
          </p:cNvSpPr>
          <p:nvPr>
            <p:ph type="sldNum" sz="quarter" idx="4"/>
          </p:nvPr>
        </p:nvSpPr>
        <p:spPr/>
        <p:txBody>
          <a:bodyPr/>
          <a:lstStyle/>
          <a:p>
            <a:fld id="{CE4F77AF-5FC3-3742-9B04-C4967E118F6E}" type="slidenum">
              <a:rPr lang="de-DE" smtClean="0"/>
              <a:pPr/>
              <a:t>7</a:t>
            </a:fld>
            <a:endParaRPr lang="de-DE" dirty="0"/>
          </a:p>
        </p:txBody>
      </p:sp>
      <p:pic>
        <p:nvPicPr>
          <p:cNvPr id="12" name="Grafik 11" descr="Kapitel2_Ausschnitt.jpg"/>
          <p:cNvPicPr>
            <a:picLocks noChangeAspect="1"/>
          </p:cNvPicPr>
          <p:nvPr/>
        </p:nvPicPr>
        <p:blipFill>
          <a:blip r:embed="rId3"/>
          <a:stretch>
            <a:fillRect/>
          </a:stretch>
        </p:blipFill>
        <p:spPr>
          <a:xfrm>
            <a:off x="2109908" y="748008"/>
            <a:ext cx="7937475" cy="5874395"/>
          </a:xfrm>
          <a:prstGeom prst="rect">
            <a:avLst/>
          </a:prstGeom>
        </p:spPr>
      </p:pic>
    </p:spTree>
    <p:extLst>
      <p:ext uri="{BB962C8B-B14F-4D97-AF65-F5344CB8AC3E}">
        <p14:creationId xmlns:p14="http://schemas.microsoft.com/office/powerpoint/2010/main" val="2158727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87CDB4A6-2B8B-E0D2-8BE1-16474DB12502}"/>
              </a:ext>
            </a:extLst>
          </p:cNvPr>
          <p:cNvSpPr>
            <a:spLocks noGrp="1"/>
          </p:cNvSpPr>
          <p:nvPr>
            <p:ph type="body" sz="quarter" idx="19"/>
          </p:nvPr>
        </p:nvSpPr>
        <p:spPr>
          <a:xfrm>
            <a:off x="523431" y="502484"/>
            <a:ext cx="9798738" cy="245524"/>
          </a:xfrm>
        </p:spPr>
        <p:txBody>
          <a:bodyPr>
            <a:normAutofit lnSpcReduction="10000"/>
          </a:bodyPr>
          <a:lstStyle/>
          <a:p>
            <a:r>
              <a:rPr lang="de-DE" dirty="0"/>
              <a:t>Datenbankentwurf: Generelle Vorgehensweise</a:t>
            </a:r>
          </a:p>
          <a:p>
            <a:endParaRPr lang="de-DE" dirty="0"/>
          </a:p>
        </p:txBody>
      </p:sp>
      <p:sp>
        <p:nvSpPr>
          <p:cNvPr id="6" name="Foliennummernplatzhalter 5">
            <a:extLst>
              <a:ext uri="{FF2B5EF4-FFF2-40B4-BE49-F238E27FC236}">
                <a16:creationId xmlns:a16="http://schemas.microsoft.com/office/drawing/2014/main" id="{EE27849A-533D-65E7-3F8A-2325FDAB62F5}"/>
              </a:ext>
            </a:extLst>
          </p:cNvPr>
          <p:cNvSpPr>
            <a:spLocks noGrp="1"/>
          </p:cNvSpPr>
          <p:nvPr>
            <p:ph type="sldNum" sz="quarter" idx="4"/>
          </p:nvPr>
        </p:nvSpPr>
        <p:spPr/>
        <p:txBody>
          <a:bodyPr/>
          <a:lstStyle/>
          <a:p>
            <a:fld id="{CE4F77AF-5FC3-3742-9B04-C4967E118F6E}" type="slidenum">
              <a:rPr lang="de-DE" smtClean="0"/>
              <a:pPr/>
              <a:t>8</a:t>
            </a:fld>
            <a:endParaRPr lang="de-DE" dirty="0"/>
          </a:p>
        </p:txBody>
      </p:sp>
      <p:pic>
        <p:nvPicPr>
          <p:cNvPr id="12" name="Grafik 11" descr="Kapitel2_Ausschnitt.jpg"/>
          <p:cNvPicPr>
            <a:picLocks noChangeAspect="1"/>
          </p:cNvPicPr>
          <p:nvPr/>
        </p:nvPicPr>
        <p:blipFill>
          <a:blip r:embed="rId3"/>
          <a:stretch>
            <a:fillRect/>
          </a:stretch>
        </p:blipFill>
        <p:spPr>
          <a:xfrm>
            <a:off x="2109908" y="748008"/>
            <a:ext cx="7937475" cy="5874395"/>
          </a:xfrm>
          <a:prstGeom prst="rect">
            <a:avLst/>
          </a:prstGeom>
        </p:spPr>
      </p:pic>
      <p:sp>
        <p:nvSpPr>
          <p:cNvPr id="2" name="Rechteck 1">
            <a:extLst>
              <a:ext uri="{FF2B5EF4-FFF2-40B4-BE49-F238E27FC236}">
                <a16:creationId xmlns:a16="http://schemas.microsoft.com/office/drawing/2014/main" id="{505F0755-2A77-0536-51A8-78DF2D24F87D}"/>
              </a:ext>
            </a:extLst>
          </p:cNvPr>
          <p:cNvSpPr/>
          <p:nvPr/>
        </p:nvSpPr>
        <p:spPr>
          <a:xfrm>
            <a:off x="3447738" y="3087974"/>
            <a:ext cx="2648262" cy="674557"/>
          </a:xfrm>
          <a:prstGeom prst="rect">
            <a:avLst/>
          </a:prstGeom>
          <a:noFill/>
          <a:ln w="28575">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a:extLst>
              <a:ext uri="{FF2B5EF4-FFF2-40B4-BE49-F238E27FC236}">
                <a16:creationId xmlns:a16="http://schemas.microsoft.com/office/drawing/2014/main" id="{8E7DF3B6-0F23-0002-E098-F1E56F0B23D3}"/>
              </a:ext>
            </a:extLst>
          </p:cNvPr>
          <p:cNvSpPr/>
          <p:nvPr/>
        </p:nvSpPr>
        <p:spPr>
          <a:xfrm>
            <a:off x="2310984" y="4379626"/>
            <a:ext cx="1646419" cy="674557"/>
          </a:xfrm>
          <a:prstGeom prst="rect">
            <a:avLst/>
          </a:prstGeom>
          <a:noFill/>
          <a:ln w="28575">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Rechteck 3">
            <a:extLst>
              <a:ext uri="{FF2B5EF4-FFF2-40B4-BE49-F238E27FC236}">
                <a16:creationId xmlns:a16="http://schemas.microsoft.com/office/drawing/2014/main" id="{78F94263-E1B8-3A6A-44B0-EFFF9834971C}"/>
              </a:ext>
            </a:extLst>
          </p:cNvPr>
          <p:cNvSpPr/>
          <p:nvPr/>
        </p:nvSpPr>
        <p:spPr>
          <a:xfrm>
            <a:off x="3690079" y="5789847"/>
            <a:ext cx="2648262" cy="674557"/>
          </a:xfrm>
          <a:prstGeom prst="rect">
            <a:avLst/>
          </a:prstGeom>
          <a:noFill/>
          <a:ln w="28575">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42545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ECBBC0E2-F394-B444-33C8-BD234AA888D2}"/>
              </a:ext>
            </a:extLst>
          </p:cNvPr>
          <p:cNvSpPr>
            <a:spLocks noGrp="1"/>
          </p:cNvSpPr>
          <p:nvPr>
            <p:ph type="body" sz="quarter" idx="15"/>
          </p:nvPr>
        </p:nvSpPr>
        <p:spPr>
          <a:xfrm>
            <a:off x="523431" y="764981"/>
            <a:ext cx="9798738" cy="457101"/>
          </a:xfrm>
        </p:spPr>
        <p:txBody>
          <a:bodyPr>
            <a:normAutofit fontScale="92500" lnSpcReduction="20000"/>
          </a:bodyPr>
          <a:lstStyle/>
          <a:p>
            <a:r>
              <a:rPr lang="de-DE" dirty="0"/>
              <a:t>Allgemeiner „Top-down-Entwurf“</a:t>
            </a:r>
          </a:p>
        </p:txBody>
      </p:sp>
      <p:sp>
        <p:nvSpPr>
          <p:cNvPr id="5" name="Textplatzhalter 4">
            <a:extLst>
              <a:ext uri="{FF2B5EF4-FFF2-40B4-BE49-F238E27FC236}">
                <a16:creationId xmlns:a16="http://schemas.microsoft.com/office/drawing/2014/main" id="{87CDB4A6-2B8B-E0D2-8BE1-16474DB12502}"/>
              </a:ext>
            </a:extLst>
          </p:cNvPr>
          <p:cNvSpPr>
            <a:spLocks noGrp="1"/>
          </p:cNvSpPr>
          <p:nvPr>
            <p:ph type="body" sz="quarter" idx="19"/>
          </p:nvPr>
        </p:nvSpPr>
        <p:spPr>
          <a:xfrm>
            <a:off x="514813" y="464285"/>
            <a:ext cx="9798738" cy="245524"/>
          </a:xfrm>
        </p:spPr>
        <p:txBody>
          <a:bodyPr>
            <a:normAutofit lnSpcReduction="10000"/>
          </a:bodyPr>
          <a:lstStyle/>
          <a:p>
            <a:r>
              <a:rPr lang="de-DE" dirty="0"/>
              <a:t>Datenbankentwurf: Generelle Vorgehensweise</a:t>
            </a:r>
          </a:p>
          <a:p>
            <a:endParaRPr lang="de-DE" dirty="0"/>
          </a:p>
        </p:txBody>
      </p:sp>
      <p:sp>
        <p:nvSpPr>
          <p:cNvPr id="6" name="Foliennummernplatzhalter 5">
            <a:extLst>
              <a:ext uri="{FF2B5EF4-FFF2-40B4-BE49-F238E27FC236}">
                <a16:creationId xmlns:a16="http://schemas.microsoft.com/office/drawing/2014/main" id="{EE27849A-533D-65E7-3F8A-2325FDAB62F5}"/>
              </a:ext>
            </a:extLst>
          </p:cNvPr>
          <p:cNvSpPr>
            <a:spLocks noGrp="1"/>
          </p:cNvSpPr>
          <p:nvPr>
            <p:ph type="sldNum" sz="quarter" idx="4"/>
          </p:nvPr>
        </p:nvSpPr>
        <p:spPr/>
        <p:txBody>
          <a:bodyPr/>
          <a:lstStyle/>
          <a:p>
            <a:fld id="{CE4F77AF-5FC3-3742-9B04-C4967E118F6E}" type="slidenum">
              <a:rPr lang="de-DE" smtClean="0"/>
              <a:pPr/>
              <a:t>9</a:t>
            </a:fld>
            <a:endParaRPr lang="de-DE" dirty="0"/>
          </a:p>
        </p:txBody>
      </p:sp>
      <p:pic>
        <p:nvPicPr>
          <p:cNvPr id="10" name="Grafik 9" descr="Kapitel2_Entwurf.jpg"/>
          <p:cNvPicPr>
            <a:picLocks noChangeAspect="1"/>
          </p:cNvPicPr>
          <p:nvPr/>
        </p:nvPicPr>
        <p:blipFill>
          <a:blip r:embed="rId3"/>
          <a:stretch>
            <a:fillRect/>
          </a:stretch>
        </p:blipFill>
        <p:spPr>
          <a:xfrm>
            <a:off x="2831971" y="1123212"/>
            <a:ext cx="5960412" cy="5674828"/>
          </a:xfrm>
          <a:prstGeom prst="rect">
            <a:avLst/>
          </a:prstGeom>
        </p:spPr>
      </p:pic>
    </p:spTree>
    <p:extLst>
      <p:ext uri="{BB962C8B-B14F-4D97-AF65-F5344CB8AC3E}">
        <p14:creationId xmlns:p14="http://schemas.microsoft.com/office/powerpoint/2010/main" val="2158727130"/>
      </p:ext>
    </p:extLst>
  </p:cSld>
  <p:clrMapOvr>
    <a:masterClrMapping/>
  </p:clrMapOvr>
</p:sld>
</file>

<file path=ppt/theme/theme1.xml><?xml version="1.0" encoding="utf-8"?>
<a:theme xmlns:a="http://schemas.openxmlformats.org/drawingml/2006/main" name="Allgemeine Folien">
  <a:themeElements>
    <a:clrScheme name="UNIVERSITÄT DUISBURG ESSEN">
      <a:dk1>
        <a:srgbClr val="000000"/>
      </a:dk1>
      <a:lt1>
        <a:srgbClr val="FFFFFF"/>
      </a:lt1>
      <a:dk2>
        <a:srgbClr val="004C93"/>
      </a:dk2>
      <a:lt2>
        <a:srgbClr val="EFE4BF"/>
      </a:lt2>
      <a:accent1>
        <a:srgbClr val="EC7206"/>
      </a:accent1>
      <a:accent2>
        <a:srgbClr val="61A27C"/>
      </a:accent2>
      <a:accent3>
        <a:srgbClr val="B8103B"/>
      </a:accent3>
      <a:accent4>
        <a:srgbClr val="FECA00"/>
      </a:accent4>
      <a:accent5>
        <a:srgbClr val="A1B0D2"/>
      </a:accent5>
      <a:accent6>
        <a:srgbClr val="C1CADF"/>
      </a:accent6>
      <a:hlink>
        <a:srgbClr val="FFFFFF"/>
      </a:hlink>
      <a:folHlink>
        <a:srgbClr val="FFFFF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DE-20-0003 PPT ÜBERARBEITUNG RZ" id="{A3077141-3387-AE4A-B558-E37B166E368A}" vid="{001D1036-8C35-4B4A-BF8F-3409DA0C2135}"/>
    </a:ext>
  </a:extLst>
</a:theme>
</file>

<file path=ppt/theme/theme2.xml><?xml version="1.0" encoding="utf-8"?>
<a:theme xmlns:a="http://schemas.openxmlformats.org/drawingml/2006/main" name="Inhaltsfolien (Schlicht)">
  <a:themeElements>
    <a:clrScheme name="UNIVERSITÄT DUISBURG ESSEN">
      <a:dk1>
        <a:srgbClr val="000000"/>
      </a:dk1>
      <a:lt1>
        <a:srgbClr val="FFFFFF"/>
      </a:lt1>
      <a:dk2>
        <a:srgbClr val="004C93"/>
      </a:dk2>
      <a:lt2>
        <a:srgbClr val="EFE4BF"/>
      </a:lt2>
      <a:accent1>
        <a:srgbClr val="EC7206"/>
      </a:accent1>
      <a:accent2>
        <a:srgbClr val="61A27C"/>
      </a:accent2>
      <a:accent3>
        <a:srgbClr val="B8103B"/>
      </a:accent3>
      <a:accent4>
        <a:srgbClr val="FECA00"/>
      </a:accent4>
      <a:accent5>
        <a:srgbClr val="A1B0D2"/>
      </a:accent5>
      <a:accent6>
        <a:srgbClr val="C1CADF"/>
      </a:accent6>
      <a:hlink>
        <a:srgbClr val="FFFFFF"/>
      </a:hlink>
      <a:folHlink>
        <a:srgbClr val="FFFFF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DE-20-0003 PPT ÜBERARBEITUNG RZ" id="{A3077141-3387-AE4A-B558-E37B166E368A}" vid="{DF5886AA-A43E-B246-BD49-51AE21586EFF}"/>
    </a:ext>
  </a:extLst>
</a:theme>
</file>

<file path=ppt/theme/theme3.xml><?xml version="1.0" encoding="utf-8"?>
<a:theme xmlns:a="http://schemas.openxmlformats.org/drawingml/2006/main" name="Inhaltsfolien (Schmuck)">
  <a:themeElements>
    <a:clrScheme name="UNIVERSITÄT DUISBURG ESSEN">
      <a:dk1>
        <a:srgbClr val="000000"/>
      </a:dk1>
      <a:lt1>
        <a:srgbClr val="FFFFFF"/>
      </a:lt1>
      <a:dk2>
        <a:srgbClr val="004C93"/>
      </a:dk2>
      <a:lt2>
        <a:srgbClr val="EFE4BF"/>
      </a:lt2>
      <a:accent1>
        <a:srgbClr val="EC7206"/>
      </a:accent1>
      <a:accent2>
        <a:srgbClr val="61A27C"/>
      </a:accent2>
      <a:accent3>
        <a:srgbClr val="B8103B"/>
      </a:accent3>
      <a:accent4>
        <a:srgbClr val="FECA00"/>
      </a:accent4>
      <a:accent5>
        <a:srgbClr val="A1B0D2"/>
      </a:accent5>
      <a:accent6>
        <a:srgbClr val="C1CADF"/>
      </a:accent6>
      <a:hlink>
        <a:srgbClr val="FFFFFF"/>
      </a:hlink>
      <a:folHlink>
        <a:srgbClr val="FFFFF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DE-20-0003 PPT ÜBERARBEITUNG RZ" id="{A3077141-3387-AE4A-B558-E37B166E368A}" vid="{92C61122-91CB-9C49-B978-D45E0BE0A61C}"/>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1931</Words>
  <Application>Microsoft Office PowerPoint</Application>
  <PresentationFormat>Widescreen</PresentationFormat>
  <Paragraphs>609</Paragraphs>
  <Slides>47</Slides>
  <Notes>45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47</vt:i4>
      </vt:variant>
    </vt:vector>
  </HeadingPairs>
  <TitlesOfParts>
    <vt:vector size="56" baseType="lpstr">
      <vt:lpstr>Arial</vt:lpstr>
      <vt:lpstr>Calibri</vt:lpstr>
      <vt:lpstr>Courier New</vt:lpstr>
      <vt:lpstr>Symbol</vt:lpstr>
      <vt:lpstr>Times New Roman</vt:lpstr>
      <vt:lpstr>Wingdings</vt:lpstr>
      <vt:lpstr>Allgemeine Folien</vt:lpstr>
      <vt:lpstr>Inhaltsfolien (Schlicht)</vt:lpstr>
      <vt:lpstr>Inhaltsfolien (Schmuck)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 User</dc:creator>
  <cp:lastModifiedBy>Loepp, Benedikt</cp:lastModifiedBy>
  <cp:revision>270</cp:revision>
  <dcterms:created xsi:type="dcterms:W3CDTF">2020-12-09T14:30:18Z</dcterms:created>
  <dcterms:modified xsi:type="dcterms:W3CDTF">2024-10-24T12:42:41Z</dcterms:modified>
</cp:coreProperties>
</file>