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84" r:id="rId2"/>
    <p:sldMasterId id="2147483670" r:id="rId3"/>
  </p:sldMasterIdLst>
  <p:notesMasterIdLst>
    <p:notesMasterId r:id="rId55"/>
  </p:notesMasterIdLst>
  <p:sldIdLst>
    <p:sldId id="264" r:id="rId4"/>
    <p:sldId id="318" r:id="rId5"/>
    <p:sldId id="267" r:id="rId6"/>
    <p:sldId id="312" r:id="rId7"/>
    <p:sldId id="282" r:id="rId8"/>
    <p:sldId id="339" r:id="rId9"/>
    <p:sldId id="359" r:id="rId10"/>
    <p:sldId id="340" r:id="rId11"/>
    <p:sldId id="341" r:id="rId12"/>
    <p:sldId id="342" r:id="rId13"/>
    <p:sldId id="343" r:id="rId14"/>
    <p:sldId id="344" r:id="rId15"/>
    <p:sldId id="360" r:id="rId16"/>
    <p:sldId id="361" r:id="rId17"/>
    <p:sldId id="362" r:id="rId18"/>
    <p:sldId id="378" r:id="rId19"/>
    <p:sldId id="379" r:id="rId20"/>
    <p:sldId id="364" r:id="rId21"/>
    <p:sldId id="365" r:id="rId22"/>
    <p:sldId id="380" r:id="rId23"/>
    <p:sldId id="366" r:id="rId24"/>
    <p:sldId id="381" r:id="rId25"/>
    <p:sldId id="367" r:id="rId26"/>
    <p:sldId id="368" r:id="rId27"/>
    <p:sldId id="369" r:id="rId28"/>
    <p:sldId id="370" r:id="rId29"/>
    <p:sldId id="371" r:id="rId30"/>
    <p:sldId id="372" r:id="rId31"/>
    <p:sldId id="373" r:id="rId32"/>
    <p:sldId id="374" r:id="rId33"/>
    <p:sldId id="375" r:id="rId34"/>
    <p:sldId id="376" r:id="rId35"/>
    <p:sldId id="377" r:id="rId36"/>
    <p:sldId id="382" r:id="rId37"/>
    <p:sldId id="389" r:id="rId38"/>
    <p:sldId id="385" r:id="rId39"/>
    <p:sldId id="386" r:id="rId40"/>
    <p:sldId id="387" r:id="rId41"/>
    <p:sldId id="388" r:id="rId42"/>
    <p:sldId id="400" r:id="rId43"/>
    <p:sldId id="391" r:id="rId44"/>
    <p:sldId id="392" r:id="rId45"/>
    <p:sldId id="393" r:id="rId46"/>
    <p:sldId id="394" r:id="rId47"/>
    <p:sldId id="395" r:id="rId48"/>
    <p:sldId id="401" r:id="rId49"/>
    <p:sldId id="396" r:id="rId50"/>
    <p:sldId id="397" r:id="rId51"/>
    <p:sldId id="398" r:id="rId52"/>
    <p:sldId id="399" r:id="rId53"/>
    <p:sldId id="316" r:id="rId5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k Lewandowski" initials="DL" lastIdx="64" clrIdx="0">
    <p:extLst>
      <p:ext uri="{19B8F6BF-5375-455C-9EA6-DF929625EA0E}">
        <p15:presenceInfo xmlns:p15="http://schemas.microsoft.com/office/powerpoint/2012/main" userId="Dirk Lewandows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00"/>
    <a:srgbClr val="262626"/>
    <a:srgbClr val="FF4FD1"/>
    <a:srgbClr val="FF33CC"/>
    <a:srgbClr val="CC0099"/>
    <a:srgbClr val="66FFCC"/>
    <a:srgbClr val="33CC33"/>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2" autoAdjust="0"/>
    <p:restoredTop sz="73684" autoAdjust="0"/>
  </p:normalViewPr>
  <p:slideViewPr>
    <p:cSldViewPr snapToGrid="0" snapToObjects="1">
      <p:cViewPr varScale="1">
        <p:scale>
          <a:sx n="68" d="100"/>
          <a:sy n="68" d="100"/>
        </p:scale>
        <p:origin x="87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30D2D-C9C0-0A43-9CDA-FD1C7392E3E9}" type="datetimeFigureOut">
              <a:rPr lang="de-DE" smtClean="0"/>
              <a:pPr/>
              <a:t>07.11.2024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4D56D2-8CC5-134D-95EB-4AA507CEEB42}" type="slidenum">
              <a:rPr lang="de-DE" smtClean="0"/>
              <a:pPr/>
              <a:t>‹#›</a:t>
            </a:fld>
            <a:endParaRPr lang="de-DE"/>
          </a:p>
        </p:txBody>
      </p:sp>
    </p:spTree>
    <p:extLst>
      <p:ext uri="{BB962C8B-B14F-4D97-AF65-F5344CB8AC3E}">
        <p14:creationId xmlns:p14="http://schemas.microsoft.com/office/powerpoint/2010/main" val="571136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de.wikipedia.org/wiki/Geordnetes_Paar"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de.wikipedia.org/wiki/Tupel"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de.wikipedia.org/wiki/Anfragesprache" TargetMode="External"/><Relationship Id="rId2" Type="http://schemas.openxmlformats.org/officeDocument/2006/relationships/slide" Target="../slides/slide40.xml"/><Relationship Id="rId1" Type="http://schemas.openxmlformats.org/officeDocument/2006/relationships/notesMaster" Target="../notesMasters/notesMaster1.xml"/><Relationship Id="rId5" Type="http://schemas.openxmlformats.org/officeDocument/2006/relationships/hyperlink" Target="https://de.wikipedia.org/wiki/Kalk%C3%BCl" TargetMode="External"/><Relationship Id="rId4" Type="http://schemas.openxmlformats.org/officeDocument/2006/relationships/hyperlink" Target="https://de.wikipedia.org/wiki/Datenbank"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a:t>
            </a:fld>
            <a:endParaRPr lang="de-DE"/>
          </a:p>
        </p:txBody>
      </p:sp>
    </p:spTree>
    <p:extLst>
      <p:ext uri="{BB962C8B-B14F-4D97-AF65-F5344CB8AC3E}">
        <p14:creationId xmlns:p14="http://schemas.microsoft.com/office/powerpoint/2010/main" val="1538476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11</a:t>
            </a:fld>
            <a:endParaRPr lang="de-DE"/>
          </a:p>
        </p:txBody>
      </p:sp>
    </p:spTree>
    <p:extLst>
      <p:ext uri="{BB962C8B-B14F-4D97-AF65-F5344CB8AC3E}">
        <p14:creationId xmlns:p14="http://schemas.microsoft.com/office/powerpoint/2010/main" val="1597321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12</a:t>
            </a:fld>
            <a:endParaRPr lang="de-DE"/>
          </a:p>
        </p:txBody>
      </p:sp>
    </p:spTree>
    <p:extLst>
      <p:ext uri="{BB962C8B-B14F-4D97-AF65-F5344CB8AC3E}">
        <p14:creationId xmlns:p14="http://schemas.microsoft.com/office/powerpoint/2010/main" val="4197875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13</a:t>
            </a:fld>
            <a:endParaRPr lang="de-DE"/>
          </a:p>
        </p:txBody>
      </p:sp>
    </p:spTree>
    <p:extLst>
      <p:ext uri="{BB962C8B-B14F-4D97-AF65-F5344CB8AC3E}">
        <p14:creationId xmlns:p14="http://schemas.microsoft.com/office/powerpoint/2010/main" val="162380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14</a:t>
            </a:fld>
            <a:endParaRPr lang="de-DE"/>
          </a:p>
        </p:txBody>
      </p:sp>
    </p:spTree>
    <p:extLst>
      <p:ext uri="{BB962C8B-B14F-4D97-AF65-F5344CB8AC3E}">
        <p14:creationId xmlns:p14="http://schemas.microsoft.com/office/powerpoint/2010/main" val="291836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15</a:t>
            </a:fld>
            <a:endParaRPr lang="de-DE"/>
          </a:p>
        </p:txBody>
      </p:sp>
    </p:spTree>
    <p:extLst>
      <p:ext uri="{BB962C8B-B14F-4D97-AF65-F5344CB8AC3E}">
        <p14:creationId xmlns:p14="http://schemas.microsoft.com/office/powerpoint/2010/main" val="393671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Schlüssel ändert sich!</a:t>
            </a:r>
          </a:p>
        </p:txBody>
      </p:sp>
      <p:sp>
        <p:nvSpPr>
          <p:cNvPr id="4" name="Foliennummernplatzhalter 3"/>
          <p:cNvSpPr>
            <a:spLocks noGrp="1"/>
          </p:cNvSpPr>
          <p:nvPr>
            <p:ph type="sldNum" sz="quarter" idx="5"/>
          </p:nvPr>
        </p:nvSpPr>
        <p:spPr/>
        <p:txBody>
          <a:bodyPr/>
          <a:lstStyle/>
          <a:p>
            <a:fld id="{914D56D2-8CC5-134D-95EB-4AA507CEEB42}" type="slidenum">
              <a:rPr lang="de-DE" smtClean="0"/>
              <a:pPr/>
              <a:t>16</a:t>
            </a:fld>
            <a:endParaRPr lang="de-DE"/>
          </a:p>
        </p:txBody>
      </p:sp>
    </p:spTree>
    <p:extLst>
      <p:ext uri="{BB962C8B-B14F-4D97-AF65-F5344CB8AC3E}">
        <p14:creationId xmlns:p14="http://schemas.microsoft.com/office/powerpoint/2010/main" val="3526820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sym typeface="Wingdings" pitchFamily="2" charset="2"/>
              </a:rPr>
              <a:t>Bei 1:1 – Mehr Flexibilität, vgl. Professoren – Räume – Dienstzimmer</a:t>
            </a:r>
          </a:p>
          <a:p>
            <a:pPr marL="0" indent="0">
              <a:buFont typeface="Symbol" pitchFamily="2" charset="2"/>
              <a:buNone/>
            </a:pPr>
            <a:endParaRPr lang="de-DE" dirty="0">
              <a:sym typeface="Wingdings" pitchFamily="2" charset="2"/>
            </a:endParaRPr>
          </a:p>
          <a:p>
            <a:r>
              <a:rPr lang="de-DE" sz="1200" b="0" i="0" u="none" strike="noStrike" kern="1200" baseline="0" dirty="0">
                <a:solidFill>
                  <a:schemeClr val="tx1"/>
                </a:solidFill>
                <a:latin typeface="+mn-lt"/>
                <a:ea typeface="+mn-ea"/>
                <a:cs typeface="+mn-cs"/>
              </a:rPr>
              <a:t>Professoren : {[</a:t>
            </a:r>
            <a:r>
              <a:rPr lang="de-DE" sz="1200" b="0" i="0" u="none" strike="noStrike" kern="1200" baseline="0" dirty="0" err="1">
                <a:solidFill>
                  <a:schemeClr val="tx1"/>
                </a:solidFill>
                <a:latin typeface="+mn-lt"/>
                <a:ea typeface="+mn-ea"/>
                <a:cs typeface="+mn-cs"/>
              </a:rPr>
              <a:t>PersNr</a:t>
            </a:r>
            <a:r>
              <a:rPr lang="de-DE" sz="1200" b="0" i="0" u="none" strike="noStrike" kern="1200" baseline="0" dirty="0">
                <a:solidFill>
                  <a:schemeClr val="tx1"/>
                </a:solidFill>
                <a:latin typeface="+mn-lt"/>
                <a:ea typeface="+mn-ea"/>
                <a:cs typeface="+mn-cs"/>
              </a:rPr>
              <a:t>. Name, Rang]}</a:t>
            </a:r>
          </a:p>
          <a:p>
            <a:r>
              <a:rPr lang="de-DE" sz="1200" b="0" i="0" u="none" strike="noStrike" kern="1200" baseline="0" dirty="0">
                <a:solidFill>
                  <a:schemeClr val="tx1"/>
                </a:solidFill>
                <a:latin typeface="+mn-lt"/>
                <a:ea typeface="+mn-ea"/>
                <a:cs typeface="+mn-cs"/>
              </a:rPr>
              <a:t>Räume : {[</a:t>
            </a:r>
            <a:r>
              <a:rPr lang="de-DE" sz="1200" b="0" i="0" u="none" strike="noStrike" kern="1200" baseline="0" dirty="0" err="1">
                <a:solidFill>
                  <a:schemeClr val="tx1"/>
                </a:solidFill>
                <a:latin typeface="+mn-lt"/>
                <a:ea typeface="+mn-ea"/>
                <a:cs typeface="+mn-cs"/>
              </a:rPr>
              <a:t>RaumNr</a:t>
            </a:r>
            <a:r>
              <a:rPr lang="de-DE" sz="1200" b="0" i="0" u="none" strike="noStrike" kern="1200" baseline="0" dirty="0">
                <a:solidFill>
                  <a:schemeClr val="tx1"/>
                </a:solidFill>
                <a:latin typeface="+mn-lt"/>
                <a:ea typeface="+mn-ea"/>
                <a:cs typeface="+mn-cs"/>
              </a:rPr>
              <a:t>. Größe, Lage]}</a:t>
            </a:r>
          </a:p>
          <a:p>
            <a:r>
              <a:rPr lang="de-DE" sz="1200" b="0" i="0" u="none" strike="noStrike" kern="1200" baseline="0" dirty="0">
                <a:solidFill>
                  <a:schemeClr val="tx1"/>
                </a:solidFill>
                <a:latin typeface="+mn-lt"/>
                <a:ea typeface="+mn-ea"/>
                <a:cs typeface="+mn-cs"/>
              </a:rPr>
              <a:t>Dienstzimmer : {[</a:t>
            </a:r>
            <a:r>
              <a:rPr lang="de-DE" sz="1200" b="0" i="0" u="none" strike="noStrike" kern="1200" baseline="0" dirty="0" err="1">
                <a:solidFill>
                  <a:schemeClr val="tx1"/>
                </a:solidFill>
                <a:latin typeface="+mn-lt"/>
                <a:ea typeface="+mn-ea"/>
                <a:cs typeface="+mn-cs"/>
              </a:rPr>
              <a:t>PersNr</a:t>
            </a:r>
            <a:r>
              <a:rPr lang="de-DE" sz="1200" b="0" i="0" u="none" strike="noStrike" kern="1200" baseline="0" dirty="0">
                <a:solidFill>
                  <a:schemeClr val="tx1"/>
                </a:solidFill>
                <a:latin typeface="+mn-lt"/>
                <a:ea typeface="+mn-ea"/>
                <a:cs typeface="+mn-cs"/>
              </a:rPr>
              <a:t>. </a:t>
            </a:r>
            <a:r>
              <a:rPr lang="de-DE" sz="1200" b="0" i="0" u="none" strike="noStrike" kern="1200" baseline="0" dirty="0" err="1">
                <a:solidFill>
                  <a:schemeClr val="tx1"/>
                </a:solidFill>
                <a:latin typeface="+mn-lt"/>
                <a:ea typeface="+mn-ea"/>
                <a:cs typeface="+mn-cs"/>
              </a:rPr>
              <a:t>RaumNr</a:t>
            </a:r>
            <a:r>
              <a:rPr lang="de-DE" sz="1200" b="0" i="0" u="none" strike="noStrike" kern="1200" baseline="0" dirty="0">
                <a:solidFill>
                  <a:schemeClr val="tx1"/>
                </a:solidFill>
                <a:latin typeface="+mn-lt"/>
                <a:ea typeface="+mn-ea"/>
                <a:cs typeface="+mn-cs"/>
              </a:rPr>
              <a:t>]}</a:t>
            </a:r>
          </a:p>
          <a:p>
            <a:endParaRPr lang="de-DE" sz="1200" b="0" i="0" u="none" strike="noStrike" kern="1200" baseline="0" dirty="0">
              <a:solidFill>
                <a:schemeClr val="tx1"/>
              </a:solidFill>
              <a:latin typeface="+mn-lt"/>
              <a:ea typeface="+mn-ea"/>
              <a:cs typeface="+mn-cs"/>
              <a:sym typeface="Wingdings" pitchFamily="2" charset="2"/>
            </a:endParaRPr>
          </a:p>
          <a:p>
            <a:r>
              <a:rPr lang="de-DE" sz="1200" b="0" i="0" u="none" strike="noStrike" kern="1200" baseline="0" dirty="0">
                <a:solidFill>
                  <a:schemeClr val="tx1"/>
                </a:solidFill>
                <a:latin typeface="+mn-lt"/>
                <a:ea typeface="+mn-ea"/>
                <a:cs typeface="+mn-cs"/>
                <a:sym typeface="Wingdings" pitchFamily="2" charset="2"/>
              </a:rPr>
              <a:t>Beide Attribute von Dienstzimmer sind Schlüsselkandidaten, da 1:1. Heißt, wir können so</a:t>
            </a:r>
          </a:p>
          <a:p>
            <a:r>
              <a:rPr lang="de-DE" sz="1200" b="0" i="0" u="none" strike="noStrike" kern="1200" baseline="0" dirty="0">
                <a:solidFill>
                  <a:schemeClr val="tx1"/>
                </a:solidFill>
                <a:latin typeface="+mn-lt"/>
                <a:ea typeface="+mn-ea"/>
                <a:cs typeface="+mn-cs"/>
              </a:rPr>
              <a:t>Professoren : {[</a:t>
            </a:r>
            <a:r>
              <a:rPr lang="de-DE" sz="1200" b="0" i="0" u="none" strike="noStrike" kern="1200" baseline="0" dirty="0" err="1">
                <a:solidFill>
                  <a:schemeClr val="tx1"/>
                </a:solidFill>
                <a:latin typeface="+mn-lt"/>
                <a:ea typeface="+mn-ea"/>
                <a:cs typeface="+mn-cs"/>
              </a:rPr>
              <a:t>PersNr</a:t>
            </a:r>
            <a:r>
              <a:rPr lang="de-DE" sz="1200" b="0" i="0" u="none" strike="noStrike" kern="1200" baseline="0" dirty="0">
                <a:solidFill>
                  <a:schemeClr val="tx1"/>
                </a:solidFill>
                <a:latin typeface="+mn-lt"/>
                <a:ea typeface="+mn-ea"/>
                <a:cs typeface="+mn-cs"/>
              </a:rPr>
              <a:t>. Name, Rang, Raum]}</a:t>
            </a:r>
            <a:endParaRPr lang="de-DE" sz="1200" b="0" i="0" u="none" strike="noStrike" kern="1200" baseline="0" dirty="0">
              <a:solidFill>
                <a:schemeClr val="tx1"/>
              </a:solidFill>
              <a:latin typeface="+mn-lt"/>
              <a:ea typeface="+mn-ea"/>
              <a:cs typeface="+mn-cs"/>
              <a:sym typeface="Wingdings" pitchFamily="2" charset="2"/>
            </a:endParaRPr>
          </a:p>
          <a:p>
            <a:endParaRPr lang="de-DE" sz="1200" b="0" i="0" u="none" strike="noStrike" kern="1200" baseline="0" dirty="0">
              <a:solidFill>
                <a:schemeClr val="tx1"/>
              </a:solidFill>
              <a:latin typeface="+mn-lt"/>
              <a:ea typeface="+mn-ea"/>
              <a:cs typeface="+mn-cs"/>
              <a:sym typeface="Wingdings" pitchFamily="2" charset="2"/>
            </a:endParaRPr>
          </a:p>
          <a:p>
            <a:r>
              <a:rPr lang="de-DE" sz="1200" b="0" i="0" u="none" strike="noStrike" kern="1200" baseline="0" dirty="0">
                <a:solidFill>
                  <a:schemeClr val="tx1"/>
                </a:solidFill>
                <a:latin typeface="+mn-lt"/>
                <a:ea typeface="+mn-ea"/>
                <a:cs typeface="+mn-cs"/>
                <a:sym typeface="Wingdings" pitchFamily="2" charset="2"/>
              </a:rPr>
              <a:t>oder so zusammenfassen:</a:t>
            </a:r>
          </a:p>
          <a:p>
            <a:r>
              <a:rPr lang="de-DE" sz="1200" b="0" i="0" u="none" strike="noStrike" kern="1200" baseline="0" dirty="0">
                <a:solidFill>
                  <a:schemeClr val="tx1"/>
                </a:solidFill>
                <a:latin typeface="+mn-lt"/>
                <a:ea typeface="+mn-ea"/>
                <a:cs typeface="+mn-cs"/>
              </a:rPr>
              <a:t>Räume : {[</a:t>
            </a:r>
            <a:r>
              <a:rPr lang="de-DE" sz="1200" b="0" i="0" u="none" strike="noStrike" kern="1200" baseline="0" dirty="0" err="1">
                <a:solidFill>
                  <a:schemeClr val="tx1"/>
                </a:solidFill>
                <a:latin typeface="+mn-lt"/>
                <a:ea typeface="+mn-ea"/>
                <a:cs typeface="+mn-cs"/>
              </a:rPr>
              <a:t>RaumNr</a:t>
            </a:r>
            <a:r>
              <a:rPr lang="de-DE" sz="1200" b="0" i="0" u="none" strike="noStrike" kern="1200" baseline="0" dirty="0">
                <a:solidFill>
                  <a:schemeClr val="tx1"/>
                </a:solidFill>
                <a:latin typeface="+mn-lt"/>
                <a:ea typeface="+mn-ea"/>
                <a:cs typeface="+mn-cs"/>
              </a:rPr>
              <a:t>. Größe, Lage, </a:t>
            </a:r>
            <a:r>
              <a:rPr lang="de-DE" sz="1200" b="0" i="0" u="none" strike="noStrike" kern="1200" baseline="0" dirty="0" err="1">
                <a:solidFill>
                  <a:schemeClr val="tx1"/>
                </a:solidFill>
                <a:latin typeface="+mn-lt"/>
                <a:ea typeface="+mn-ea"/>
                <a:cs typeface="+mn-cs"/>
              </a:rPr>
              <a:t>ProfPersNr</a:t>
            </a:r>
            <a:r>
              <a:rPr lang="de-DE" sz="1200" b="0" i="0" u="none" strike="noStrike" kern="1200" baseline="0" dirty="0">
                <a:solidFill>
                  <a:schemeClr val="tx1"/>
                </a:solidFill>
                <a:latin typeface="+mn-lt"/>
                <a:ea typeface="+mn-ea"/>
                <a:cs typeface="+mn-cs"/>
              </a:rPr>
              <a:t>]}</a:t>
            </a:r>
          </a:p>
          <a:p>
            <a:endParaRPr lang="de-DE" sz="1200" b="0" i="0" u="none" strike="noStrike" kern="1200" baseline="0" dirty="0">
              <a:solidFill>
                <a:schemeClr val="tx1"/>
              </a:solidFill>
              <a:latin typeface="+mn-lt"/>
              <a:ea typeface="+mn-ea"/>
              <a:cs typeface="+mn-cs"/>
              <a:sym typeface="Wingdings" pitchFamily="2" charset="2"/>
            </a:endParaRPr>
          </a:p>
          <a:p>
            <a:r>
              <a:rPr lang="de-DE" sz="1200" b="0" i="0" u="none" strike="noStrike" kern="1200" baseline="0" dirty="0">
                <a:solidFill>
                  <a:schemeClr val="tx1"/>
                </a:solidFill>
                <a:latin typeface="+mn-lt"/>
                <a:ea typeface="+mn-ea"/>
                <a:cs typeface="+mn-cs"/>
                <a:sym typeface="Wingdings" pitchFamily="2" charset="2"/>
              </a:rPr>
              <a:t>Problem bei letzterem: Null-Einträge</a:t>
            </a:r>
          </a:p>
          <a:p>
            <a:endParaRPr lang="de-DE" dirty="0">
              <a:sym typeface="Wingdings" pitchFamily="2" charset="2"/>
            </a:endParaRPr>
          </a:p>
        </p:txBody>
      </p:sp>
      <p:sp>
        <p:nvSpPr>
          <p:cNvPr id="4" name="Foliennummernplatzhalter 3"/>
          <p:cNvSpPr>
            <a:spLocks noGrp="1"/>
          </p:cNvSpPr>
          <p:nvPr>
            <p:ph type="sldNum" sz="quarter" idx="5"/>
          </p:nvPr>
        </p:nvSpPr>
        <p:spPr/>
        <p:txBody>
          <a:bodyPr/>
          <a:lstStyle/>
          <a:p>
            <a:fld id="{914D56D2-8CC5-134D-95EB-4AA507CEEB42}" type="slidenum">
              <a:rPr lang="de-DE" smtClean="0"/>
              <a:pPr/>
              <a:t>17</a:t>
            </a:fld>
            <a:endParaRPr lang="de-DE"/>
          </a:p>
        </p:txBody>
      </p:sp>
    </p:spTree>
    <p:extLst>
      <p:ext uri="{BB962C8B-B14F-4D97-AF65-F5344CB8AC3E}">
        <p14:creationId xmlns:p14="http://schemas.microsoft.com/office/powerpoint/2010/main" val="3123659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18</a:t>
            </a:fld>
            <a:endParaRPr lang="de-DE"/>
          </a:p>
        </p:txBody>
      </p:sp>
    </p:spTree>
    <p:extLst>
      <p:ext uri="{BB962C8B-B14F-4D97-AF65-F5344CB8AC3E}">
        <p14:creationId xmlns:p14="http://schemas.microsoft.com/office/powerpoint/2010/main" val="328110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19</a:t>
            </a:fld>
            <a:endParaRPr lang="de-DE"/>
          </a:p>
        </p:txBody>
      </p:sp>
    </p:spTree>
    <p:extLst>
      <p:ext uri="{BB962C8B-B14F-4D97-AF65-F5344CB8AC3E}">
        <p14:creationId xmlns:p14="http://schemas.microsoft.com/office/powerpoint/2010/main" val="380356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20</a:t>
            </a:fld>
            <a:endParaRPr lang="de-DE"/>
          </a:p>
        </p:txBody>
      </p:sp>
    </p:spTree>
    <p:extLst>
      <p:ext uri="{BB962C8B-B14F-4D97-AF65-F5344CB8AC3E}">
        <p14:creationId xmlns:p14="http://schemas.microsoft.com/office/powerpoint/2010/main" val="2910403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Symbol" pitchFamily="2" charset="2"/>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a:t>
            </a:fld>
            <a:endParaRPr lang="de-DE"/>
          </a:p>
        </p:txBody>
      </p:sp>
    </p:spTree>
    <p:extLst>
      <p:ext uri="{BB962C8B-B14F-4D97-AF65-F5344CB8AC3E}">
        <p14:creationId xmlns:p14="http://schemas.microsoft.com/office/powerpoint/2010/main" val="955173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21</a:t>
            </a:fld>
            <a:endParaRPr lang="de-DE"/>
          </a:p>
        </p:txBody>
      </p:sp>
    </p:spTree>
    <p:extLst>
      <p:ext uri="{BB962C8B-B14F-4D97-AF65-F5344CB8AC3E}">
        <p14:creationId xmlns:p14="http://schemas.microsoft.com/office/powerpoint/2010/main" val="50891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22</a:t>
            </a:fld>
            <a:endParaRPr lang="de-DE"/>
          </a:p>
        </p:txBody>
      </p:sp>
    </p:spTree>
    <p:extLst>
      <p:ext uri="{BB962C8B-B14F-4D97-AF65-F5344CB8AC3E}">
        <p14:creationId xmlns:p14="http://schemas.microsoft.com/office/powerpoint/2010/main" val="26003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Sigma</a:t>
            </a:r>
          </a:p>
          <a:p>
            <a:pPr marL="0" indent="0">
              <a:buFont typeface="Symbol" pitchFamily="2" charset="2"/>
              <a:buNone/>
            </a:pPr>
            <a:r>
              <a:rPr lang="de-DE" dirty="0"/>
              <a:t>Großes PI</a:t>
            </a:r>
          </a:p>
        </p:txBody>
      </p:sp>
      <p:sp>
        <p:nvSpPr>
          <p:cNvPr id="4" name="Foliennummernplatzhalter 3"/>
          <p:cNvSpPr>
            <a:spLocks noGrp="1"/>
          </p:cNvSpPr>
          <p:nvPr>
            <p:ph type="sldNum" sz="quarter" idx="5"/>
          </p:nvPr>
        </p:nvSpPr>
        <p:spPr/>
        <p:txBody>
          <a:bodyPr/>
          <a:lstStyle/>
          <a:p>
            <a:fld id="{914D56D2-8CC5-134D-95EB-4AA507CEEB42}" type="slidenum">
              <a:rPr lang="de-DE" smtClean="0"/>
              <a:pPr/>
              <a:t>23</a:t>
            </a:fld>
            <a:endParaRPr lang="de-DE"/>
          </a:p>
        </p:txBody>
      </p:sp>
    </p:spTree>
    <p:extLst>
      <p:ext uri="{BB962C8B-B14F-4D97-AF65-F5344CB8AC3E}">
        <p14:creationId xmlns:p14="http://schemas.microsoft.com/office/powerpoint/2010/main" val="8236289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Kreuzprodukt</a:t>
            </a:r>
          </a:p>
          <a:p>
            <a:endParaRPr lang="de-DE" dirty="0"/>
          </a:p>
          <a:p>
            <a:r>
              <a:rPr lang="de-DE" dirty="0"/>
              <a:t>Das kartesische Produkt zweier Mengen ist die Menge aller </a:t>
            </a:r>
            <a:r>
              <a:rPr lang="de-DE" dirty="0">
                <a:hlinkClick r:id="rId3" tooltip="Geordnetes Paar"/>
              </a:rPr>
              <a:t>geordneten Paare</a:t>
            </a:r>
            <a:r>
              <a:rPr lang="de-DE" dirty="0"/>
              <a:t> von Elementen der beiden Mengen, wobei die erste Komponente ein Element der ersten Menge und die zweite Komponente ein Element der zweiten Menge ist. Allgemeiner besteht das kartesische Produkt mehrerer Mengen aus der Menge aller </a:t>
            </a:r>
            <a:r>
              <a:rPr lang="de-DE" dirty="0">
                <a:hlinkClick r:id="rId4" tooltip="Tupel"/>
              </a:rPr>
              <a:t>Tupel</a:t>
            </a:r>
            <a:r>
              <a:rPr lang="de-DE" dirty="0"/>
              <a:t> von Elementen der Mengen, wobei die Reihenfolge der Mengen und damit der entsprechenden Elemente fest vorgegeben ist.</a:t>
            </a:r>
          </a:p>
          <a:p>
            <a:endParaRPr lang="de-DE" dirty="0"/>
          </a:p>
          <a:p>
            <a:r>
              <a:rPr lang="de-DE" dirty="0"/>
              <a:t>Illustrieren: x, y, z und 1, 2, 3</a:t>
            </a:r>
          </a:p>
          <a:p>
            <a:r>
              <a:rPr lang="de-DE" dirty="0"/>
              <a:t>x1, x2, x3</a:t>
            </a:r>
          </a:p>
          <a:p>
            <a:r>
              <a:rPr lang="de-DE" dirty="0"/>
              <a:t>y1, y2, y3</a:t>
            </a:r>
          </a:p>
          <a:p>
            <a:r>
              <a:rPr lang="de-DE" dirty="0"/>
              <a:t>z1, z2, z3</a:t>
            </a:r>
          </a:p>
        </p:txBody>
      </p:sp>
      <p:sp>
        <p:nvSpPr>
          <p:cNvPr id="4" name="Foliennummernplatzhalter 3"/>
          <p:cNvSpPr>
            <a:spLocks noGrp="1"/>
          </p:cNvSpPr>
          <p:nvPr>
            <p:ph type="sldNum" sz="quarter" idx="5"/>
          </p:nvPr>
        </p:nvSpPr>
        <p:spPr/>
        <p:txBody>
          <a:bodyPr/>
          <a:lstStyle/>
          <a:p>
            <a:fld id="{914D56D2-8CC5-134D-95EB-4AA507CEEB42}" type="slidenum">
              <a:rPr lang="de-DE" smtClean="0"/>
              <a:pPr/>
              <a:t>24</a:t>
            </a:fld>
            <a:endParaRPr lang="de-DE"/>
          </a:p>
        </p:txBody>
      </p:sp>
    </p:spTree>
    <p:extLst>
      <p:ext uri="{BB962C8B-B14F-4D97-AF65-F5344CB8AC3E}">
        <p14:creationId xmlns:p14="http://schemas.microsoft.com/office/powerpoint/2010/main" val="1722529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err="1"/>
              <a:t>Rho</a:t>
            </a: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25</a:t>
            </a:fld>
            <a:endParaRPr lang="de-DE"/>
          </a:p>
        </p:txBody>
      </p:sp>
    </p:spTree>
    <p:extLst>
      <p:ext uri="{BB962C8B-B14F-4D97-AF65-F5344CB8AC3E}">
        <p14:creationId xmlns:p14="http://schemas.microsoft.com/office/powerpoint/2010/main" val="2846655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Alles andere in der relationalen Algebra davon abgeleitet, lässt sich schachteln.</a:t>
            </a:r>
          </a:p>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26</a:t>
            </a:fld>
            <a:endParaRPr lang="de-DE"/>
          </a:p>
        </p:txBody>
      </p:sp>
    </p:spTree>
    <p:extLst>
      <p:ext uri="{BB962C8B-B14F-4D97-AF65-F5344CB8AC3E}">
        <p14:creationId xmlns:p14="http://schemas.microsoft.com/office/powerpoint/2010/main" val="2141488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Natürlicher Verbund von R und S, bzw. R </a:t>
            </a:r>
            <a:r>
              <a:rPr lang="de-DE" dirty="0" err="1"/>
              <a:t>join</a:t>
            </a:r>
            <a:r>
              <a:rPr lang="de-DE" dirty="0"/>
              <a:t> S</a:t>
            </a:r>
          </a:p>
          <a:p>
            <a:r>
              <a:rPr lang="de-DE" dirty="0"/>
              <a:t>Definiert als kartesisches Produkt, aber gleichnamige Attribute sollen gleiche Werte haben.</a:t>
            </a:r>
          </a:p>
        </p:txBody>
      </p:sp>
      <p:sp>
        <p:nvSpPr>
          <p:cNvPr id="4" name="Foliennummernplatzhalter 3"/>
          <p:cNvSpPr>
            <a:spLocks noGrp="1"/>
          </p:cNvSpPr>
          <p:nvPr>
            <p:ph type="sldNum" sz="quarter" idx="5"/>
          </p:nvPr>
        </p:nvSpPr>
        <p:spPr/>
        <p:txBody>
          <a:bodyPr/>
          <a:lstStyle/>
          <a:p>
            <a:fld id="{914D56D2-8CC5-134D-95EB-4AA507CEEB42}" type="slidenum">
              <a:rPr lang="de-DE" smtClean="0"/>
              <a:pPr/>
              <a:t>27</a:t>
            </a:fld>
            <a:endParaRPr lang="de-DE"/>
          </a:p>
        </p:txBody>
      </p:sp>
    </p:spTree>
    <p:extLst>
      <p:ext uri="{BB962C8B-B14F-4D97-AF65-F5344CB8AC3E}">
        <p14:creationId xmlns:p14="http://schemas.microsoft.com/office/powerpoint/2010/main" val="14971075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28</a:t>
            </a:fld>
            <a:endParaRPr lang="de-DE"/>
          </a:p>
        </p:txBody>
      </p:sp>
    </p:spTree>
    <p:extLst>
      <p:ext uri="{BB962C8B-B14F-4D97-AF65-F5344CB8AC3E}">
        <p14:creationId xmlns:p14="http://schemas.microsoft.com/office/powerpoint/2010/main" val="922936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Kommutativ (vertauschen) und assoziativ (klammern).</a:t>
            </a:r>
          </a:p>
        </p:txBody>
      </p:sp>
      <p:sp>
        <p:nvSpPr>
          <p:cNvPr id="4" name="Foliennummernplatzhalter 3"/>
          <p:cNvSpPr>
            <a:spLocks noGrp="1"/>
          </p:cNvSpPr>
          <p:nvPr>
            <p:ph type="sldNum" sz="quarter" idx="5"/>
          </p:nvPr>
        </p:nvSpPr>
        <p:spPr/>
        <p:txBody>
          <a:bodyPr/>
          <a:lstStyle/>
          <a:p>
            <a:fld id="{914D56D2-8CC5-134D-95EB-4AA507CEEB42}" type="slidenum">
              <a:rPr lang="de-DE" smtClean="0"/>
              <a:pPr/>
              <a:t>29</a:t>
            </a:fld>
            <a:endParaRPr lang="de-DE"/>
          </a:p>
        </p:txBody>
      </p:sp>
    </p:spTree>
    <p:extLst>
      <p:ext uri="{BB962C8B-B14F-4D97-AF65-F5344CB8AC3E}">
        <p14:creationId xmlns:p14="http://schemas.microsoft.com/office/powerpoint/2010/main" val="3039057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Theta-</a:t>
            </a:r>
            <a:r>
              <a:rPr lang="de-DE" dirty="0" err="1"/>
              <a:t>Join</a:t>
            </a:r>
            <a:r>
              <a:rPr lang="de-DE" dirty="0"/>
              <a:t> einfacher, da man nicht gleiche Namen haben muss.</a:t>
            </a:r>
          </a:p>
        </p:txBody>
      </p:sp>
      <p:sp>
        <p:nvSpPr>
          <p:cNvPr id="4" name="Foliennummernplatzhalter 3"/>
          <p:cNvSpPr>
            <a:spLocks noGrp="1"/>
          </p:cNvSpPr>
          <p:nvPr>
            <p:ph type="sldNum" sz="quarter" idx="5"/>
          </p:nvPr>
        </p:nvSpPr>
        <p:spPr/>
        <p:txBody>
          <a:bodyPr/>
          <a:lstStyle/>
          <a:p>
            <a:fld id="{914D56D2-8CC5-134D-95EB-4AA507CEEB42}" type="slidenum">
              <a:rPr lang="de-DE" smtClean="0"/>
              <a:pPr/>
              <a:t>30</a:t>
            </a:fld>
            <a:endParaRPr lang="de-DE"/>
          </a:p>
        </p:txBody>
      </p:sp>
    </p:spTree>
    <p:extLst>
      <p:ext uri="{BB962C8B-B14F-4D97-AF65-F5344CB8AC3E}">
        <p14:creationId xmlns:p14="http://schemas.microsoft.com/office/powerpoint/2010/main" val="2662823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a:t>
            </a:fld>
            <a:endParaRPr lang="de-DE"/>
          </a:p>
        </p:txBody>
      </p:sp>
    </p:spTree>
    <p:extLst>
      <p:ext uri="{BB962C8B-B14F-4D97-AF65-F5344CB8AC3E}">
        <p14:creationId xmlns:p14="http://schemas.microsoft.com/office/powerpoint/2010/main" val="25232702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31</a:t>
            </a:fld>
            <a:endParaRPr lang="de-DE"/>
          </a:p>
        </p:txBody>
      </p:sp>
    </p:spTree>
    <p:extLst>
      <p:ext uri="{BB962C8B-B14F-4D97-AF65-F5344CB8AC3E}">
        <p14:creationId xmlns:p14="http://schemas.microsoft.com/office/powerpoint/2010/main" val="27289838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Äußere </a:t>
            </a:r>
            <a:r>
              <a:rPr lang="de-DE" dirty="0" err="1"/>
              <a:t>Joins</a:t>
            </a:r>
            <a:r>
              <a:rPr lang="de-DE" dirty="0"/>
              <a:t>: Tupel übernehmen, die keinen Partner haben</a:t>
            </a:r>
          </a:p>
          <a:p>
            <a:r>
              <a:rPr lang="de-DE" dirty="0"/>
              <a:t>c1 gemeinsam</a:t>
            </a:r>
          </a:p>
          <a:p>
            <a:r>
              <a:rPr lang="de-DE" dirty="0"/>
              <a:t>c2 hat keinen Partner, kommt aber trotzdem rein, wird einfach übernommen, kommt zu Nullwerten.</a:t>
            </a:r>
          </a:p>
        </p:txBody>
      </p:sp>
      <p:sp>
        <p:nvSpPr>
          <p:cNvPr id="4" name="Foliennummernplatzhalter 3"/>
          <p:cNvSpPr>
            <a:spLocks noGrp="1"/>
          </p:cNvSpPr>
          <p:nvPr>
            <p:ph type="sldNum" sz="quarter" idx="5"/>
          </p:nvPr>
        </p:nvSpPr>
        <p:spPr/>
        <p:txBody>
          <a:bodyPr/>
          <a:lstStyle/>
          <a:p>
            <a:fld id="{914D56D2-8CC5-134D-95EB-4AA507CEEB42}" type="slidenum">
              <a:rPr lang="de-DE" smtClean="0"/>
              <a:pPr/>
              <a:t>32</a:t>
            </a:fld>
            <a:endParaRPr lang="de-DE"/>
          </a:p>
        </p:txBody>
      </p:sp>
    </p:spTree>
    <p:extLst>
      <p:ext uri="{BB962C8B-B14F-4D97-AF65-F5344CB8AC3E}">
        <p14:creationId xmlns:p14="http://schemas.microsoft.com/office/powerpoint/2010/main" val="36669428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07000"/>
              </a:lnSpc>
              <a:spcAft>
                <a:spcPts val="800"/>
              </a:spcAft>
              <a:buFont typeface="Symbol" pitchFamily="2" charset="2"/>
              <a:buNone/>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914D56D2-8CC5-134D-95EB-4AA507CEEB42}" type="slidenum">
              <a:rPr lang="de-DE" smtClean="0"/>
              <a:pPr/>
              <a:t>33</a:t>
            </a:fld>
            <a:endParaRPr lang="de-DE"/>
          </a:p>
        </p:txBody>
      </p:sp>
    </p:spTree>
    <p:extLst>
      <p:ext uri="{BB962C8B-B14F-4D97-AF65-F5344CB8AC3E}">
        <p14:creationId xmlns:p14="http://schemas.microsoft.com/office/powerpoint/2010/main" val="14272046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Frage: Wer hat denn einen Partner?</a:t>
            </a:r>
          </a:p>
        </p:txBody>
      </p:sp>
      <p:sp>
        <p:nvSpPr>
          <p:cNvPr id="4" name="Foliennummernplatzhalter 3"/>
          <p:cNvSpPr>
            <a:spLocks noGrp="1"/>
          </p:cNvSpPr>
          <p:nvPr>
            <p:ph type="sldNum" sz="quarter" idx="5"/>
          </p:nvPr>
        </p:nvSpPr>
        <p:spPr/>
        <p:txBody>
          <a:bodyPr/>
          <a:lstStyle/>
          <a:p>
            <a:fld id="{914D56D2-8CC5-134D-95EB-4AA507CEEB42}" type="slidenum">
              <a:rPr lang="de-DE" smtClean="0"/>
              <a:pPr/>
              <a:t>34</a:t>
            </a:fld>
            <a:endParaRPr lang="de-DE"/>
          </a:p>
        </p:txBody>
      </p:sp>
    </p:spTree>
    <p:extLst>
      <p:ext uri="{BB962C8B-B14F-4D97-AF65-F5344CB8AC3E}">
        <p14:creationId xmlns:p14="http://schemas.microsoft.com/office/powerpoint/2010/main" val="26235472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Ergebnis entspricht immer dem Schema, von dem die Tupel übernommen werden.</a:t>
            </a:r>
          </a:p>
          <a:p>
            <a:endParaRPr lang="de-DE" dirty="0"/>
          </a:p>
          <a:p>
            <a:r>
              <a:rPr lang="de-DE" dirty="0"/>
              <a:t>Unterschied zu natürlichem </a:t>
            </a:r>
            <a:r>
              <a:rPr lang="de-DE" dirty="0" err="1"/>
              <a:t>Join</a:t>
            </a:r>
            <a:r>
              <a:rPr lang="de-DE" dirty="0"/>
              <a:t> zeigen</a:t>
            </a:r>
          </a:p>
        </p:txBody>
      </p:sp>
      <p:sp>
        <p:nvSpPr>
          <p:cNvPr id="4" name="Foliennummernplatzhalter 3"/>
          <p:cNvSpPr>
            <a:spLocks noGrp="1"/>
          </p:cNvSpPr>
          <p:nvPr>
            <p:ph type="sldNum" sz="quarter" idx="5"/>
          </p:nvPr>
        </p:nvSpPr>
        <p:spPr/>
        <p:txBody>
          <a:bodyPr/>
          <a:lstStyle/>
          <a:p>
            <a:fld id="{914D56D2-8CC5-134D-95EB-4AA507CEEB42}" type="slidenum">
              <a:rPr lang="de-DE" smtClean="0"/>
              <a:pPr/>
              <a:t>35</a:t>
            </a:fld>
            <a:endParaRPr lang="de-DE"/>
          </a:p>
        </p:txBody>
      </p:sp>
    </p:spTree>
    <p:extLst>
      <p:ext uri="{BB962C8B-B14F-4D97-AF65-F5344CB8AC3E}">
        <p14:creationId xmlns:p14="http://schemas.microsoft.com/office/powerpoint/2010/main" val="30106700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36</a:t>
            </a:fld>
            <a:endParaRPr lang="de-DE"/>
          </a:p>
        </p:txBody>
      </p:sp>
    </p:spTree>
    <p:extLst>
      <p:ext uri="{BB962C8B-B14F-4D97-AF65-F5344CB8AC3E}">
        <p14:creationId xmlns:p14="http://schemas.microsoft.com/office/powerpoint/2010/main" val="2179652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Attribute aus S stimmen überein</a:t>
            </a:r>
          </a:p>
          <a:p>
            <a:r>
              <a:rPr lang="de-DE" dirty="0"/>
              <a:t>Und</a:t>
            </a:r>
          </a:p>
          <a:p>
            <a:r>
              <a:rPr lang="de-DE" dirty="0"/>
              <a:t>Nur die Attribute aus R, die nicht in S drin sind.</a:t>
            </a:r>
          </a:p>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37</a:t>
            </a:fld>
            <a:endParaRPr lang="de-DE"/>
          </a:p>
        </p:txBody>
      </p:sp>
    </p:spTree>
    <p:extLst>
      <p:ext uri="{BB962C8B-B14F-4D97-AF65-F5344CB8AC3E}">
        <p14:creationId xmlns:p14="http://schemas.microsoft.com/office/powerpoint/2010/main" val="20836949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10 / 5 = 2</a:t>
            </a:r>
          </a:p>
          <a:p>
            <a:r>
              <a:rPr lang="de-DE" dirty="0"/>
              <a:t>2 ist die größte ganze Zahl, für die gilt: 2*5 &lt;= 10</a:t>
            </a:r>
          </a:p>
          <a:p>
            <a:endParaRPr lang="de-DE" dirty="0"/>
          </a:p>
          <a:p>
            <a:r>
              <a:rPr lang="de-DE" dirty="0" err="1"/>
              <a:t>Join</a:t>
            </a:r>
            <a:r>
              <a:rPr lang="de-DE" dirty="0"/>
              <a:t> darf also kein Tupel erzeugen, dass nicht in A (bzw. </a:t>
            </a:r>
            <a:r>
              <a:rPr lang="de-DE" dirty="0" err="1"/>
              <a:t>hoeren</a:t>
            </a:r>
            <a:r>
              <a:rPr lang="de-DE" dirty="0"/>
              <a:t>) ist.</a:t>
            </a:r>
          </a:p>
          <a:p>
            <a:endParaRPr lang="de-DE" dirty="0"/>
          </a:p>
          <a:p>
            <a:r>
              <a:rPr lang="de-DE" dirty="0"/>
              <a:t>Insgesamt selten benötigt.</a:t>
            </a:r>
          </a:p>
        </p:txBody>
      </p:sp>
      <p:sp>
        <p:nvSpPr>
          <p:cNvPr id="4" name="Foliennummernplatzhalter 3"/>
          <p:cNvSpPr>
            <a:spLocks noGrp="1"/>
          </p:cNvSpPr>
          <p:nvPr>
            <p:ph type="sldNum" sz="quarter" idx="5"/>
          </p:nvPr>
        </p:nvSpPr>
        <p:spPr/>
        <p:txBody>
          <a:bodyPr/>
          <a:lstStyle/>
          <a:p>
            <a:fld id="{914D56D2-8CC5-134D-95EB-4AA507CEEB42}" type="slidenum">
              <a:rPr lang="de-DE" smtClean="0"/>
              <a:pPr/>
              <a:t>38</a:t>
            </a:fld>
            <a:endParaRPr lang="de-DE"/>
          </a:p>
        </p:txBody>
      </p:sp>
    </p:spTree>
    <p:extLst>
      <p:ext uri="{BB962C8B-B14F-4D97-AF65-F5344CB8AC3E}">
        <p14:creationId xmlns:p14="http://schemas.microsoft.com/office/powerpoint/2010/main" val="10787401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Soweit zur </a:t>
            </a:r>
            <a:r>
              <a:rPr lang="de-DE" dirty="0" err="1"/>
              <a:t>Relationenalgebra</a:t>
            </a:r>
            <a:r>
              <a:rPr lang="de-DE" dirty="0"/>
              <a:t>: DBMS ersetzt SQL in Ausdruck der relationalen Algebra</a:t>
            </a:r>
          </a:p>
        </p:txBody>
      </p:sp>
      <p:sp>
        <p:nvSpPr>
          <p:cNvPr id="4" name="Foliennummernplatzhalter 3"/>
          <p:cNvSpPr>
            <a:spLocks noGrp="1"/>
          </p:cNvSpPr>
          <p:nvPr>
            <p:ph type="sldNum" sz="quarter" idx="5"/>
          </p:nvPr>
        </p:nvSpPr>
        <p:spPr/>
        <p:txBody>
          <a:bodyPr/>
          <a:lstStyle/>
          <a:p>
            <a:fld id="{914D56D2-8CC5-134D-95EB-4AA507CEEB42}" type="slidenum">
              <a:rPr lang="de-DE" smtClean="0"/>
              <a:pPr/>
              <a:t>39</a:t>
            </a:fld>
            <a:endParaRPr lang="de-DE"/>
          </a:p>
        </p:txBody>
      </p:sp>
    </p:spTree>
    <p:extLst>
      <p:ext uri="{BB962C8B-B14F-4D97-AF65-F5344CB8AC3E}">
        <p14:creationId xmlns:p14="http://schemas.microsoft.com/office/powerpoint/2010/main" val="2201957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Relationenkalkül</a:t>
            </a:r>
            <a:r>
              <a:rPr lang="de-DE" dirty="0"/>
              <a:t> bildet die Grundlage von SQL</a:t>
            </a:r>
          </a:p>
          <a:p>
            <a:r>
              <a:rPr lang="de-DE" dirty="0"/>
              <a:t>Für die semantisch genaue Definition von </a:t>
            </a:r>
            <a:r>
              <a:rPr lang="de-DE" dirty="0">
                <a:hlinkClick r:id="rId3" tooltip="Anfragesprache"/>
              </a:rPr>
              <a:t>Anfragesprachen</a:t>
            </a:r>
            <a:r>
              <a:rPr lang="de-DE" dirty="0"/>
              <a:t> für </a:t>
            </a:r>
            <a:r>
              <a:rPr lang="de-DE" dirty="0">
                <a:hlinkClick r:id="rId4" tooltip="Datenbank"/>
              </a:rPr>
              <a:t>Datenbanken</a:t>
            </a:r>
            <a:r>
              <a:rPr lang="de-DE" dirty="0"/>
              <a:t> werden </a:t>
            </a:r>
            <a:r>
              <a:rPr lang="de-DE" dirty="0" err="1">
                <a:hlinkClick r:id="rId5" tooltip="Kalkül"/>
              </a:rPr>
              <a:t>Kalkülausdrücke</a:t>
            </a:r>
            <a:r>
              <a:rPr lang="de-DE" dirty="0"/>
              <a:t> genutzt</a:t>
            </a:r>
          </a:p>
        </p:txBody>
      </p:sp>
      <p:sp>
        <p:nvSpPr>
          <p:cNvPr id="4" name="Foliennummernplatzhalter 3"/>
          <p:cNvSpPr>
            <a:spLocks noGrp="1"/>
          </p:cNvSpPr>
          <p:nvPr>
            <p:ph type="sldNum" sz="quarter" idx="5"/>
          </p:nvPr>
        </p:nvSpPr>
        <p:spPr/>
        <p:txBody>
          <a:bodyPr/>
          <a:lstStyle/>
          <a:p>
            <a:fld id="{914D56D2-8CC5-134D-95EB-4AA507CEEB42}" type="slidenum">
              <a:rPr lang="de-DE" smtClean="0"/>
              <a:pPr/>
              <a:t>40</a:t>
            </a:fld>
            <a:endParaRPr lang="de-DE"/>
          </a:p>
        </p:txBody>
      </p:sp>
    </p:spTree>
    <p:extLst>
      <p:ext uri="{BB962C8B-B14F-4D97-AF65-F5344CB8AC3E}">
        <p14:creationId xmlns:p14="http://schemas.microsoft.com/office/powerpoint/2010/main" val="2482668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Nur flache Tabellen = Relationen</a:t>
            </a:r>
          </a:p>
          <a:p>
            <a:pPr marL="0" indent="0">
              <a:buFont typeface="Symbol" pitchFamily="2" charset="2"/>
              <a:buNone/>
            </a:pPr>
            <a:endParaRPr lang="de-DE" dirty="0"/>
          </a:p>
          <a:p>
            <a:pPr marL="0" indent="0">
              <a:buFont typeface="Symbol" pitchFamily="2" charset="2"/>
              <a:buNone/>
            </a:pPr>
            <a:r>
              <a:rPr lang="de-DE" dirty="0"/>
              <a:t>[] </a:t>
            </a:r>
            <a:r>
              <a:rPr lang="de-DE" dirty="0" err="1"/>
              <a:t>Tupelkonsturktor</a:t>
            </a:r>
            <a:endParaRPr lang="de-DE" dirty="0"/>
          </a:p>
          <a:p>
            <a:pPr marL="0" indent="0">
              <a:buFont typeface="Symbol" pitchFamily="2" charset="2"/>
              <a:buNone/>
            </a:pPr>
            <a:r>
              <a:rPr lang="de-DE" dirty="0"/>
              <a:t>{} </a:t>
            </a:r>
            <a:r>
              <a:rPr lang="de-DE" dirty="0" err="1"/>
              <a:t>Mengenkonstruktor</a:t>
            </a: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5</a:t>
            </a:fld>
            <a:endParaRPr lang="de-DE"/>
          </a:p>
        </p:txBody>
      </p:sp>
    </p:spTree>
    <p:extLst>
      <p:ext uri="{BB962C8B-B14F-4D97-AF65-F5344CB8AC3E}">
        <p14:creationId xmlns:p14="http://schemas.microsoft.com/office/powerpoint/2010/main" val="40203348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Variablen stehen immer für Tupel</a:t>
            </a:r>
          </a:p>
        </p:txBody>
      </p:sp>
      <p:sp>
        <p:nvSpPr>
          <p:cNvPr id="4" name="Foliennummernplatzhalter 3"/>
          <p:cNvSpPr>
            <a:spLocks noGrp="1"/>
          </p:cNvSpPr>
          <p:nvPr>
            <p:ph type="sldNum" sz="quarter" idx="5"/>
          </p:nvPr>
        </p:nvSpPr>
        <p:spPr/>
        <p:txBody>
          <a:bodyPr/>
          <a:lstStyle/>
          <a:p>
            <a:fld id="{914D56D2-8CC5-134D-95EB-4AA507CEEB42}" type="slidenum">
              <a:rPr lang="de-DE" smtClean="0"/>
              <a:pPr/>
              <a:t>41</a:t>
            </a:fld>
            <a:endParaRPr lang="de-DE"/>
          </a:p>
        </p:txBody>
      </p:sp>
    </p:spTree>
    <p:extLst>
      <p:ext uri="{BB962C8B-B14F-4D97-AF65-F5344CB8AC3E}">
        <p14:creationId xmlns:p14="http://schemas.microsoft.com/office/powerpoint/2010/main" val="4785453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Vgl. Division</a:t>
            </a:r>
          </a:p>
          <a:p>
            <a:endParaRPr lang="de-DE" dirty="0"/>
          </a:p>
          <a:p>
            <a:r>
              <a:rPr lang="de-DE" dirty="0"/>
              <a:t>=&gt; Wenn </a:t>
            </a:r>
            <a:r>
              <a:rPr lang="de-DE" dirty="0" err="1"/>
              <a:t>v.SWS</a:t>
            </a:r>
            <a:r>
              <a:rPr lang="de-DE" dirty="0"/>
              <a:t>=4, dann existiert ein ...</a:t>
            </a:r>
          </a:p>
          <a:p>
            <a:r>
              <a:rPr lang="de-DE" dirty="0"/>
              <a:t>Wir verlangen also, dass s diese vierstündige Vorlesung hört</a:t>
            </a:r>
          </a:p>
          <a:p>
            <a:endParaRPr lang="de-DE" dirty="0"/>
          </a:p>
          <a:p>
            <a:r>
              <a:rPr lang="de-DE" dirty="0"/>
              <a:t>Typische Beispiele, Vertiefung in Übung.</a:t>
            </a:r>
          </a:p>
        </p:txBody>
      </p:sp>
      <p:sp>
        <p:nvSpPr>
          <p:cNvPr id="4" name="Foliennummernplatzhalter 3"/>
          <p:cNvSpPr>
            <a:spLocks noGrp="1"/>
          </p:cNvSpPr>
          <p:nvPr>
            <p:ph type="sldNum" sz="quarter" idx="5"/>
          </p:nvPr>
        </p:nvSpPr>
        <p:spPr/>
        <p:txBody>
          <a:bodyPr/>
          <a:lstStyle/>
          <a:p>
            <a:fld id="{914D56D2-8CC5-134D-95EB-4AA507CEEB42}" type="slidenum">
              <a:rPr lang="de-DE" smtClean="0"/>
              <a:pPr/>
              <a:t>42</a:t>
            </a:fld>
            <a:endParaRPr lang="de-DE"/>
          </a:p>
        </p:txBody>
      </p:sp>
    </p:spTree>
    <p:extLst>
      <p:ext uri="{BB962C8B-B14F-4D97-AF65-F5344CB8AC3E}">
        <p14:creationId xmlns:p14="http://schemas.microsoft.com/office/powerpoint/2010/main" val="8441667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Phi = Vergleichsoperator</a:t>
            </a:r>
          </a:p>
          <a:p>
            <a:endParaRPr lang="de-DE" dirty="0"/>
          </a:p>
          <a:p>
            <a:r>
              <a:rPr lang="de-DE" dirty="0"/>
              <a:t>Atome = elementare Ausdrücke</a:t>
            </a:r>
          </a:p>
          <a:p>
            <a:endParaRPr lang="de-DE" dirty="0"/>
          </a:p>
          <a:p>
            <a:r>
              <a:rPr lang="de-DE" dirty="0"/>
              <a:t>Auch für Allquantor und Existenzquantor</a:t>
            </a:r>
          </a:p>
        </p:txBody>
      </p:sp>
      <p:sp>
        <p:nvSpPr>
          <p:cNvPr id="4" name="Foliennummernplatzhalter 3"/>
          <p:cNvSpPr>
            <a:spLocks noGrp="1"/>
          </p:cNvSpPr>
          <p:nvPr>
            <p:ph type="sldNum" sz="quarter" idx="5"/>
          </p:nvPr>
        </p:nvSpPr>
        <p:spPr/>
        <p:txBody>
          <a:bodyPr/>
          <a:lstStyle/>
          <a:p>
            <a:fld id="{914D56D2-8CC5-134D-95EB-4AA507CEEB42}" type="slidenum">
              <a:rPr lang="de-DE" smtClean="0"/>
              <a:pPr/>
              <a:t>43</a:t>
            </a:fld>
            <a:endParaRPr lang="de-DE"/>
          </a:p>
        </p:txBody>
      </p:sp>
    </p:spTree>
    <p:extLst>
      <p:ext uri="{BB962C8B-B14F-4D97-AF65-F5344CB8AC3E}">
        <p14:creationId xmlns:p14="http://schemas.microsoft.com/office/powerpoint/2010/main" val="26560963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Logik-Vorlesung: Allquantor kann recht einfach eliminiert werden.</a:t>
            </a:r>
          </a:p>
        </p:txBody>
      </p:sp>
      <p:sp>
        <p:nvSpPr>
          <p:cNvPr id="4" name="Foliennummernplatzhalter 3"/>
          <p:cNvSpPr>
            <a:spLocks noGrp="1"/>
          </p:cNvSpPr>
          <p:nvPr>
            <p:ph type="sldNum" sz="quarter" idx="5"/>
          </p:nvPr>
        </p:nvSpPr>
        <p:spPr/>
        <p:txBody>
          <a:bodyPr/>
          <a:lstStyle/>
          <a:p>
            <a:fld id="{914D56D2-8CC5-134D-95EB-4AA507CEEB42}" type="slidenum">
              <a:rPr lang="de-DE" smtClean="0"/>
              <a:pPr/>
              <a:t>44</a:t>
            </a:fld>
            <a:endParaRPr lang="de-DE"/>
          </a:p>
        </p:txBody>
      </p:sp>
    </p:spTree>
    <p:extLst>
      <p:ext uri="{BB962C8B-B14F-4D97-AF65-F5344CB8AC3E}">
        <p14:creationId xmlns:p14="http://schemas.microsoft.com/office/powerpoint/2010/main" val="7374043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Menge aller Personen in der Datenbank ist gemeint.</a:t>
            </a:r>
          </a:p>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Wir müssten also dem Ausdruck noch voranstellen, dass es um alle Uni-Angestellten geht.</a:t>
            </a:r>
          </a:p>
          <a:p>
            <a:pPr>
              <a:lnSpc>
                <a:spcPct val="107000"/>
              </a:lnSpc>
              <a:spcAft>
                <a:spcPts val="800"/>
              </a:spcAft>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Hier also: Menge aller Angestellten</a:t>
            </a:r>
          </a:p>
          <a:p>
            <a:pPr>
              <a:lnSpc>
                <a:spcPct val="107000"/>
              </a:lnSpc>
              <a:spcAft>
                <a:spcPts val="800"/>
              </a:spcAft>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914D56D2-8CC5-134D-95EB-4AA507CEEB42}" type="slidenum">
              <a:rPr lang="de-DE" smtClean="0"/>
              <a:pPr/>
              <a:t>45</a:t>
            </a:fld>
            <a:endParaRPr lang="de-DE"/>
          </a:p>
        </p:txBody>
      </p:sp>
    </p:spTree>
    <p:extLst>
      <p:ext uri="{BB962C8B-B14F-4D97-AF65-F5344CB8AC3E}">
        <p14:creationId xmlns:p14="http://schemas.microsoft.com/office/powerpoint/2010/main" val="176456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Sehr ähnlich zum </a:t>
            </a:r>
            <a:r>
              <a:rPr lang="de-DE" dirty="0" err="1"/>
              <a:t>Tupelkalkül</a:t>
            </a:r>
            <a:r>
              <a:rPr lang="de-DE" dirty="0"/>
              <a:t>, oft gemeinsam betrachtet</a:t>
            </a:r>
          </a:p>
        </p:txBody>
      </p:sp>
      <p:sp>
        <p:nvSpPr>
          <p:cNvPr id="4" name="Foliennummernplatzhalter 3"/>
          <p:cNvSpPr>
            <a:spLocks noGrp="1"/>
          </p:cNvSpPr>
          <p:nvPr>
            <p:ph type="sldNum" sz="quarter" idx="5"/>
          </p:nvPr>
        </p:nvSpPr>
        <p:spPr/>
        <p:txBody>
          <a:bodyPr/>
          <a:lstStyle/>
          <a:p>
            <a:fld id="{914D56D2-8CC5-134D-95EB-4AA507CEEB42}" type="slidenum">
              <a:rPr lang="de-DE" smtClean="0"/>
              <a:pPr/>
              <a:t>46</a:t>
            </a:fld>
            <a:endParaRPr lang="de-DE"/>
          </a:p>
        </p:txBody>
      </p:sp>
    </p:spTree>
    <p:extLst>
      <p:ext uri="{BB962C8B-B14F-4D97-AF65-F5344CB8AC3E}">
        <p14:creationId xmlns:p14="http://schemas.microsoft.com/office/powerpoint/2010/main" val="16856253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Unterschied: Variablen steht für einzelne Domäne bzw. Werte, keine Tupel</a:t>
            </a:r>
          </a:p>
          <a:p>
            <a:endParaRPr lang="de-DE" dirty="0"/>
          </a:p>
          <a:p>
            <a:r>
              <a:rPr lang="de-DE" dirty="0"/>
              <a:t>s = Semesterzahl</a:t>
            </a:r>
          </a:p>
          <a:p>
            <a:r>
              <a:rPr lang="de-DE" dirty="0"/>
              <a:t>v = Vorlesung</a:t>
            </a:r>
          </a:p>
          <a:p>
            <a:r>
              <a:rPr lang="de-DE" dirty="0"/>
              <a:t>g = grade (= Note)</a:t>
            </a:r>
          </a:p>
          <a:p>
            <a:r>
              <a:rPr lang="de-DE" dirty="0"/>
              <a:t>a = </a:t>
            </a:r>
            <a:r>
              <a:rPr lang="de-DE" dirty="0" err="1"/>
              <a:t>name</a:t>
            </a:r>
            <a:endParaRPr lang="de-DE" dirty="0"/>
          </a:p>
          <a:p>
            <a:r>
              <a:rPr lang="de-DE" dirty="0"/>
              <a:t>r = rang</a:t>
            </a:r>
          </a:p>
          <a:p>
            <a:r>
              <a:rPr lang="de-DE" dirty="0"/>
              <a:t>b = </a:t>
            </a:r>
            <a:r>
              <a:rPr lang="de-DE" dirty="0" err="1"/>
              <a:t>büronummer</a:t>
            </a: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47</a:t>
            </a:fld>
            <a:endParaRPr lang="de-DE"/>
          </a:p>
        </p:txBody>
      </p:sp>
    </p:spTree>
    <p:extLst>
      <p:ext uri="{BB962C8B-B14F-4D97-AF65-F5344CB8AC3E}">
        <p14:creationId xmlns:p14="http://schemas.microsoft.com/office/powerpoint/2010/main" val="24649714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48</a:t>
            </a:fld>
            <a:endParaRPr lang="de-DE"/>
          </a:p>
        </p:txBody>
      </p:sp>
    </p:spTree>
    <p:extLst>
      <p:ext uri="{BB962C8B-B14F-4D97-AF65-F5344CB8AC3E}">
        <p14:creationId xmlns:p14="http://schemas.microsoft.com/office/powerpoint/2010/main" val="15454612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49</a:t>
            </a:fld>
            <a:endParaRPr lang="de-DE"/>
          </a:p>
        </p:txBody>
      </p:sp>
    </p:spTree>
    <p:extLst>
      <p:ext uri="{BB962C8B-B14F-4D97-AF65-F5344CB8AC3E}">
        <p14:creationId xmlns:p14="http://schemas.microsoft.com/office/powerpoint/2010/main" val="7527888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50</a:t>
            </a:fld>
            <a:endParaRPr lang="de-DE"/>
          </a:p>
        </p:txBody>
      </p:sp>
    </p:spTree>
    <p:extLst>
      <p:ext uri="{BB962C8B-B14F-4D97-AF65-F5344CB8AC3E}">
        <p14:creationId xmlns:p14="http://schemas.microsoft.com/office/powerpoint/2010/main" val="818864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6</a:t>
            </a:fld>
            <a:endParaRPr lang="de-DE"/>
          </a:p>
        </p:txBody>
      </p:sp>
    </p:spTree>
    <p:extLst>
      <p:ext uri="{BB962C8B-B14F-4D97-AF65-F5344CB8AC3E}">
        <p14:creationId xmlns:p14="http://schemas.microsoft.com/office/powerpoint/2010/main" val="22165041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51</a:t>
            </a:fld>
            <a:endParaRPr lang="de-DE"/>
          </a:p>
        </p:txBody>
      </p:sp>
    </p:spTree>
    <p:extLst>
      <p:ext uri="{BB962C8B-B14F-4D97-AF65-F5344CB8AC3E}">
        <p14:creationId xmlns:p14="http://schemas.microsoft.com/office/powerpoint/2010/main" val="1240893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Symbol" pitchFamily="2" charset="2"/>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7</a:t>
            </a:fld>
            <a:endParaRPr lang="de-DE"/>
          </a:p>
        </p:txBody>
      </p:sp>
    </p:spTree>
    <p:extLst>
      <p:ext uri="{BB962C8B-B14F-4D97-AF65-F5344CB8AC3E}">
        <p14:creationId xmlns:p14="http://schemas.microsoft.com/office/powerpoint/2010/main" val="421572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8</a:t>
            </a:fld>
            <a:endParaRPr lang="de-DE"/>
          </a:p>
        </p:txBody>
      </p:sp>
    </p:spTree>
    <p:extLst>
      <p:ext uri="{BB962C8B-B14F-4D97-AF65-F5344CB8AC3E}">
        <p14:creationId xmlns:p14="http://schemas.microsoft.com/office/powerpoint/2010/main" val="2131597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9</a:t>
            </a:fld>
            <a:endParaRPr lang="de-DE"/>
          </a:p>
        </p:txBody>
      </p:sp>
    </p:spTree>
    <p:extLst>
      <p:ext uri="{BB962C8B-B14F-4D97-AF65-F5344CB8AC3E}">
        <p14:creationId xmlns:p14="http://schemas.microsoft.com/office/powerpoint/2010/main" val="1267727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Ggf. Umbenennung für Fremdschlüssel erforderlich, s. </a:t>
            </a:r>
            <a:r>
              <a:rPr lang="de-DE" dirty="0" err="1"/>
              <a:t>arbeitenFür</a:t>
            </a:r>
            <a:endParaRPr lang="de-DE" dirty="0"/>
          </a:p>
          <a:p>
            <a:pPr marL="0" indent="0">
              <a:buFont typeface="Symbol" pitchFamily="2" charset="2"/>
              <a:buNone/>
            </a:pPr>
            <a:endParaRPr lang="de-DE" dirty="0"/>
          </a:p>
          <a:p>
            <a:pPr marL="0" indent="0">
              <a:buFont typeface="Symbol" pitchFamily="2" charset="2"/>
              <a:buNone/>
            </a:pPr>
            <a:r>
              <a:rPr lang="de-DE" dirty="0" err="1"/>
              <a:t>Recap</a:t>
            </a:r>
            <a:r>
              <a:rPr lang="de-DE" dirty="0"/>
              <a:t>: Nochmal auf „</a:t>
            </a:r>
            <a:r>
              <a:rPr lang="de-DE" dirty="0" err="1"/>
              <a:t>arbeitenFür</a:t>
            </a:r>
            <a:r>
              <a:rPr lang="de-DE" dirty="0"/>
              <a:t>“ und Umbenennung eingehen.</a:t>
            </a:r>
          </a:p>
          <a:p>
            <a:pPr marL="0" indent="0">
              <a:buFont typeface="Symbol" pitchFamily="2" charset="2"/>
              <a:buNone/>
            </a:pPr>
            <a:r>
              <a:rPr lang="de-DE" dirty="0"/>
              <a:t>Min-</a:t>
            </a:r>
            <a:r>
              <a:rPr lang="de-DE" dirty="0" err="1"/>
              <a:t>max</a:t>
            </a:r>
            <a:r>
              <a:rPr lang="de-DE" dirty="0"/>
              <a:t>-Notation anhand https://htwr-aachen.de/content-assets/dbis/Folien/2-Entity-Relationship.pdf</a:t>
            </a:r>
          </a:p>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10</a:t>
            </a:fld>
            <a:endParaRPr lang="de-DE"/>
          </a:p>
        </p:txBody>
      </p:sp>
    </p:spTree>
    <p:extLst>
      <p:ext uri="{BB962C8B-B14F-4D97-AF65-F5344CB8AC3E}">
        <p14:creationId xmlns:p14="http://schemas.microsoft.com/office/powerpoint/2010/main" val="903538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mit Störer">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6" name="Textplatzhalter 7">
            <a:extLst>
              <a:ext uri="{FF2B5EF4-FFF2-40B4-BE49-F238E27FC236}">
                <a16:creationId xmlns:a16="http://schemas.microsoft.com/office/drawing/2014/main" id="{60F7E426-9BFE-B841-8E63-CF10C88CC0F9}"/>
              </a:ext>
            </a:extLst>
          </p:cNvPr>
          <p:cNvSpPr>
            <a:spLocks noGrp="1"/>
          </p:cNvSpPr>
          <p:nvPr>
            <p:ph type="body" sz="quarter" idx="15"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9" name="Textplatzhalter 8">
            <a:extLst>
              <a:ext uri="{FF2B5EF4-FFF2-40B4-BE49-F238E27FC236}">
                <a16:creationId xmlns:a16="http://schemas.microsoft.com/office/drawing/2014/main" id="{15730F1C-C70B-6C4F-868B-5A625A265062}"/>
              </a:ext>
            </a:extLst>
          </p:cNvPr>
          <p:cNvSpPr>
            <a:spLocks noGrp="1"/>
          </p:cNvSpPr>
          <p:nvPr>
            <p:ph type="body" sz="quarter" idx="16" hasCustomPrompt="1"/>
          </p:nvPr>
        </p:nvSpPr>
        <p:spPr>
          <a:xfrm rot="552923">
            <a:off x="7430924" y="2364304"/>
            <a:ext cx="2018889" cy="2024732"/>
          </a:xfrm>
          <a:prstGeom prst="ellipse">
            <a:avLst/>
          </a:prstGeom>
        </p:spPr>
        <p:style>
          <a:lnRef idx="0">
            <a:scrgbClr r="0" g="0" b="0"/>
          </a:lnRef>
          <a:fillRef idx="1001">
            <a:schemeClr val="dk2"/>
          </a:fillRef>
          <a:effectRef idx="0">
            <a:scrgbClr r="0" g="0" b="0"/>
          </a:effectRef>
          <a:fontRef idx="major"/>
        </p:style>
        <p:txBody>
          <a:bodyPr lIns="36000" tIns="144000" rIns="0" bIns="36000"/>
          <a:lstStyle>
            <a:lvl1pPr marL="0" indent="0" algn="ctr">
              <a:lnSpc>
                <a:spcPct val="100000"/>
              </a:lnSpc>
              <a:buNone/>
              <a:defRPr sz="1800" b="1">
                <a:solidFill>
                  <a:schemeClr val="bg1"/>
                </a:solidFill>
              </a:defRPr>
            </a:lvl1pPr>
          </a:lstStyle>
          <a:p>
            <a:r>
              <a:rPr lang="de-DE" dirty="0"/>
              <a:t>Optional ein Störer mit Text zu dem Thema.</a:t>
            </a:r>
          </a:p>
        </p:txBody>
      </p:sp>
      <p:sp>
        <p:nvSpPr>
          <p:cNvPr id="10" name="Textplatzhalter 7">
            <a:extLst>
              <a:ext uri="{FF2B5EF4-FFF2-40B4-BE49-F238E27FC236}">
                <a16:creationId xmlns:a16="http://schemas.microsoft.com/office/drawing/2014/main" id="{46731A96-8EDA-E842-AE3E-9978AAEF8E48}"/>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4" name="Textplatzhalter 7">
            <a:extLst>
              <a:ext uri="{FF2B5EF4-FFF2-40B4-BE49-F238E27FC236}">
                <a16:creationId xmlns:a16="http://schemas.microsoft.com/office/drawing/2014/main" id="{69EDD2FA-DF5A-1248-93FE-DD382C81A0A4}"/>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219500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gramm/Text rechts">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60B66336-BF5E-8245-80B7-232CB0EF209F}"/>
              </a:ext>
            </a:extLst>
          </p:cNvPr>
          <p:cNvSpPr>
            <a:spLocks noGrp="1"/>
          </p:cNvSpPr>
          <p:nvPr>
            <p:ph type="body" sz="quarter" idx="15" hasCustomPrompt="1"/>
          </p:nvPr>
        </p:nvSpPr>
        <p:spPr>
          <a:xfrm>
            <a:off x="523430" y="139113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5" name="Textplatzhalter 16">
            <a:extLst>
              <a:ext uri="{FF2B5EF4-FFF2-40B4-BE49-F238E27FC236}">
                <a16:creationId xmlns:a16="http://schemas.microsoft.com/office/drawing/2014/main" id="{8F642210-2E21-6941-9934-1603D01B8891}"/>
              </a:ext>
            </a:extLst>
          </p:cNvPr>
          <p:cNvSpPr>
            <a:spLocks noGrp="1"/>
          </p:cNvSpPr>
          <p:nvPr>
            <p:ph type="body" sz="quarter" idx="16"/>
          </p:nvPr>
        </p:nvSpPr>
        <p:spPr>
          <a:xfrm>
            <a:off x="6468208" y="2760955"/>
            <a:ext cx="5200361" cy="3200168"/>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6" name="Diagrammplatzhalter 23">
            <a:extLst>
              <a:ext uri="{FF2B5EF4-FFF2-40B4-BE49-F238E27FC236}">
                <a16:creationId xmlns:a16="http://schemas.microsoft.com/office/drawing/2014/main" id="{9A6098AD-330D-9146-95E5-B514A33D1A1B}"/>
              </a:ext>
            </a:extLst>
          </p:cNvPr>
          <p:cNvSpPr>
            <a:spLocks noGrp="1"/>
          </p:cNvSpPr>
          <p:nvPr>
            <p:ph type="chart" sz="quarter" idx="17"/>
          </p:nvPr>
        </p:nvSpPr>
        <p:spPr>
          <a:xfrm>
            <a:off x="523430" y="2760955"/>
            <a:ext cx="5200361" cy="3200168"/>
          </a:xfrm>
          <a:prstGeom prst="rect">
            <a:avLst/>
          </a:prstGeom>
        </p:spPr>
        <p:txBody>
          <a:bodyPr/>
          <a:lstStyle>
            <a:lvl1pPr marL="0" indent="0">
              <a:buNone/>
              <a:defRPr/>
            </a:lvl1pPr>
          </a:lstStyle>
          <a:p>
            <a:endParaRPr lang="de-DE" dirty="0"/>
          </a:p>
        </p:txBody>
      </p:sp>
      <p:sp>
        <p:nvSpPr>
          <p:cNvPr id="8" name="Textplatzhalter 9">
            <a:extLst>
              <a:ext uri="{FF2B5EF4-FFF2-40B4-BE49-F238E27FC236}">
                <a16:creationId xmlns:a16="http://schemas.microsoft.com/office/drawing/2014/main" id="{04190856-CD1D-4B4F-A34F-AD3B332CD2A9}"/>
              </a:ext>
            </a:extLst>
          </p:cNvPr>
          <p:cNvSpPr>
            <a:spLocks noGrp="1"/>
          </p:cNvSpPr>
          <p:nvPr>
            <p:ph type="body" sz="quarter" idx="18" hasCustomPrompt="1"/>
          </p:nvPr>
        </p:nvSpPr>
        <p:spPr>
          <a:xfrm>
            <a:off x="523431" y="743374"/>
            <a:ext cx="9807530" cy="267742"/>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1" name="Foliennummernplatzhalter 5">
            <a:extLst>
              <a:ext uri="{FF2B5EF4-FFF2-40B4-BE49-F238E27FC236}">
                <a16:creationId xmlns:a16="http://schemas.microsoft.com/office/drawing/2014/main" id="{723D65E0-846B-4FC9-BFE1-D7C0A88E6AAD}"/>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30" name="Grafik 29">
            <a:extLst>
              <a:ext uri="{FF2B5EF4-FFF2-40B4-BE49-F238E27FC236}">
                <a16:creationId xmlns:a16="http://schemas.microsoft.com/office/drawing/2014/main" id="{4364A709-2246-44B2-8DDB-390C3A94F94F}"/>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0" name="Textplatzhalter 2">
            <a:extLst>
              <a:ext uri="{FF2B5EF4-FFF2-40B4-BE49-F238E27FC236}">
                <a16:creationId xmlns:a16="http://schemas.microsoft.com/office/drawing/2014/main" id="{3CF07B8A-8182-432B-9929-32B0B122CBB9}"/>
              </a:ext>
            </a:extLst>
          </p:cNvPr>
          <p:cNvSpPr>
            <a:spLocks noGrp="1"/>
          </p:cNvSpPr>
          <p:nvPr>
            <p:ph type="body" sz="quarter" idx="19" hasCustomPrompt="1"/>
          </p:nvPr>
        </p:nvSpPr>
        <p:spPr>
          <a:xfrm>
            <a:off x="512593"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BA624F1E-5E9F-4DBD-9471-BC4B310E303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2320402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inks/Bild">
    <p:spTree>
      <p:nvGrpSpPr>
        <p:cNvPr id="1" name=""/>
        <p:cNvGrpSpPr/>
        <p:nvPr/>
      </p:nvGrpSpPr>
      <p:grpSpPr>
        <a:xfrm>
          <a:off x="0" y="0"/>
          <a:ext cx="0" cy="0"/>
          <a:chOff x="0" y="0"/>
          <a:chExt cx="0" cy="0"/>
        </a:xfrm>
      </p:grpSpPr>
      <p:sp>
        <p:nvSpPr>
          <p:cNvPr id="19" name="Textplatzhalter 16">
            <a:extLst>
              <a:ext uri="{FF2B5EF4-FFF2-40B4-BE49-F238E27FC236}">
                <a16:creationId xmlns:a16="http://schemas.microsoft.com/office/drawing/2014/main" id="{5196B87F-BC24-C64A-8D28-271EA4F4B975}"/>
              </a:ext>
            </a:extLst>
          </p:cNvPr>
          <p:cNvSpPr>
            <a:spLocks noGrp="1"/>
          </p:cNvSpPr>
          <p:nvPr>
            <p:ph type="body" sz="quarter" idx="15" hasCustomPrompt="1"/>
          </p:nvPr>
        </p:nvSpPr>
        <p:spPr>
          <a:xfrm>
            <a:off x="523431" y="1384189"/>
            <a:ext cx="9798738"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22" name="Bildplatzhalter 21">
            <a:extLst>
              <a:ext uri="{FF2B5EF4-FFF2-40B4-BE49-F238E27FC236}">
                <a16:creationId xmlns:a16="http://schemas.microsoft.com/office/drawing/2014/main" id="{D67773A1-FF38-F34A-B0D5-E82EFE78F5D4}"/>
              </a:ext>
            </a:extLst>
          </p:cNvPr>
          <p:cNvSpPr>
            <a:spLocks noGrp="1"/>
          </p:cNvSpPr>
          <p:nvPr>
            <p:ph type="pic" sz="quarter" idx="18"/>
          </p:nvPr>
        </p:nvSpPr>
        <p:spPr>
          <a:xfrm>
            <a:off x="6477001" y="2769833"/>
            <a:ext cx="5191567" cy="3204784"/>
          </a:xfrm>
          <a:prstGeom prst="rect">
            <a:avLst/>
          </a:prstGeom>
        </p:spPr>
        <p:txBody>
          <a:bodyPr/>
          <a:lstStyle>
            <a:lvl1pPr marL="0" indent="0">
              <a:buNone/>
              <a:defRPr/>
            </a:lvl1pPr>
          </a:lstStyle>
          <a:p>
            <a:endParaRPr lang="de-DE" dirty="0"/>
          </a:p>
        </p:txBody>
      </p:sp>
      <p:sp>
        <p:nvSpPr>
          <p:cNvPr id="25" name="Textplatzhalter 16">
            <a:extLst>
              <a:ext uri="{FF2B5EF4-FFF2-40B4-BE49-F238E27FC236}">
                <a16:creationId xmlns:a16="http://schemas.microsoft.com/office/drawing/2014/main" id="{3040423D-3398-EF4E-866B-C22545923862}"/>
              </a:ext>
            </a:extLst>
          </p:cNvPr>
          <p:cNvSpPr>
            <a:spLocks noGrp="1"/>
          </p:cNvSpPr>
          <p:nvPr>
            <p:ph type="body" sz="quarter" idx="16"/>
          </p:nvPr>
        </p:nvSpPr>
        <p:spPr>
          <a:xfrm>
            <a:off x="523431" y="2769833"/>
            <a:ext cx="5191569" cy="3204784"/>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8" name="Textplatzhalter 9">
            <a:extLst>
              <a:ext uri="{FF2B5EF4-FFF2-40B4-BE49-F238E27FC236}">
                <a16:creationId xmlns:a16="http://schemas.microsoft.com/office/drawing/2014/main" id="{67CF15E6-663E-A848-8D63-D2715104380F}"/>
              </a:ext>
            </a:extLst>
          </p:cNvPr>
          <p:cNvSpPr>
            <a:spLocks noGrp="1"/>
          </p:cNvSpPr>
          <p:nvPr>
            <p:ph type="body" sz="quarter" idx="19" hasCustomPrompt="1"/>
          </p:nvPr>
        </p:nvSpPr>
        <p:spPr>
          <a:xfrm>
            <a:off x="523431" y="748008"/>
            <a:ext cx="9798738" cy="245524"/>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4587BD7E-5D8F-498B-A4A3-8EF69C38278C}"/>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1" name="Grafik 10">
            <a:extLst>
              <a:ext uri="{FF2B5EF4-FFF2-40B4-BE49-F238E27FC236}">
                <a16:creationId xmlns:a16="http://schemas.microsoft.com/office/drawing/2014/main" id="{FF5ACB15-E86B-4808-9840-CB0CB2AC11D7}"/>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3" name="Textplatzhalter 2">
            <a:extLst>
              <a:ext uri="{FF2B5EF4-FFF2-40B4-BE49-F238E27FC236}">
                <a16:creationId xmlns:a16="http://schemas.microsoft.com/office/drawing/2014/main" id="{52816DA9-A624-42F4-B35A-95055D6616E3}"/>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AF013E61-374A-4B2D-B4D0-898DDB054B6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393613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rechts/Bild links">
    <p:spTree>
      <p:nvGrpSpPr>
        <p:cNvPr id="1" name=""/>
        <p:cNvGrpSpPr/>
        <p:nvPr/>
      </p:nvGrpSpPr>
      <p:grpSpPr>
        <a:xfrm>
          <a:off x="0" y="0"/>
          <a:ext cx="0" cy="0"/>
          <a:chOff x="0" y="0"/>
          <a:chExt cx="0" cy="0"/>
        </a:xfrm>
      </p:grpSpPr>
      <p:sp>
        <p:nvSpPr>
          <p:cNvPr id="14" name="Textplatzhalter 16">
            <a:extLst>
              <a:ext uri="{FF2B5EF4-FFF2-40B4-BE49-F238E27FC236}">
                <a16:creationId xmlns:a16="http://schemas.microsoft.com/office/drawing/2014/main" id="{77CFBD75-255E-1A41-BB4D-9E1D224A2F9E}"/>
              </a:ext>
            </a:extLst>
          </p:cNvPr>
          <p:cNvSpPr>
            <a:spLocks noGrp="1"/>
          </p:cNvSpPr>
          <p:nvPr>
            <p:ph type="body" sz="quarter" idx="15" hasCustomPrompt="1"/>
          </p:nvPr>
        </p:nvSpPr>
        <p:spPr>
          <a:xfrm>
            <a:off x="523432" y="1476381"/>
            <a:ext cx="518525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a:t>
            </a:r>
            <a:br>
              <a:rPr lang="de-DE" b="1" dirty="0"/>
            </a:br>
            <a:r>
              <a:rPr lang="de-DE" b="1" dirty="0"/>
              <a:t>mehrere Zeilen läuft.</a:t>
            </a:r>
            <a:endParaRPr lang="de-DE" dirty="0"/>
          </a:p>
        </p:txBody>
      </p:sp>
      <p:sp>
        <p:nvSpPr>
          <p:cNvPr id="15" name="Textplatzhalter 16">
            <a:extLst>
              <a:ext uri="{FF2B5EF4-FFF2-40B4-BE49-F238E27FC236}">
                <a16:creationId xmlns:a16="http://schemas.microsoft.com/office/drawing/2014/main" id="{A9DF890E-DFC6-794A-AD1C-1B4030D1C326}"/>
              </a:ext>
            </a:extLst>
          </p:cNvPr>
          <p:cNvSpPr>
            <a:spLocks noGrp="1"/>
          </p:cNvSpPr>
          <p:nvPr>
            <p:ph type="body" sz="quarter" idx="16"/>
          </p:nvPr>
        </p:nvSpPr>
        <p:spPr>
          <a:xfrm>
            <a:off x="523430" y="2667768"/>
            <a:ext cx="5194043" cy="2060590"/>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7" name="Textplatzhalter 16">
            <a:extLst>
              <a:ext uri="{FF2B5EF4-FFF2-40B4-BE49-F238E27FC236}">
                <a16:creationId xmlns:a16="http://schemas.microsoft.com/office/drawing/2014/main" id="{82D28491-8FC9-4F4C-B3B1-4D831002C810}"/>
              </a:ext>
            </a:extLst>
          </p:cNvPr>
          <p:cNvSpPr>
            <a:spLocks noGrp="1"/>
          </p:cNvSpPr>
          <p:nvPr>
            <p:ph type="body" sz="quarter" idx="17" hasCustomPrompt="1"/>
          </p:nvPr>
        </p:nvSpPr>
        <p:spPr>
          <a:xfrm>
            <a:off x="523433" y="5102795"/>
            <a:ext cx="5202835" cy="86094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18" name="Bildplatzhalter 21">
            <a:extLst>
              <a:ext uri="{FF2B5EF4-FFF2-40B4-BE49-F238E27FC236}">
                <a16:creationId xmlns:a16="http://schemas.microsoft.com/office/drawing/2014/main" id="{9AEE2DBB-40AF-714D-B115-DA1245EA99E6}"/>
              </a:ext>
            </a:extLst>
          </p:cNvPr>
          <p:cNvSpPr>
            <a:spLocks noGrp="1"/>
          </p:cNvSpPr>
          <p:nvPr>
            <p:ph type="pic" sz="quarter" idx="18"/>
          </p:nvPr>
        </p:nvSpPr>
        <p:spPr>
          <a:xfrm>
            <a:off x="6483318" y="1476381"/>
            <a:ext cx="5194043" cy="4502388"/>
          </a:xfrm>
          <a:prstGeom prst="rect">
            <a:avLst/>
          </a:prstGeom>
        </p:spPr>
        <p:txBody>
          <a:bodyPr/>
          <a:lstStyle>
            <a:lvl1pPr marL="0" indent="0">
              <a:buNone/>
              <a:defRPr/>
            </a:lvl1pPr>
          </a:lstStyle>
          <a:p>
            <a:endParaRPr lang="de-DE" dirty="0"/>
          </a:p>
        </p:txBody>
      </p:sp>
      <p:sp>
        <p:nvSpPr>
          <p:cNvPr id="9" name="Textplatzhalter 9">
            <a:extLst>
              <a:ext uri="{FF2B5EF4-FFF2-40B4-BE49-F238E27FC236}">
                <a16:creationId xmlns:a16="http://schemas.microsoft.com/office/drawing/2014/main" id="{6F59BE16-8F3F-CF4E-B5DF-726ACCB5CEB1}"/>
              </a:ext>
            </a:extLst>
          </p:cNvPr>
          <p:cNvSpPr>
            <a:spLocks noGrp="1"/>
          </p:cNvSpPr>
          <p:nvPr>
            <p:ph type="body" sz="quarter" idx="19" hasCustomPrompt="1"/>
          </p:nvPr>
        </p:nvSpPr>
        <p:spPr>
          <a:xfrm>
            <a:off x="523431" y="746136"/>
            <a:ext cx="9798738" cy="247395"/>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0" name="Foliennummernplatzhalter 5">
            <a:extLst>
              <a:ext uri="{FF2B5EF4-FFF2-40B4-BE49-F238E27FC236}">
                <a16:creationId xmlns:a16="http://schemas.microsoft.com/office/drawing/2014/main" id="{AC87A343-07F9-415E-B370-C36C6D5FCF4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Datumsplatzhalter 3">
            <a:extLst>
              <a:ext uri="{FF2B5EF4-FFF2-40B4-BE49-F238E27FC236}">
                <a16:creationId xmlns:a16="http://schemas.microsoft.com/office/drawing/2014/main" id="{7DFE4FF2-162E-4C77-90BD-A8EF18F564EC}"/>
              </a:ext>
            </a:extLst>
          </p:cNvPr>
          <p:cNvSpPr>
            <a:spLocks noGrp="1"/>
          </p:cNvSpPr>
          <p:nvPr>
            <p:ph type="dt" sz="half" idx="2"/>
          </p:nvPr>
        </p:nvSpPr>
        <p:spPr>
          <a:xfrm>
            <a:off x="529154" y="6338181"/>
            <a:ext cx="1326022" cy="365125"/>
          </a:xfrm>
          <a:prstGeom prst="rect">
            <a:avLst/>
          </a:prstGeom>
        </p:spPr>
        <p:txBody>
          <a:bodyPr lIns="0"/>
          <a:lstStyle>
            <a:lvl1pPr>
              <a:defRPr sz="1400">
                <a:solidFill>
                  <a:schemeClr val="tx2"/>
                </a:solidFill>
              </a:defRPr>
            </a:lvl1pPr>
          </a:lstStyle>
          <a:p>
            <a:endParaRPr lang="de-DE" dirty="0"/>
          </a:p>
        </p:txBody>
      </p:sp>
      <p:pic>
        <p:nvPicPr>
          <p:cNvPr id="16" name="Grafik 15">
            <a:extLst>
              <a:ext uri="{FF2B5EF4-FFF2-40B4-BE49-F238E27FC236}">
                <a16:creationId xmlns:a16="http://schemas.microsoft.com/office/drawing/2014/main" id="{C4CCAD25-A977-4F34-B15D-69B78E2AFA17}"/>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3" name="Textplatzhalter 2">
            <a:extLst>
              <a:ext uri="{FF2B5EF4-FFF2-40B4-BE49-F238E27FC236}">
                <a16:creationId xmlns:a16="http://schemas.microsoft.com/office/drawing/2014/main" id="{F5C2DA42-16AD-4887-88CD-997CB3D84BF0}"/>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2686508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ei Bilder/Text rechts">
    <p:spTree>
      <p:nvGrpSpPr>
        <p:cNvPr id="1" name=""/>
        <p:cNvGrpSpPr/>
        <p:nvPr/>
      </p:nvGrpSpPr>
      <p:grpSpPr>
        <a:xfrm>
          <a:off x="0" y="0"/>
          <a:ext cx="0" cy="0"/>
          <a:chOff x="0" y="0"/>
          <a:chExt cx="0" cy="0"/>
        </a:xfrm>
      </p:grpSpPr>
      <p:sp>
        <p:nvSpPr>
          <p:cNvPr id="16" name="Bildplatzhalter 21">
            <a:extLst>
              <a:ext uri="{FF2B5EF4-FFF2-40B4-BE49-F238E27FC236}">
                <a16:creationId xmlns:a16="http://schemas.microsoft.com/office/drawing/2014/main" id="{63B2AF04-555B-7344-9313-9898A01CCD3A}"/>
              </a:ext>
            </a:extLst>
          </p:cNvPr>
          <p:cNvSpPr>
            <a:spLocks noGrp="1"/>
          </p:cNvSpPr>
          <p:nvPr>
            <p:ph type="pic" sz="quarter" idx="18"/>
          </p:nvPr>
        </p:nvSpPr>
        <p:spPr>
          <a:xfrm>
            <a:off x="514639" y="1995854"/>
            <a:ext cx="2543454" cy="3970878"/>
          </a:xfrm>
          <a:prstGeom prst="rect">
            <a:avLst/>
          </a:prstGeom>
        </p:spPr>
        <p:txBody>
          <a:bodyPr/>
          <a:lstStyle>
            <a:lvl1pPr marL="0" indent="0">
              <a:buNone/>
              <a:defRPr/>
            </a:lvl1pPr>
          </a:lstStyle>
          <a:p>
            <a:endParaRPr lang="de-DE" dirty="0"/>
          </a:p>
        </p:txBody>
      </p:sp>
      <p:sp>
        <p:nvSpPr>
          <p:cNvPr id="17" name="Bildplatzhalter 21">
            <a:extLst>
              <a:ext uri="{FF2B5EF4-FFF2-40B4-BE49-F238E27FC236}">
                <a16:creationId xmlns:a16="http://schemas.microsoft.com/office/drawing/2014/main" id="{14C8BC8E-C997-844E-B4C0-7AFD1361ABAF}"/>
              </a:ext>
            </a:extLst>
          </p:cNvPr>
          <p:cNvSpPr>
            <a:spLocks noGrp="1"/>
          </p:cNvSpPr>
          <p:nvPr>
            <p:ph type="pic" sz="quarter" idx="19"/>
          </p:nvPr>
        </p:nvSpPr>
        <p:spPr>
          <a:xfrm>
            <a:off x="3178125" y="1995854"/>
            <a:ext cx="2543454" cy="3970877"/>
          </a:xfrm>
          <a:prstGeom prst="rect">
            <a:avLst/>
          </a:prstGeom>
        </p:spPr>
        <p:txBody>
          <a:bodyPr/>
          <a:lstStyle>
            <a:lvl1pPr marL="0" indent="0">
              <a:buNone/>
              <a:defRPr/>
            </a:lvl1pPr>
          </a:lstStyle>
          <a:p>
            <a:endParaRPr lang="de-DE" dirty="0"/>
          </a:p>
        </p:txBody>
      </p:sp>
      <p:sp>
        <p:nvSpPr>
          <p:cNvPr id="18" name="Textplatzhalter 16">
            <a:extLst>
              <a:ext uri="{FF2B5EF4-FFF2-40B4-BE49-F238E27FC236}">
                <a16:creationId xmlns:a16="http://schemas.microsoft.com/office/drawing/2014/main" id="{107D4587-2E1E-5C42-8E79-C85AE2A0F1C7}"/>
              </a:ext>
            </a:extLst>
          </p:cNvPr>
          <p:cNvSpPr>
            <a:spLocks noGrp="1"/>
          </p:cNvSpPr>
          <p:nvPr>
            <p:ph type="body" sz="quarter" idx="16"/>
          </p:nvPr>
        </p:nvSpPr>
        <p:spPr>
          <a:xfrm>
            <a:off x="6470422" y="2760785"/>
            <a:ext cx="5206939" cy="1881553"/>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9" name="Textplatzhalter 16">
            <a:extLst>
              <a:ext uri="{FF2B5EF4-FFF2-40B4-BE49-F238E27FC236}">
                <a16:creationId xmlns:a16="http://schemas.microsoft.com/office/drawing/2014/main" id="{017CE37D-21D8-8D45-8FFB-30E32C307DBE}"/>
              </a:ext>
            </a:extLst>
          </p:cNvPr>
          <p:cNvSpPr>
            <a:spLocks noGrp="1"/>
          </p:cNvSpPr>
          <p:nvPr>
            <p:ph type="body" sz="quarter" idx="17" hasCustomPrompt="1"/>
          </p:nvPr>
        </p:nvSpPr>
        <p:spPr>
          <a:xfrm>
            <a:off x="6470424" y="4879731"/>
            <a:ext cx="5206938" cy="107820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9" name="Textplatzhalter 9">
            <a:extLst>
              <a:ext uri="{FF2B5EF4-FFF2-40B4-BE49-F238E27FC236}">
                <a16:creationId xmlns:a16="http://schemas.microsoft.com/office/drawing/2014/main" id="{24E92FF4-E103-5C44-80F9-0FDB5F4E192E}"/>
              </a:ext>
            </a:extLst>
          </p:cNvPr>
          <p:cNvSpPr>
            <a:spLocks noGrp="1"/>
          </p:cNvSpPr>
          <p:nvPr>
            <p:ph type="body" sz="quarter" idx="15" hasCustomPrompt="1"/>
          </p:nvPr>
        </p:nvSpPr>
        <p:spPr>
          <a:xfrm>
            <a:off x="523431" y="750592"/>
            <a:ext cx="9807531" cy="295693"/>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0" name="Foliennummernplatzhalter 5">
            <a:extLst>
              <a:ext uri="{FF2B5EF4-FFF2-40B4-BE49-F238E27FC236}">
                <a16:creationId xmlns:a16="http://schemas.microsoft.com/office/drawing/2014/main" id="{1B21696B-627F-430D-A0CC-6E993081041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20" name="Grafik 19">
            <a:extLst>
              <a:ext uri="{FF2B5EF4-FFF2-40B4-BE49-F238E27FC236}">
                <a16:creationId xmlns:a16="http://schemas.microsoft.com/office/drawing/2014/main" id="{34603FDA-2C0F-45C2-BF0B-DE210A4F407D}"/>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2" name="Datumsplatzhalter 3">
            <a:extLst>
              <a:ext uri="{FF2B5EF4-FFF2-40B4-BE49-F238E27FC236}">
                <a16:creationId xmlns:a16="http://schemas.microsoft.com/office/drawing/2014/main" id="{26E8A2A2-4044-4F22-ABFE-8F63D2ECBE7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
        <p:nvSpPr>
          <p:cNvPr id="13" name="Textplatzhalter 2">
            <a:extLst>
              <a:ext uri="{FF2B5EF4-FFF2-40B4-BE49-F238E27FC236}">
                <a16:creationId xmlns:a16="http://schemas.microsoft.com/office/drawing/2014/main" id="{C6CE3C9D-8862-42A4-9C03-4778F8991541}"/>
              </a:ext>
            </a:extLst>
          </p:cNvPr>
          <p:cNvSpPr>
            <a:spLocks noGrp="1"/>
          </p:cNvSpPr>
          <p:nvPr>
            <p:ph type="body" sz="quarter" idx="20" hasCustomPrompt="1"/>
          </p:nvPr>
        </p:nvSpPr>
        <p:spPr>
          <a:xfrm>
            <a:off x="514072" y="6037609"/>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
        <p:nvSpPr>
          <p:cNvPr id="21" name="Textplatzhalter 2">
            <a:extLst>
              <a:ext uri="{FF2B5EF4-FFF2-40B4-BE49-F238E27FC236}">
                <a16:creationId xmlns:a16="http://schemas.microsoft.com/office/drawing/2014/main" id="{2800BFA8-CA45-4043-A815-852D7AEE8CEF}"/>
              </a:ext>
            </a:extLst>
          </p:cNvPr>
          <p:cNvSpPr>
            <a:spLocks noGrp="1"/>
          </p:cNvSpPr>
          <p:nvPr>
            <p:ph type="body" sz="quarter" idx="21" hasCustomPrompt="1"/>
          </p:nvPr>
        </p:nvSpPr>
        <p:spPr>
          <a:xfrm>
            <a:off x="3178125" y="6038758"/>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3750180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Text rechts">
    <p:spTree>
      <p:nvGrpSpPr>
        <p:cNvPr id="1" name=""/>
        <p:cNvGrpSpPr/>
        <p:nvPr/>
      </p:nvGrpSpPr>
      <p:grpSpPr>
        <a:xfrm>
          <a:off x="0" y="0"/>
          <a:ext cx="0" cy="0"/>
          <a:chOff x="0" y="0"/>
          <a:chExt cx="0" cy="0"/>
        </a:xfrm>
      </p:grpSpPr>
      <p:sp>
        <p:nvSpPr>
          <p:cNvPr id="10" name="Textplatzhalter 16">
            <a:extLst>
              <a:ext uri="{FF2B5EF4-FFF2-40B4-BE49-F238E27FC236}">
                <a16:creationId xmlns:a16="http://schemas.microsoft.com/office/drawing/2014/main" id="{5499D8D5-7940-9243-A4FB-6E66ACF6F925}"/>
              </a:ext>
            </a:extLst>
          </p:cNvPr>
          <p:cNvSpPr>
            <a:spLocks noGrp="1"/>
          </p:cNvSpPr>
          <p:nvPr>
            <p:ph type="body" sz="quarter" idx="15" hasCustomPrompt="1"/>
          </p:nvPr>
        </p:nvSpPr>
        <p:spPr>
          <a:xfrm>
            <a:off x="6480668" y="1995854"/>
            <a:ext cx="5190969" cy="113420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11" name="Textplatzhalter 16">
            <a:extLst>
              <a:ext uri="{FF2B5EF4-FFF2-40B4-BE49-F238E27FC236}">
                <a16:creationId xmlns:a16="http://schemas.microsoft.com/office/drawing/2014/main" id="{B90BBC81-6BED-B44D-BA5A-149B7D3593AA}"/>
              </a:ext>
            </a:extLst>
          </p:cNvPr>
          <p:cNvSpPr>
            <a:spLocks noGrp="1"/>
          </p:cNvSpPr>
          <p:nvPr>
            <p:ph type="body" sz="quarter" idx="16"/>
          </p:nvPr>
        </p:nvSpPr>
        <p:spPr>
          <a:xfrm>
            <a:off x="6477598" y="3429000"/>
            <a:ext cx="5190969" cy="2532186"/>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Bildplatzhalter 21">
            <a:extLst>
              <a:ext uri="{FF2B5EF4-FFF2-40B4-BE49-F238E27FC236}">
                <a16:creationId xmlns:a16="http://schemas.microsoft.com/office/drawing/2014/main" id="{9349BE05-3A72-8045-8C57-02C7C6EF7C29}"/>
              </a:ext>
            </a:extLst>
          </p:cNvPr>
          <p:cNvSpPr>
            <a:spLocks noGrp="1"/>
          </p:cNvSpPr>
          <p:nvPr>
            <p:ph type="pic" sz="quarter" idx="18"/>
          </p:nvPr>
        </p:nvSpPr>
        <p:spPr>
          <a:xfrm>
            <a:off x="523432" y="1995854"/>
            <a:ext cx="5190969" cy="3965332"/>
          </a:xfrm>
          <a:prstGeom prst="rect">
            <a:avLst/>
          </a:prstGeom>
        </p:spPr>
        <p:txBody>
          <a:bodyPr/>
          <a:lstStyle>
            <a:lvl1pPr marL="0" indent="0">
              <a:buNone/>
              <a:defRPr/>
            </a:lvl1pPr>
          </a:lstStyle>
          <a:p>
            <a:endParaRPr lang="de-DE" dirty="0"/>
          </a:p>
        </p:txBody>
      </p:sp>
      <p:sp>
        <p:nvSpPr>
          <p:cNvPr id="8" name="Textplatzhalter 9">
            <a:extLst>
              <a:ext uri="{FF2B5EF4-FFF2-40B4-BE49-F238E27FC236}">
                <a16:creationId xmlns:a16="http://schemas.microsoft.com/office/drawing/2014/main" id="{62E881B9-9E77-CA42-A935-D8A3CF8352B0}"/>
              </a:ext>
            </a:extLst>
          </p:cNvPr>
          <p:cNvSpPr>
            <a:spLocks noGrp="1"/>
          </p:cNvSpPr>
          <p:nvPr>
            <p:ph type="body" sz="quarter" idx="19" hasCustomPrompt="1"/>
          </p:nvPr>
        </p:nvSpPr>
        <p:spPr>
          <a:xfrm>
            <a:off x="523431" y="744685"/>
            <a:ext cx="9798738" cy="284015"/>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82B7BB8C-95D1-4B8C-B013-F6B62EB488CB}"/>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6" name="Grafik 15">
            <a:extLst>
              <a:ext uri="{FF2B5EF4-FFF2-40B4-BE49-F238E27FC236}">
                <a16:creationId xmlns:a16="http://schemas.microsoft.com/office/drawing/2014/main" id="{F823B7CD-CF02-4A33-91B6-D8C46BBAC402}"/>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5" name="Textplatzhalter 2">
            <a:extLst>
              <a:ext uri="{FF2B5EF4-FFF2-40B4-BE49-F238E27FC236}">
                <a16:creationId xmlns:a16="http://schemas.microsoft.com/office/drawing/2014/main" id="{23C6408C-BB3C-41C9-B59A-DC6183957022}"/>
              </a:ext>
            </a:extLst>
          </p:cNvPr>
          <p:cNvSpPr>
            <a:spLocks noGrp="1"/>
          </p:cNvSpPr>
          <p:nvPr>
            <p:ph type="body" sz="quarter" idx="20" hasCustomPrompt="1"/>
          </p:nvPr>
        </p:nvSpPr>
        <p:spPr>
          <a:xfrm>
            <a:off x="520362" y="6034404"/>
            <a:ext cx="5190969"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7" name="Datumsplatzhalter 3">
            <a:extLst>
              <a:ext uri="{FF2B5EF4-FFF2-40B4-BE49-F238E27FC236}">
                <a16:creationId xmlns:a16="http://schemas.microsoft.com/office/drawing/2014/main" id="{9AC2E0B9-52BB-4DE7-91FE-6706C38A490C}"/>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1273816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ext">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0D978528-6A6D-ED4A-AAF6-77DF85D62715}"/>
              </a:ext>
            </a:extLst>
          </p:cNvPr>
          <p:cNvSpPr>
            <a:spLocks noGrp="1"/>
          </p:cNvSpPr>
          <p:nvPr>
            <p:ph type="body" sz="quarter" idx="16"/>
          </p:nvPr>
        </p:nvSpPr>
        <p:spPr>
          <a:xfrm>
            <a:off x="6477597" y="4123592"/>
            <a:ext cx="5199763" cy="1837592"/>
          </a:xfrm>
          <a:prstGeom prst="rect">
            <a:avLst/>
          </a:prstGeom>
          <a:solidFill>
            <a:schemeClr val="bg2"/>
          </a:solidFill>
        </p:spPr>
        <p:txBody>
          <a:bodyPr lIns="144000" tIns="144000" rIns="144000" bIns="14400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Textplatzhalter 16">
            <a:extLst>
              <a:ext uri="{FF2B5EF4-FFF2-40B4-BE49-F238E27FC236}">
                <a16:creationId xmlns:a16="http://schemas.microsoft.com/office/drawing/2014/main" id="{C3ABC3CE-9C0E-7340-85EB-AD55A2C74ACF}"/>
              </a:ext>
            </a:extLst>
          </p:cNvPr>
          <p:cNvSpPr>
            <a:spLocks noGrp="1"/>
          </p:cNvSpPr>
          <p:nvPr>
            <p:ph type="body" sz="quarter" idx="15" hasCustomPrompt="1"/>
          </p:nvPr>
        </p:nvSpPr>
        <p:spPr>
          <a:xfrm>
            <a:off x="6477598" y="2769576"/>
            <a:ext cx="5199763" cy="1143727"/>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20" name="Textplatzhalter 19">
            <a:extLst>
              <a:ext uri="{FF2B5EF4-FFF2-40B4-BE49-F238E27FC236}">
                <a16:creationId xmlns:a16="http://schemas.microsoft.com/office/drawing/2014/main" id="{C781AF8B-F25D-C74E-9233-093F8743113D}"/>
              </a:ext>
            </a:extLst>
          </p:cNvPr>
          <p:cNvSpPr>
            <a:spLocks noGrp="1"/>
          </p:cNvSpPr>
          <p:nvPr>
            <p:ph type="body" sz="quarter" idx="17" hasCustomPrompt="1"/>
          </p:nvPr>
        </p:nvSpPr>
        <p:spPr>
          <a:xfrm>
            <a:off x="523431" y="2769575"/>
            <a:ext cx="5199763" cy="3191609"/>
          </a:xfrm>
          <a:prstGeom prst="rect">
            <a:avLst/>
          </a:prstGeom>
        </p:spPr>
        <p:txBody>
          <a:bodyPr lIns="0" tIns="0" rIns="0" bIns="0"/>
          <a:lstStyle>
            <a:lvl1pPr marL="0" indent="0">
              <a:lnSpc>
                <a:spcPts val="1800"/>
              </a:lnSpc>
              <a:spcBef>
                <a:spcPts val="600"/>
              </a:spcBef>
              <a:buNone/>
              <a:defRPr sz="1600"/>
            </a:lvl1pPr>
          </a:lstStyle>
          <a:p>
            <a:r>
              <a:rPr lang="de-DE" dirty="0"/>
              <a:t>Textbereich</a:t>
            </a:r>
          </a:p>
        </p:txBody>
      </p:sp>
      <p:sp>
        <p:nvSpPr>
          <p:cNvPr id="11" name="Textplatzhalter 9">
            <a:extLst>
              <a:ext uri="{FF2B5EF4-FFF2-40B4-BE49-F238E27FC236}">
                <a16:creationId xmlns:a16="http://schemas.microsoft.com/office/drawing/2014/main" id="{227393F9-CE04-864D-9E49-4C39E1A729BF}"/>
              </a:ext>
            </a:extLst>
          </p:cNvPr>
          <p:cNvSpPr>
            <a:spLocks noGrp="1"/>
          </p:cNvSpPr>
          <p:nvPr>
            <p:ph type="body" sz="quarter" idx="18" hasCustomPrompt="1"/>
          </p:nvPr>
        </p:nvSpPr>
        <p:spPr>
          <a:xfrm>
            <a:off x="523431" y="744687"/>
            <a:ext cx="9807531" cy="284014"/>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pic>
        <p:nvPicPr>
          <p:cNvPr id="8" name="Grafik 7">
            <a:extLst>
              <a:ext uri="{FF2B5EF4-FFF2-40B4-BE49-F238E27FC236}">
                <a16:creationId xmlns:a16="http://schemas.microsoft.com/office/drawing/2014/main" id="{B44FA04F-E055-464D-A23B-DF4D17363448}"/>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7" name="Datumsplatzhalter 3">
            <a:extLst>
              <a:ext uri="{FF2B5EF4-FFF2-40B4-BE49-F238E27FC236}">
                <a16:creationId xmlns:a16="http://schemas.microsoft.com/office/drawing/2014/main" id="{C1C22A6E-52BB-4C1F-B9BE-DE91B69E4742}"/>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
        <p:nvSpPr>
          <p:cNvPr id="9" name="Foliennummernplatzhalter 5">
            <a:extLst>
              <a:ext uri="{FF2B5EF4-FFF2-40B4-BE49-F238E27FC236}">
                <a16:creationId xmlns:a16="http://schemas.microsoft.com/office/drawing/2014/main" id="{BE5676D0-C11A-4655-885D-6D9E2EBEB162}"/>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1118838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ollbi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9406BCB8-41B8-EC4F-8B7E-804317A1F81B}"/>
              </a:ext>
            </a:extLst>
          </p:cNvPr>
          <p:cNvSpPr>
            <a:spLocks noGrp="1"/>
          </p:cNvSpPr>
          <p:nvPr>
            <p:ph type="body" sz="quarter" idx="13" hasCustomPrompt="1"/>
          </p:nvPr>
        </p:nvSpPr>
        <p:spPr>
          <a:xfrm>
            <a:off x="514639" y="642170"/>
            <a:ext cx="580091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0" y="1290918"/>
            <a:ext cx="12192000" cy="4006569"/>
          </a:xfrm>
          <a:prstGeom prst="rect">
            <a:avLst/>
          </a:prstGeom>
        </p:spPr>
        <p:txBody>
          <a:bodyPr/>
          <a:lstStyle>
            <a:lvl1pPr marL="0" indent="0">
              <a:buNone/>
              <a:defRPr/>
            </a:lvl1pPr>
          </a:lstStyle>
          <a:p>
            <a:endParaRPr lang="de-DE" dirty="0"/>
          </a:p>
        </p:txBody>
      </p:sp>
      <p:sp>
        <p:nvSpPr>
          <p:cNvPr id="17" name="Bildplatzhalter 16">
            <a:extLst>
              <a:ext uri="{FF2B5EF4-FFF2-40B4-BE49-F238E27FC236}">
                <a16:creationId xmlns:a16="http://schemas.microsoft.com/office/drawing/2014/main" id="{6C784ED6-23B7-B543-85B2-276A6BEB54E7}"/>
              </a:ext>
            </a:extLst>
          </p:cNvPr>
          <p:cNvSpPr>
            <a:spLocks noGrp="1"/>
          </p:cNvSpPr>
          <p:nvPr>
            <p:ph type="pic" sz="quarter" idx="16"/>
          </p:nvPr>
        </p:nvSpPr>
        <p:spPr>
          <a:xfrm>
            <a:off x="0" y="0"/>
            <a:ext cx="12192000" cy="5992427"/>
          </a:xfrm>
          <a:prstGeom prst="rect">
            <a:avLst/>
          </a:prstGeom>
          <a:solidFill>
            <a:schemeClr val="bg1"/>
          </a:solidFill>
        </p:spPr>
        <p:txBody>
          <a:bodyPr/>
          <a:lstStyle>
            <a:lvl1pPr marL="0" indent="0">
              <a:buNone/>
              <a:defRPr/>
            </a:lvl1pPr>
          </a:lstStyle>
          <a:p>
            <a:endParaRPr lang="de-DE" dirty="0"/>
          </a:p>
        </p:txBody>
      </p:sp>
      <p:sp>
        <p:nvSpPr>
          <p:cNvPr id="11" name="Foliennummernplatzhalter 5">
            <a:extLst>
              <a:ext uri="{FF2B5EF4-FFF2-40B4-BE49-F238E27FC236}">
                <a16:creationId xmlns:a16="http://schemas.microsoft.com/office/drawing/2014/main" id="{609177F0-451E-4A52-BCB6-3904225888C5}"/>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4F77AF-5FC3-3742-9B04-C4967E118F6E}" type="slidenum">
              <a:rPr lang="de-DE" smtClean="0"/>
              <a:pPr/>
              <a:t>‹#›</a:t>
            </a:fld>
            <a:endParaRPr lang="de-DE" dirty="0"/>
          </a:p>
        </p:txBody>
      </p:sp>
      <p:sp>
        <p:nvSpPr>
          <p:cNvPr id="9" name="Textplatzhalter 2">
            <a:extLst>
              <a:ext uri="{FF2B5EF4-FFF2-40B4-BE49-F238E27FC236}">
                <a16:creationId xmlns:a16="http://schemas.microsoft.com/office/drawing/2014/main" id="{81C761CC-23A6-4D70-9544-CA087B049F11}"/>
              </a:ext>
            </a:extLst>
          </p:cNvPr>
          <p:cNvSpPr>
            <a:spLocks noGrp="1"/>
          </p:cNvSpPr>
          <p:nvPr>
            <p:ph type="body" sz="quarter" idx="18" hasCustomPrompt="1"/>
          </p:nvPr>
        </p:nvSpPr>
        <p:spPr>
          <a:xfrm>
            <a:off x="529154" y="6034404"/>
            <a:ext cx="11148033"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2" name="Datumsplatzhalter 7">
            <a:extLst>
              <a:ext uri="{FF2B5EF4-FFF2-40B4-BE49-F238E27FC236}">
                <a16:creationId xmlns:a16="http://schemas.microsoft.com/office/drawing/2014/main" id="{9DCEFA27-A29E-BF66-FF28-F19821D3EC78}"/>
              </a:ext>
            </a:extLst>
          </p:cNvPr>
          <p:cNvSpPr>
            <a:spLocks noGrp="1"/>
          </p:cNvSpPr>
          <p:nvPr>
            <p:ph type="dt" sz="half" idx="2"/>
          </p:nvPr>
        </p:nvSpPr>
        <p:spPr>
          <a:xfrm>
            <a:off x="514813" y="6338182"/>
            <a:ext cx="1174138" cy="245524"/>
          </a:xfrm>
        </p:spPr>
        <p:txBody>
          <a:bodyPr/>
          <a:lstStyle/>
          <a:p>
            <a:endParaRPr lang="de-DE" dirty="0"/>
          </a:p>
        </p:txBody>
      </p:sp>
    </p:spTree>
    <p:extLst>
      <p:ext uri="{BB962C8B-B14F-4D97-AF65-F5344CB8AC3E}">
        <p14:creationId xmlns:p14="http://schemas.microsoft.com/office/powerpoint/2010/main" val="1322886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Vollbi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9406BCB8-41B8-EC4F-8B7E-804317A1F81B}"/>
              </a:ext>
            </a:extLst>
          </p:cNvPr>
          <p:cNvSpPr>
            <a:spLocks noGrp="1"/>
          </p:cNvSpPr>
          <p:nvPr>
            <p:ph type="body" sz="quarter" idx="13" hasCustomPrompt="1"/>
          </p:nvPr>
        </p:nvSpPr>
        <p:spPr>
          <a:xfrm>
            <a:off x="514639" y="642170"/>
            <a:ext cx="580091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0" y="1290918"/>
            <a:ext cx="12192000" cy="4006569"/>
          </a:xfrm>
          <a:prstGeom prst="rect">
            <a:avLst/>
          </a:prstGeom>
        </p:spPr>
        <p:txBody>
          <a:bodyPr/>
          <a:lstStyle>
            <a:lvl1pPr marL="0" indent="0">
              <a:buNone/>
              <a:defRPr/>
            </a:lvl1pPr>
          </a:lstStyle>
          <a:p>
            <a:endParaRPr lang="de-DE" dirty="0"/>
          </a:p>
        </p:txBody>
      </p:sp>
      <p:sp>
        <p:nvSpPr>
          <p:cNvPr id="15" name="Textplatzhalter 16">
            <a:extLst>
              <a:ext uri="{FF2B5EF4-FFF2-40B4-BE49-F238E27FC236}">
                <a16:creationId xmlns:a16="http://schemas.microsoft.com/office/drawing/2014/main" id="{69EF2B0F-8C07-4646-A2D8-CAA8500C076D}"/>
              </a:ext>
            </a:extLst>
          </p:cNvPr>
          <p:cNvSpPr>
            <a:spLocks noGrp="1"/>
          </p:cNvSpPr>
          <p:nvPr>
            <p:ph type="body" sz="quarter" idx="15" hasCustomPrompt="1"/>
          </p:nvPr>
        </p:nvSpPr>
        <p:spPr>
          <a:xfrm>
            <a:off x="514639" y="5569054"/>
            <a:ext cx="10565737" cy="708536"/>
          </a:xfrm>
          <a:prstGeom prst="rect">
            <a:avLst/>
          </a:prstGeom>
        </p:spPr>
        <p:txBody>
          <a:bodyPr lIns="0">
            <a:normAutofit/>
          </a:bodyPr>
          <a:lstStyle>
            <a:lvl1pPr marL="0" marR="0" indent="0" algn="l" defTabSz="914400" rtl="0" eaLnBrk="1" fontAlgn="auto" latinLnBrk="0" hangingPunct="1">
              <a:lnSpc>
                <a:spcPts val="1800"/>
              </a:lnSpc>
              <a:spcBef>
                <a:spcPts val="6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Bildbeschreibung</a:t>
            </a:r>
            <a:endParaRPr lang="de-DE" dirty="0"/>
          </a:p>
        </p:txBody>
      </p:sp>
      <p:sp>
        <p:nvSpPr>
          <p:cNvPr id="17" name="Bildplatzhalter 16">
            <a:extLst>
              <a:ext uri="{FF2B5EF4-FFF2-40B4-BE49-F238E27FC236}">
                <a16:creationId xmlns:a16="http://schemas.microsoft.com/office/drawing/2014/main" id="{6C784ED6-23B7-B543-85B2-276A6BEB54E7}"/>
              </a:ext>
            </a:extLst>
          </p:cNvPr>
          <p:cNvSpPr>
            <a:spLocks noGrp="1"/>
          </p:cNvSpPr>
          <p:nvPr>
            <p:ph type="pic" sz="quarter" idx="16"/>
          </p:nvPr>
        </p:nvSpPr>
        <p:spPr>
          <a:xfrm>
            <a:off x="0" y="0"/>
            <a:ext cx="12192000" cy="6858000"/>
          </a:xfrm>
          <a:prstGeom prst="rect">
            <a:avLst/>
          </a:prstGeom>
          <a:solidFill>
            <a:schemeClr val="bg1"/>
          </a:solidFill>
        </p:spPr>
        <p:txBody>
          <a:bodyPr/>
          <a:lstStyle>
            <a:lvl1pPr marL="0" indent="0">
              <a:buNone/>
              <a:defRPr/>
            </a:lvl1pPr>
          </a:lstStyle>
          <a:p>
            <a:endParaRPr lang="de-DE" dirty="0"/>
          </a:p>
        </p:txBody>
      </p:sp>
      <p:sp>
        <p:nvSpPr>
          <p:cNvPr id="11" name="Foliennummernplatzhalter 5">
            <a:extLst>
              <a:ext uri="{FF2B5EF4-FFF2-40B4-BE49-F238E27FC236}">
                <a16:creationId xmlns:a16="http://schemas.microsoft.com/office/drawing/2014/main" id="{609177F0-451E-4A52-BCB6-3904225888C5}"/>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3" name="Rechteck 2">
            <a:extLst>
              <a:ext uri="{FF2B5EF4-FFF2-40B4-BE49-F238E27FC236}">
                <a16:creationId xmlns:a16="http://schemas.microsoft.com/office/drawing/2014/main" id="{9058AAD8-A9D1-4743-B844-9EBDC5D110A7}"/>
              </a:ext>
            </a:extLst>
          </p:cNvPr>
          <p:cNvSpPr/>
          <p:nvPr userDrawn="1"/>
        </p:nvSpPr>
        <p:spPr>
          <a:xfrm>
            <a:off x="6315552" y="6251197"/>
            <a:ext cx="5876448" cy="33443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platzhalter 2">
            <a:extLst>
              <a:ext uri="{FF2B5EF4-FFF2-40B4-BE49-F238E27FC236}">
                <a16:creationId xmlns:a16="http://schemas.microsoft.com/office/drawing/2014/main" id="{CA698717-44DB-4D98-A9EF-7C745D804A73}"/>
              </a:ext>
            </a:extLst>
          </p:cNvPr>
          <p:cNvSpPr>
            <a:spLocks noGrp="1"/>
          </p:cNvSpPr>
          <p:nvPr>
            <p:ph type="body" sz="quarter" idx="18" hasCustomPrompt="1"/>
          </p:nvPr>
        </p:nvSpPr>
        <p:spPr>
          <a:xfrm>
            <a:off x="6319765" y="6294688"/>
            <a:ext cx="5343080" cy="247451"/>
          </a:xfrm>
          <a:prstGeom prst="rect">
            <a:avLst/>
          </a:prstGeom>
        </p:spPr>
        <p:txBody>
          <a:bodyPr/>
          <a:lstStyle>
            <a:lvl1pPr marL="0" indent="0">
              <a:buNone/>
              <a:defRPr sz="1200">
                <a:solidFill>
                  <a:schemeClr val="bg2"/>
                </a:solidFill>
              </a:defRPr>
            </a:lvl1pPr>
          </a:lstStyle>
          <a:p>
            <a:pPr lvl="0"/>
            <a:r>
              <a:rPr lang="de-DE" dirty="0"/>
              <a:t>Quelle: Abbild X, Prometheus Archiv (Beispiel)</a:t>
            </a:r>
          </a:p>
        </p:txBody>
      </p:sp>
    </p:spTree>
    <p:extLst>
      <p:ext uri="{BB962C8B-B14F-4D97-AF65-F5344CB8AC3E}">
        <p14:creationId xmlns:p14="http://schemas.microsoft.com/office/powerpoint/2010/main" val="3118762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ollbild links/Text">
    <p:spTree>
      <p:nvGrpSpPr>
        <p:cNvPr id="1" name=""/>
        <p:cNvGrpSpPr/>
        <p:nvPr/>
      </p:nvGrpSpPr>
      <p:grpSpPr>
        <a:xfrm>
          <a:off x="0" y="0"/>
          <a:ext cx="0" cy="0"/>
          <a:chOff x="0" y="0"/>
          <a:chExt cx="0" cy="0"/>
        </a:xfrm>
      </p:grpSpPr>
      <p:sp>
        <p:nvSpPr>
          <p:cNvPr id="9" name="Bildplatzhalter 21">
            <a:extLst>
              <a:ext uri="{FF2B5EF4-FFF2-40B4-BE49-F238E27FC236}">
                <a16:creationId xmlns:a16="http://schemas.microsoft.com/office/drawing/2014/main" id="{10221449-7C55-4C4F-B8BF-3124EC06F8F6}"/>
              </a:ext>
            </a:extLst>
          </p:cNvPr>
          <p:cNvSpPr>
            <a:spLocks noGrp="1"/>
          </p:cNvSpPr>
          <p:nvPr>
            <p:ph type="pic" sz="quarter" idx="18"/>
          </p:nvPr>
        </p:nvSpPr>
        <p:spPr>
          <a:xfrm>
            <a:off x="0" y="0"/>
            <a:ext cx="6096000" cy="6858001"/>
          </a:xfrm>
          <a:prstGeom prst="rect">
            <a:avLst/>
          </a:prstGeom>
          <a:noFill/>
        </p:spPr>
        <p:txBody>
          <a:bodyPr/>
          <a:lstStyle>
            <a:lvl1pPr marL="0" indent="0">
              <a:buNone/>
              <a:defRPr/>
            </a:lvl1pPr>
          </a:lstStyle>
          <a:p>
            <a:endParaRPr lang="de-DE" dirty="0"/>
          </a:p>
        </p:txBody>
      </p:sp>
      <p:sp>
        <p:nvSpPr>
          <p:cNvPr id="10" name="Textplatzhalter 16">
            <a:extLst>
              <a:ext uri="{FF2B5EF4-FFF2-40B4-BE49-F238E27FC236}">
                <a16:creationId xmlns:a16="http://schemas.microsoft.com/office/drawing/2014/main" id="{F7FC2FD7-CAD9-3643-88AD-2C84AA7779A5}"/>
              </a:ext>
            </a:extLst>
          </p:cNvPr>
          <p:cNvSpPr>
            <a:spLocks noGrp="1"/>
          </p:cNvSpPr>
          <p:nvPr>
            <p:ph type="body" sz="quarter" idx="15" hasCustomPrompt="1"/>
          </p:nvPr>
        </p:nvSpPr>
        <p:spPr>
          <a:xfrm>
            <a:off x="6478023" y="1467073"/>
            <a:ext cx="518482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1" name="Textplatzhalter 16">
            <a:extLst>
              <a:ext uri="{FF2B5EF4-FFF2-40B4-BE49-F238E27FC236}">
                <a16:creationId xmlns:a16="http://schemas.microsoft.com/office/drawing/2014/main" id="{D915C759-68AE-E949-AEDC-6C2AB05F62DE}"/>
              </a:ext>
            </a:extLst>
          </p:cNvPr>
          <p:cNvSpPr>
            <a:spLocks noGrp="1"/>
          </p:cNvSpPr>
          <p:nvPr>
            <p:ph type="body" sz="quarter" idx="16"/>
          </p:nvPr>
        </p:nvSpPr>
        <p:spPr>
          <a:xfrm>
            <a:off x="6478023" y="2769577"/>
            <a:ext cx="5184822" cy="320919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7" name="Textplatzhalter 9">
            <a:extLst>
              <a:ext uri="{FF2B5EF4-FFF2-40B4-BE49-F238E27FC236}">
                <a16:creationId xmlns:a16="http://schemas.microsoft.com/office/drawing/2014/main" id="{03A68195-E784-BC47-B421-ECF634C7A94C}"/>
              </a:ext>
            </a:extLst>
          </p:cNvPr>
          <p:cNvSpPr>
            <a:spLocks noGrp="1"/>
          </p:cNvSpPr>
          <p:nvPr>
            <p:ph type="body" sz="quarter" idx="19" hasCustomPrompt="1"/>
          </p:nvPr>
        </p:nvSpPr>
        <p:spPr>
          <a:xfrm>
            <a:off x="6498189" y="753364"/>
            <a:ext cx="3826542" cy="527509"/>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8" name="Foliennummernplatzhalter 5">
            <a:extLst>
              <a:ext uri="{FF2B5EF4-FFF2-40B4-BE49-F238E27FC236}">
                <a16:creationId xmlns:a16="http://schemas.microsoft.com/office/drawing/2014/main" id="{74354CCB-5558-48A3-A531-E1A04B771376}"/>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4F77AF-5FC3-3742-9B04-C4967E118F6E}" type="slidenum">
              <a:rPr lang="de-DE" smtClean="0"/>
              <a:pPr/>
              <a:t>‹#›</a:t>
            </a:fld>
            <a:endParaRPr lang="de-DE" dirty="0"/>
          </a:p>
        </p:txBody>
      </p:sp>
      <p:pic>
        <p:nvPicPr>
          <p:cNvPr id="15" name="Grafik 14">
            <a:extLst>
              <a:ext uri="{FF2B5EF4-FFF2-40B4-BE49-F238E27FC236}">
                <a16:creationId xmlns:a16="http://schemas.microsoft.com/office/drawing/2014/main" id="{19188442-3CFC-4F42-A29E-37545B4DC9A3}"/>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2" name="Textplatzhalter 2">
            <a:extLst>
              <a:ext uri="{FF2B5EF4-FFF2-40B4-BE49-F238E27FC236}">
                <a16:creationId xmlns:a16="http://schemas.microsoft.com/office/drawing/2014/main" id="{9F9CF163-BF63-40B7-B09C-29D86C548A1D}"/>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6" name="Datumsplatzhalter 3">
            <a:extLst>
              <a:ext uri="{FF2B5EF4-FFF2-40B4-BE49-F238E27FC236}">
                <a16:creationId xmlns:a16="http://schemas.microsoft.com/office/drawing/2014/main" id="{439E0374-1FFB-4905-8DBF-46F960F66B47}"/>
              </a:ext>
            </a:extLst>
          </p:cNvPr>
          <p:cNvSpPr>
            <a:spLocks noGrp="1"/>
          </p:cNvSpPr>
          <p:nvPr>
            <p:ph type="dt" sz="half" idx="2"/>
          </p:nvPr>
        </p:nvSpPr>
        <p:spPr>
          <a:xfrm>
            <a:off x="6474867"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3305228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Vollbild rechts">
    <p:bg>
      <p:bgPr>
        <a:solidFill>
          <a:schemeClr val="bg1"/>
        </a:solidFill>
        <a:effectLst/>
      </p:bgPr>
    </p:bg>
    <p:spTree>
      <p:nvGrpSpPr>
        <p:cNvPr id="1" name=""/>
        <p:cNvGrpSpPr/>
        <p:nvPr/>
      </p:nvGrpSpPr>
      <p:grpSpPr>
        <a:xfrm>
          <a:off x="0" y="0"/>
          <a:ext cx="0" cy="0"/>
          <a:chOff x="0" y="0"/>
          <a:chExt cx="0" cy="0"/>
        </a:xfrm>
      </p:grpSpPr>
      <p:sp>
        <p:nvSpPr>
          <p:cNvPr id="10" name="Bildplatzhalter 21">
            <a:extLst>
              <a:ext uri="{FF2B5EF4-FFF2-40B4-BE49-F238E27FC236}">
                <a16:creationId xmlns:a16="http://schemas.microsoft.com/office/drawing/2014/main" id="{6AF5427D-36F2-5744-AB49-99C89FECA550}"/>
              </a:ext>
            </a:extLst>
          </p:cNvPr>
          <p:cNvSpPr>
            <a:spLocks noGrp="1"/>
          </p:cNvSpPr>
          <p:nvPr>
            <p:ph type="pic" sz="quarter" idx="18"/>
          </p:nvPr>
        </p:nvSpPr>
        <p:spPr>
          <a:xfrm>
            <a:off x="6482576" y="0"/>
            <a:ext cx="5709424" cy="6858000"/>
          </a:xfrm>
          <a:prstGeom prst="rect">
            <a:avLst/>
          </a:prstGeom>
          <a:noFill/>
        </p:spPr>
        <p:txBody>
          <a:bodyPr/>
          <a:lstStyle>
            <a:lvl1pPr marL="0" indent="0">
              <a:buNone/>
              <a:defRPr/>
            </a:lvl1pPr>
          </a:lstStyle>
          <a:p>
            <a:endParaRPr lang="de-DE" dirty="0"/>
          </a:p>
        </p:txBody>
      </p:sp>
      <p:sp>
        <p:nvSpPr>
          <p:cNvPr id="11" name="Textplatzhalter 16">
            <a:extLst>
              <a:ext uri="{FF2B5EF4-FFF2-40B4-BE49-F238E27FC236}">
                <a16:creationId xmlns:a16="http://schemas.microsoft.com/office/drawing/2014/main" id="{B78C1FF4-5A6D-A548-AF54-E87B682A1D74}"/>
              </a:ext>
            </a:extLst>
          </p:cNvPr>
          <p:cNvSpPr>
            <a:spLocks noGrp="1"/>
          </p:cNvSpPr>
          <p:nvPr>
            <p:ph type="body" sz="quarter" idx="15" hasCustomPrompt="1"/>
          </p:nvPr>
        </p:nvSpPr>
        <p:spPr>
          <a:xfrm>
            <a:off x="520276" y="1469492"/>
            <a:ext cx="5189149"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9" name="Textplatzhalter 9">
            <a:extLst>
              <a:ext uri="{FF2B5EF4-FFF2-40B4-BE49-F238E27FC236}">
                <a16:creationId xmlns:a16="http://schemas.microsoft.com/office/drawing/2014/main" id="{0BAB9DD2-8C2C-9140-B574-E59A229331F7}"/>
              </a:ext>
            </a:extLst>
          </p:cNvPr>
          <p:cNvSpPr>
            <a:spLocks noGrp="1"/>
          </p:cNvSpPr>
          <p:nvPr>
            <p:ph type="body" sz="quarter" idx="19" hasCustomPrompt="1"/>
          </p:nvPr>
        </p:nvSpPr>
        <p:spPr>
          <a:xfrm>
            <a:off x="523518" y="741839"/>
            <a:ext cx="5185907" cy="357009"/>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7" name="Foliennummernplatzhalter 5">
            <a:extLst>
              <a:ext uri="{FF2B5EF4-FFF2-40B4-BE49-F238E27FC236}">
                <a16:creationId xmlns:a16="http://schemas.microsoft.com/office/drawing/2014/main" id="{A7D8DEC5-E0DA-4EC5-8B57-E7C228AB5B8B}"/>
              </a:ext>
            </a:extLst>
          </p:cNvPr>
          <p:cNvSpPr>
            <a:spLocks noGrp="1"/>
          </p:cNvSpPr>
          <p:nvPr>
            <p:ph type="sldNum" sz="quarter" idx="4"/>
          </p:nvPr>
        </p:nvSpPr>
        <p:spPr>
          <a:xfrm>
            <a:off x="4284269"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5" name="Textplatzhalter 16">
            <a:extLst>
              <a:ext uri="{FF2B5EF4-FFF2-40B4-BE49-F238E27FC236}">
                <a16:creationId xmlns:a16="http://schemas.microsoft.com/office/drawing/2014/main" id="{A050D4E7-1304-45CD-9E0D-D4D4CC466C55}"/>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Textplatzhalter 2">
            <a:extLst>
              <a:ext uri="{FF2B5EF4-FFF2-40B4-BE49-F238E27FC236}">
                <a16:creationId xmlns:a16="http://schemas.microsoft.com/office/drawing/2014/main" id="{FD89772C-877E-41FE-A68A-14C47E4E4966}"/>
              </a:ext>
            </a:extLst>
          </p:cNvPr>
          <p:cNvSpPr>
            <a:spLocks noGrp="1"/>
          </p:cNvSpPr>
          <p:nvPr>
            <p:ph type="body" sz="quarter" idx="20" hasCustomPrompt="1"/>
          </p:nvPr>
        </p:nvSpPr>
        <p:spPr>
          <a:xfrm>
            <a:off x="523431" y="6034404"/>
            <a:ext cx="5185994"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8" name="Datumsplatzhalter 3">
            <a:extLst>
              <a:ext uri="{FF2B5EF4-FFF2-40B4-BE49-F238E27FC236}">
                <a16:creationId xmlns:a16="http://schemas.microsoft.com/office/drawing/2014/main" id="{08769E91-2BE7-462C-B1ED-126025576D43}"/>
              </a:ext>
            </a:extLst>
          </p:cNvPr>
          <p:cNvSpPr>
            <a:spLocks noGrp="1"/>
          </p:cNvSpPr>
          <p:nvPr>
            <p:ph type="dt" sz="half" idx="2"/>
          </p:nvPr>
        </p:nvSpPr>
        <p:spPr>
          <a:xfrm>
            <a:off x="523518"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3574276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ohne Störer">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4" name="Textplatzhalter 7">
            <a:extLst>
              <a:ext uri="{FF2B5EF4-FFF2-40B4-BE49-F238E27FC236}">
                <a16:creationId xmlns:a16="http://schemas.microsoft.com/office/drawing/2014/main" id="{232C229E-CFC6-4350-9327-522003B3CCFB}"/>
              </a:ext>
            </a:extLst>
          </p:cNvPr>
          <p:cNvSpPr>
            <a:spLocks noGrp="1"/>
          </p:cNvSpPr>
          <p:nvPr>
            <p:ph type="body" sz="quarter" idx="15"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15" name="Textplatzhalter 7">
            <a:extLst>
              <a:ext uri="{FF2B5EF4-FFF2-40B4-BE49-F238E27FC236}">
                <a16:creationId xmlns:a16="http://schemas.microsoft.com/office/drawing/2014/main" id="{5DD62B81-1A73-4122-8AD7-A72448ACACBE}"/>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7" name="Textplatzhalter 7">
            <a:extLst>
              <a:ext uri="{FF2B5EF4-FFF2-40B4-BE49-F238E27FC236}">
                <a16:creationId xmlns:a16="http://schemas.microsoft.com/office/drawing/2014/main" id="{C95DF675-B4C8-45BD-BA97-CE0C8F0476F3}"/>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052261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Kapitaltrenner">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D752C10-3DE1-A442-B6B9-3003175FEB6D}"/>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sp>
        <p:nvSpPr>
          <p:cNvPr id="14" name="Textplatzhalter 7">
            <a:extLst>
              <a:ext uri="{FF2B5EF4-FFF2-40B4-BE49-F238E27FC236}">
                <a16:creationId xmlns:a16="http://schemas.microsoft.com/office/drawing/2014/main" id="{B47FCFAF-83A5-4DD0-9ED1-AA4C8A4919AB}"/>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das nächste Kapitel</a:t>
            </a:r>
          </a:p>
        </p:txBody>
      </p:sp>
      <p:pic>
        <p:nvPicPr>
          <p:cNvPr id="8" name="Grafik 7">
            <a:extLst>
              <a:ext uri="{FF2B5EF4-FFF2-40B4-BE49-F238E27FC236}">
                <a16:creationId xmlns:a16="http://schemas.microsoft.com/office/drawing/2014/main" id="{BED6582C-2B17-40CF-A0CB-19BE175BC508}"/>
              </a:ext>
            </a:extLst>
          </p:cNvPr>
          <p:cNvPicPr>
            <a:picLocks noChangeAspect="1"/>
          </p:cNvPicPr>
          <p:nvPr userDrawn="1"/>
        </p:nvPicPr>
        <p:blipFill>
          <a:blip r:embed="rId3"/>
          <a:stretch>
            <a:fillRect/>
          </a:stretch>
        </p:blipFill>
        <p:spPr>
          <a:xfrm>
            <a:off x="9797248" y="333912"/>
            <a:ext cx="2394752" cy="929164"/>
          </a:xfrm>
          <a:prstGeom prst="rect">
            <a:avLst/>
          </a:prstGeom>
        </p:spPr>
      </p:pic>
      <p:sp>
        <p:nvSpPr>
          <p:cNvPr id="15" name="Textplatzhalter 7">
            <a:extLst>
              <a:ext uri="{FF2B5EF4-FFF2-40B4-BE49-F238E27FC236}">
                <a16:creationId xmlns:a16="http://schemas.microsoft.com/office/drawing/2014/main" id="{A3A68E7C-6E27-4ED0-B836-D31A9EDF63FC}"/>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
        <p:nvSpPr>
          <p:cNvPr id="16" name="Foliennummernplatzhalter 5">
            <a:extLst>
              <a:ext uri="{FF2B5EF4-FFF2-40B4-BE49-F238E27FC236}">
                <a16:creationId xmlns:a16="http://schemas.microsoft.com/office/drawing/2014/main" id="{FEF81942-DAFD-4553-BF35-D14697C3C546}"/>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1781471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ese/Zitat">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044CE882-CE30-3B40-860C-E829BA82C761}"/>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25" name="Textplatzhalter 9">
            <a:extLst>
              <a:ext uri="{FF2B5EF4-FFF2-40B4-BE49-F238E27FC236}">
                <a16:creationId xmlns:a16="http://schemas.microsoft.com/office/drawing/2014/main" id="{F4F1D500-EEDF-5D45-9F72-99CFAE09FF9D}"/>
              </a:ext>
            </a:extLst>
          </p:cNvPr>
          <p:cNvSpPr>
            <a:spLocks noGrp="1"/>
          </p:cNvSpPr>
          <p:nvPr>
            <p:ph type="body" sz="quarter" idx="15" hasCustomPrompt="1"/>
          </p:nvPr>
        </p:nvSpPr>
        <p:spPr>
          <a:xfrm>
            <a:off x="523517" y="742821"/>
            <a:ext cx="978376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7" name="Textplatzhalter 2">
            <a:extLst>
              <a:ext uri="{FF2B5EF4-FFF2-40B4-BE49-F238E27FC236}">
                <a16:creationId xmlns:a16="http://schemas.microsoft.com/office/drawing/2014/main" id="{BA26D613-D48B-455A-85EC-686254BCC329}"/>
              </a:ext>
            </a:extLst>
          </p:cNvPr>
          <p:cNvSpPr>
            <a:spLocks noGrp="1"/>
          </p:cNvSpPr>
          <p:nvPr>
            <p:ph type="body" sz="quarter" idx="16" hasCustomPrompt="1"/>
          </p:nvPr>
        </p:nvSpPr>
        <p:spPr>
          <a:xfrm>
            <a:off x="523517" y="2004646"/>
            <a:ext cx="11157438" cy="3182816"/>
          </a:xfrm>
          <a:prstGeom prst="rect">
            <a:avLst/>
          </a:prstGeom>
        </p:spPr>
        <p:txBody>
          <a:bodyPr lIns="0" tIns="36000"/>
          <a:lstStyle>
            <a:lvl1pPr marL="0" indent="0" algn="ctr">
              <a:lnSpc>
                <a:spcPct val="100000"/>
              </a:lnSpc>
              <a:buNone/>
              <a:defRPr sz="3200" b="1" i="1">
                <a:solidFill>
                  <a:schemeClr val="tx2"/>
                </a:solidFill>
              </a:defRPr>
            </a:lvl1pPr>
          </a:lstStyle>
          <a:p>
            <a:r>
              <a:rPr lang="de-DE" dirty="0"/>
              <a:t>Hier kann eine These, ein Zitat oder Ähnliches stehen.</a:t>
            </a:r>
          </a:p>
          <a:p>
            <a:endParaRPr lang="de-DE" dirty="0"/>
          </a:p>
          <a:p>
            <a:r>
              <a:rPr lang="de-DE" dirty="0"/>
              <a:t>„</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Qui</a:t>
            </a:r>
            <a:r>
              <a:rPr lang="de-DE" dirty="0"/>
              <a:t> </a:t>
            </a:r>
            <a:r>
              <a:rPr lang="de-DE" dirty="0" err="1"/>
              <a:t>sunt</a:t>
            </a:r>
            <a:r>
              <a:rPr lang="de-DE" dirty="0"/>
              <a:t> et </a:t>
            </a:r>
            <a:r>
              <a:rPr lang="de-DE" dirty="0" err="1"/>
              <a:t>endipsum</a:t>
            </a:r>
            <a:r>
              <a:rPr lang="de-DE" dirty="0"/>
              <a:t> </a:t>
            </a:r>
            <a:r>
              <a:rPr lang="de-DE" dirty="0" err="1"/>
              <a:t>rae</a:t>
            </a:r>
            <a:r>
              <a:rPr lang="de-DE" dirty="0"/>
              <a:t> </a:t>
            </a:r>
            <a:r>
              <a:rPr lang="de-DE" dirty="0" err="1"/>
              <a:t>pratemo</a:t>
            </a:r>
            <a:r>
              <a:rPr lang="de-DE" dirty="0"/>
              <a:t> </a:t>
            </a:r>
            <a:r>
              <a:rPr lang="de-DE" dirty="0" err="1"/>
              <a:t>uptas</a:t>
            </a:r>
            <a:r>
              <a:rPr lang="de-DE" dirty="0"/>
              <a:t> </a:t>
            </a:r>
            <a:r>
              <a:rPr lang="de-DE" dirty="0" err="1"/>
              <a:t>dipsum</a:t>
            </a:r>
            <a:r>
              <a:rPr lang="de-DE" dirty="0"/>
              <a:t>.“</a:t>
            </a:r>
          </a:p>
        </p:txBody>
      </p:sp>
      <p:sp>
        <p:nvSpPr>
          <p:cNvPr id="10" name="Foliennummernplatzhalter 5">
            <a:extLst>
              <a:ext uri="{FF2B5EF4-FFF2-40B4-BE49-F238E27FC236}">
                <a16:creationId xmlns:a16="http://schemas.microsoft.com/office/drawing/2014/main" id="{2DF06919-89E5-4472-B2E8-DB4B29FEC764}"/>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9">
            <a:extLst>
              <a:ext uri="{FF2B5EF4-FFF2-40B4-BE49-F238E27FC236}">
                <a16:creationId xmlns:a16="http://schemas.microsoft.com/office/drawing/2014/main" id="{47A5D4AE-A541-4B5B-A537-E5542D833187}"/>
              </a:ext>
            </a:extLst>
          </p:cNvPr>
          <p:cNvSpPr>
            <a:spLocks noGrp="1"/>
          </p:cNvSpPr>
          <p:nvPr>
            <p:ph type="body" sz="quarter" idx="17" hasCustomPrompt="1"/>
          </p:nvPr>
        </p:nvSpPr>
        <p:spPr>
          <a:xfrm>
            <a:off x="7007469" y="5294171"/>
            <a:ext cx="4673486" cy="806791"/>
          </a:xfrm>
          <a:prstGeom prst="rect">
            <a:avLst/>
          </a:prstGeom>
        </p:spPr>
        <p:txBody>
          <a:bodyPr lIns="0" tIns="0" rIns="0" bIns="0">
            <a:normAutofit/>
          </a:bodyPr>
          <a:lstStyle>
            <a:lvl1pPr marL="285750" indent="-285750">
              <a:buFont typeface="Symbol" panose="05050102010706020507" pitchFamily="18" charset="2"/>
              <a:buChar char="-"/>
              <a:defRPr sz="1800" b="1">
                <a:solidFill>
                  <a:schemeClr val="tx2"/>
                </a:solidFill>
              </a:defRPr>
            </a:lvl1pPr>
          </a:lstStyle>
          <a:p>
            <a:r>
              <a:rPr lang="de-DE" b="1" i="1" dirty="0">
                <a:solidFill>
                  <a:schemeClr val="tx2"/>
                </a:solidFill>
              </a:rPr>
              <a:t>Max Mustermann (2021) </a:t>
            </a:r>
            <a:br>
              <a:rPr lang="de-DE" b="1" i="1" dirty="0">
                <a:solidFill>
                  <a:schemeClr val="tx2"/>
                </a:solidFill>
              </a:rPr>
            </a:br>
            <a:r>
              <a:rPr lang="de-DE" b="1" i="1" dirty="0">
                <a:solidFill>
                  <a:schemeClr val="tx2"/>
                </a:solidFill>
              </a:rPr>
              <a:t>(</a:t>
            </a:r>
            <a:r>
              <a:rPr lang="de-DE" b="1" i="1" dirty="0" err="1">
                <a:solidFill>
                  <a:schemeClr val="tx2"/>
                </a:solidFill>
              </a:rPr>
              <a:t>mgl</a:t>
            </a:r>
            <a:r>
              <a:rPr lang="de-DE" b="1" i="1" dirty="0">
                <a:solidFill>
                  <a:schemeClr val="tx2"/>
                </a:solidFill>
              </a:rPr>
              <a:t>. Platz zur Nennung des Autors/der Quelle)</a:t>
            </a:r>
          </a:p>
        </p:txBody>
      </p:sp>
      <p:sp>
        <p:nvSpPr>
          <p:cNvPr id="12" name="Datumsplatzhalter 3">
            <a:extLst>
              <a:ext uri="{FF2B5EF4-FFF2-40B4-BE49-F238E27FC236}">
                <a16:creationId xmlns:a16="http://schemas.microsoft.com/office/drawing/2014/main" id="{A30A4E1D-A8BD-4AE6-AF96-B3326E0BB340}"/>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92182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F2F82C07-6DE1-F344-86D9-DAA22A3D2E74}"/>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16">
            <a:extLst>
              <a:ext uri="{FF2B5EF4-FFF2-40B4-BE49-F238E27FC236}">
                <a16:creationId xmlns:a16="http://schemas.microsoft.com/office/drawing/2014/main" id="{C4FE7671-3EC3-224F-B337-ABA54D728EE8}"/>
              </a:ext>
            </a:extLst>
          </p:cNvPr>
          <p:cNvSpPr>
            <a:spLocks noGrp="1"/>
          </p:cNvSpPr>
          <p:nvPr>
            <p:ph type="body" sz="quarter" idx="15"/>
          </p:nvPr>
        </p:nvSpPr>
        <p:spPr>
          <a:xfrm>
            <a:off x="523605" y="2769576"/>
            <a:ext cx="11148032" cy="3200401"/>
          </a:xfrm>
          <a:prstGeom prst="rect">
            <a:avLst/>
          </a:prstGeom>
        </p:spPr>
        <p:txBody>
          <a:bodyPr lIns="0">
            <a:normAutofit/>
          </a:bodyPr>
          <a:lstStyle>
            <a:lvl1pPr marL="514350" indent="-514350">
              <a:buClr>
                <a:schemeClr val="tx2"/>
              </a:buClr>
              <a:buFont typeface="+mj-lt"/>
              <a:buAutoNum type="arabicPeriod"/>
              <a:defRPr sz="2400" b="1"/>
            </a:lvl1pPr>
          </a:lstStyle>
          <a:p>
            <a:r>
              <a:rPr lang="de-DE" dirty="0"/>
              <a:t>Mastertextformat bearbeiten
Zweite Ebene
Dritte Ebene
Vierte Ebene
Fünfte Ebene</a:t>
            </a:r>
          </a:p>
        </p:txBody>
      </p:sp>
      <p:sp>
        <p:nvSpPr>
          <p:cNvPr id="19" name="Textplatzhalter 9">
            <a:extLst>
              <a:ext uri="{FF2B5EF4-FFF2-40B4-BE49-F238E27FC236}">
                <a16:creationId xmlns:a16="http://schemas.microsoft.com/office/drawing/2014/main" id="{F16C3CFB-FE69-6545-885C-4165788BAD05}"/>
              </a:ext>
            </a:extLst>
          </p:cNvPr>
          <p:cNvSpPr>
            <a:spLocks noGrp="1"/>
          </p:cNvSpPr>
          <p:nvPr>
            <p:ph type="body" sz="quarter" idx="13" hasCustomPrompt="1"/>
          </p:nvPr>
        </p:nvSpPr>
        <p:spPr>
          <a:xfrm>
            <a:off x="523431" y="743423"/>
            <a:ext cx="9807531"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9634BD4E-680A-4E19-B1E1-D3FB71928862}"/>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16">
            <a:extLst>
              <a:ext uri="{FF2B5EF4-FFF2-40B4-BE49-F238E27FC236}">
                <a16:creationId xmlns:a16="http://schemas.microsoft.com/office/drawing/2014/main" id="{DF92031C-BE38-408A-BC20-82554C468518}"/>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2" name="Datumsplatzhalter 3">
            <a:extLst>
              <a:ext uri="{FF2B5EF4-FFF2-40B4-BE49-F238E27FC236}">
                <a16:creationId xmlns:a16="http://schemas.microsoft.com/office/drawing/2014/main" id="{770B8977-8240-4ECD-BA8D-859263BB1C16}"/>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15355016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links/Diagramm">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3403BD62-9AAE-7F46-879F-7A8ED05EB582}"/>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9">
            <a:extLst>
              <a:ext uri="{FF2B5EF4-FFF2-40B4-BE49-F238E27FC236}">
                <a16:creationId xmlns:a16="http://schemas.microsoft.com/office/drawing/2014/main" id="{0C6FB35F-B078-8044-961B-2F650A31661C}"/>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1" name="Diagrammplatzhalter 23">
            <a:extLst>
              <a:ext uri="{FF2B5EF4-FFF2-40B4-BE49-F238E27FC236}">
                <a16:creationId xmlns:a16="http://schemas.microsoft.com/office/drawing/2014/main" id="{65E1444D-1AF9-410A-A6A0-43D97620A93A}"/>
              </a:ext>
            </a:extLst>
          </p:cNvPr>
          <p:cNvSpPr>
            <a:spLocks noGrp="1"/>
          </p:cNvSpPr>
          <p:nvPr>
            <p:ph type="chart" sz="quarter" idx="16"/>
          </p:nvPr>
        </p:nvSpPr>
        <p:spPr>
          <a:xfrm>
            <a:off x="6474781" y="2760784"/>
            <a:ext cx="5202406" cy="3205009"/>
          </a:xfrm>
          <a:prstGeom prst="rect">
            <a:avLst/>
          </a:prstGeom>
        </p:spPr>
        <p:txBody>
          <a:bodyPr/>
          <a:lstStyle>
            <a:lvl1pPr marL="0" indent="0">
              <a:buNone/>
              <a:defRPr/>
            </a:lvl1pPr>
          </a:lstStyle>
          <a:p>
            <a:endParaRPr lang="de-DE" dirty="0"/>
          </a:p>
        </p:txBody>
      </p:sp>
      <p:sp>
        <p:nvSpPr>
          <p:cNvPr id="13" name="Foliennummernplatzhalter 5">
            <a:extLst>
              <a:ext uri="{FF2B5EF4-FFF2-40B4-BE49-F238E27FC236}">
                <a16:creationId xmlns:a16="http://schemas.microsoft.com/office/drawing/2014/main" id="{0D9D3537-02D5-4654-90A3-19C3E08CC655}"/>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16">
            <a:extLst>
              <a:ext uri="{FF2B5EF4-FFF2-40B4-BE49-F238E27FC236}">
                <a16:creationId xmlns:a16="http://schemas.microsoft.com/office/drawing/2014/main" id="{B82E7D4A-CA30-4937-BD9C-853E1C756299}"/>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5" name="Textplatzhalter 16">
            <a:extLst>
              <a:ext uri="{FF2B5EF4-FFF2-40B4-BE49-F238E27FC236}">
                <a16:creationId xmlns:a16="http://schemas.microsoft.com/office/drawing/2014/main" id="{EC58EF76-B80E-4328-BC2C-06220031A7D9}"/>
              </a:ext>
            </a:extLst>
          </p:cNvPr>
          <p:cNvSpPr>
            <a:spLocks noGrp="1"/>
          </p:cNvSpPr>
          <p:nvPr>
            <p:ph type="body" sz="quarter" idx="17"/>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6" name="Textplatzhalter 2">
            <a:extLst>
              <a:ext uri="{FF2B5EF4-FFF2-40B4-BE49-F238E27FC236}">
                <a16:creationId xmlns:a16="http://schemas.microsoft.com/office/drawing/2014/main" id="{249B3CF1-443C-4564-8FB7-6CB211E8529F}"/>
              </a:ext>
            </a:extLst>
          </p:cNvPr>
          <p:cNvSpPr>
            <a:spLocks noGrp="1"/>
          </p:cNvSpPr>
          <p:nvPr>
            <p:ph type="body" sz="quarter" idx="18"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8" name="Datumsplatzhalter 3">
            <a:extLst>
              <a:ext uri="{FF2B5EF4-FFF2-40B4-BE49-F238E27FC236}">
                <a16:creationId xmlns:a16="http://schemas.microsoft.com/office/drawing/2014/main" id="{1BB9A16A-52DB-4754-8079-3F75B5D192DE}"/>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4284400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m/Text rechts">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FE5202F2-04B3-4D49-9FC6-7B2C5C75157D}"/>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8" name="Textplatzhalter 16">
            <a:extLst>
              <a:ext uri="{FF2B5EF4-FFF2-40B4-BE49-F238E27FC236}">
                <a16:creationId xmlns:a16="http://schemas.microsoft.com/office/drawing/2014/main" id="{4C80EF50-F692-4A18-A8DB-11CA78A7FB44}"/>
              </a:ext>
            </a:extLst>
          </p:cNvPr>
          <p:cNvSpPr>
            <a:spLocks noGrp="1"/>
          </p:cNvSpPr>
          <p:nvPr>
            <p:ph type="body" sz="quarter" idx="16"/>
          </p:nvPr>
        </p:nvSpPr>
        <p:spPr>
          <a:xfrm>
            <a:off x="6468208" y="2769577"/>
            <a:ext cx="5200361" cy="3191546"/>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1" name="Diagrammplatzhalter 23">
            <a:extLst>
              <a:ext uri="{FF2B5EF4-FFF2-40B4-BE49-F238E27FC236}">
                <a16:creationId xmlns:a16="http://schemas.microsoft.com/office/drawing/2014/main" id="{109F0AB7-B6BB-4B76-806A-FE5D8277C296}"/>
              </a:ext>
            </a:extLst>
          </p:cNvPr>
          <p:cNvSpPr>
            <a:spLocks noGrp="1"/>
          </p:cNvSpPr>
          <p:nvPr>
            <p:ph type="chart" sz="quarter" idx="17"/>
          </p:nvPr>
        </p:nvSpPr>
        <p:spPr>
          <a:xfrm>
            <a:off x="523430" y="2769577"/>
            <a:ext cx="5200361" cy="3191546"/>
          </a:xfrm>
          <a:prstGeom prst="rect">
            <a:avLst/>
          </a:prstGeom>
        </p:spPr>
        <p:txBody>
          <a:bodyPr/>
          <a:lstStyle>
            <a:lvl1pPr marL="0" indent="0">
              <a:buNone/>
              <a:defRPr/>
            </a:lvl1pPr>
          </a:lstStyle>
          <a:p>
            <a:endParaRPr lang="de-DE" dirty="0"/>
          </a:p>
        </p:txBody>
      </p:sp>
      <p:sp>
        <p:nvSpPr>
          <p:cNvPr id="12" name="Textplatzhalter 16">
            <a:extLst>
              <a:ext uri="{FF2B5EF4-FFF2-40B4-BE49-F238E27FC236}">
                <a16:creationId xmlns:a16="http://schemas.microsoft.com/office/drawing/2014/main" id="{6B052AD5-DE99-45E5-9909-A2E90CE96B02}"/>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3" name="Foliennummernplatzhalter 5">
            <a:extLst>
              <a:ext uri="{FF2B5EF4-FFF2-40B4-BE49-F238E27FC236}">
                <a16:creationId xmlns:a16="http://schemas.microsoft.com/office/drawing/2014/main" id="{59934B73-FF01-4B60-A2C1-32487D0C0395}"/>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2">
            <a:extLst>
              <a:ext uri="{FF2B5EF4-FFF2-40B4-BE49-F238E27FC236}">
                <a16:creationId xmlns:a16="http://schemas.microsoft.com/office/drawing/2014/main" id="{7ED832D7-2504-48DA-96D8-785298C31080}"/>
              </a:ext>
            </a:extLst>
          </p:cNvPr>
          <p:cNvSpPr>
            <a:spLocks noGrp="1"/>
          </p:cNvSpPr>
          <p:nvPr>
            <p:ph type="body" sz="quarter" idx="18" hasCustomPrompt="1"/>
          </p:nvPr>
        </p:nvSpPr>
        <p:spPr>
          <a:xfrm>
            <a:off x="512593" y="6025526"/>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5" name="Datumsplatzhalter 3">
            <a:extLst>
              <a:ext uri="{FF2B5EF4-FFF2-40B4-BE49-F238E27FC236}">
                <a16:creationId xmlns:a16="http://schemas.microsoft.com/office/drawing/2014/main" id="{D5A087BE-3CB2-4E62-944B-F8DDBDAA0781}"/>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1229873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links/Bild">
    <p:spTree>
      <p:nvGrpSpPr>
        <p:cNvPr id="1" name=""/>
        <p:cNvGrpSpPr/>
        <p:nvPr/>
      </p:nvGrpSpPr>
      <p:grpSpPr>
        <a:xfrm>
          <a:off x="0" y="0"/>
          <a:ext cx="0" cy="0"/>
          <a:chOff x="0" y="0"/>
          <a:chExt cx="0" cy="0"/>
        </a:xfrm>
      </p:grpSpPr>
      <p:sp>
        <p:nvSpPr>
          <p:cNvPr id="8" name="Bildplatzhalter 21">
            <a:extLst>
              <a:ext uri="{FF2B5EF4-FFF2-40B4-BE49-F238E27FC236}">
                <a16:creationId xmlns:a16="http://schemas.microsoft.com/office/drawing/2014/main" id="{8BD933A8-00C1-461E-B40C-B2657A3418A0}"/>
              </a:ext>
            </a:extLst>
          </p:cNvPr>
          <p:cNvSpPr>
            <a:spLocks noGrp="1"/>
          </p:cNvSpPr>
          <p:nvPr>
            <p:ph type="pic" sz="quarter" idx="18"/>
          </p:nvPr>
        </p:nvSpPr>
        <p:spPr>
          <a:xfrm>
            <a:off x="6477001" y="2769577"/>
            <a:ext cx="5191567" cy="3213832"/>
          </a:xfrm>
          <a:prstGeom prst="rect">
            <a:avLst/>
          </a:prstGeom>
        </p:spPr>
        <p:txBody>
          <a:bodyPr/>
          <a:lstStyle>
            <a:lvl1pPr marL="0" indent="0">
              <a:buNone/>
              <a:defRPr/>
            </a:lvl1pPr>
          </a:lstStyle>
          <a:p>
            <a:endParaRPr lang="de-DE" dirty="0"/>
          </a:p>
        </p:txBody>
      </p:sp>
      <p:sp>
        <p:nvSpPr>
          <p:cNvPr id="9" name="Textplatzhalter 16">
            <a:extLst>
              <a:ext uri="{FF2B5EF4-FFF2-40B4-BE49-F238E27FC236}">
                <a16:creationId xmlns:a16="http://schemas.microsoft.com/office/drawing/2014/main" id="{AC7A2453-FC4C-48C1-ACD7-7C7C75BDBA1D}"/>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Foliennummernplatzhalter 5">
            <a:extLst>
              <a:ext uri="{FF2B5EF4-FFF2-40B4-BE49-F238E27FC236}">
                <a16:creationId xmlns:a16="http://schemas.microsoft.com/office/drawing/2014/main" id="{140A60AA-7D17-47FA-BBF7-F186C9E2055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27" name="Textplatzhalter 9">
            <a:extLst>
              <a:ext uri="{FF2B5EF4-FFF2-40B4-BE49-F238E27FC236}">
                <a16:creationId xmlns:a16="http://schemas.microsoft.com/office/drawing/2014/main" id="{8CA294A7-7DE0-4ECE-A217-123C53471979}"/>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0" name="Textplatzhalter 16">
            <a:extLst>
              <a:ext uri="{FF2B5EF4-FFF2-40B4-BE49-F238E27FC236}">
                <a16:creationId xmlns:a16="http://schemas.microsoft.com/office/drawing/2014/main" id="{D991E86B-72BC-44BE-80CA-11C8D70B7A7F}"/>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3" name="Textplatzhalter 2">
            <a:extLst>
              <a:ext uri="{FF2B5EF4-FFF2-40B4-BE49-F238E27FC236}">
                <a16:creationId xmlns:a16="http://schemas.microsoft.com/office/drawing/2014/main" id="{61D707CD-5090-48D8-ACF5-CD705D029D48}"/>
              </a:ext>
            </a:extLst>
          </p:cNvPr>
          <p:cNvSpPr>
            <a:spLocks noGrp="1"/>
          </p:cNvSpPr>
          <p:nvPr>
            <p:ph type="body" sz="quarter" idx="19"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5" name="Datumsplatzhalter 3">
            <a:extLst>
              <a:ext uri="{FF2B5EF4-FFF2-40B4-BE49-F238E27FC236}">
                <a16:creationId xmlns:a16="http://schemas.microsoft.com/office/drawing/2014/main" id="{57129B52-74EC-4F1A-82FD-C3C784FCD3EF}"/>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24010307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rechts/Bild links">
    <p:spTree>
      <p:nvGrpSpPr>
        <p:cNvPr id="1" name=""/>
        <p:cNvGrpSpPr/>
        <p:nvPr/>
      </p:nvGrpSpPr>
      <p:grpSpPr>
        <a:xfrm>
          <a:off x="0" y="0"/>
          <a:ext cx="0" cy="0"/>
          <a:chOff x="0" y="0"/>
          <a:chExt cx="0" cy="0"/>
        </a:xfrm>
      </p:grpSpPr>
      <p:sp>
        <p:nvSpPr>
          <p:cNvPr id="10" name="Foliennummernplatzhalter 5">
            <a:extLst>
              <a:ext uri="{FF2B5EF4-FFF2-40B4-BE49-F238E27FC236}">
                <a16:creationId xmlns:a16="http://schemas.microsoft.com/office/drawing/2014/main" id="{D6404973-A7E5-49FB-B90B-0CD3B5B75A70}"/>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16">
            <a:extLst>
              <a:ext uri="{FF2B5EF4-FFF2-40B4-BE49-F238E27FC236}">
                <a16:creationId xmlns:a16="http://schemas.microsoft.com/office/drawing/2014/main" id="{A668B703-F1E1-4043-A8AB-94970A2DFD7E}"/>
              </a:ext>
            </a:extLst>
          </p:cNvPr>
          <p:cNvSpPr>
            <a:spLocks noGrp="1"/>
          </p:cNvSpPr>
          <p:nvPr>
            <p:ph type="body" sz="quarter" idx="15" hasCustomPrompt="1"/>
          </p:nvPr>
        </p:nvSpPr>
        <p:spPr>
          <a:xfrm>
            <a:off x="523432" y="1476381"/>
            <a:ext cx="518525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a:t>
            </a:r>
            <a:br>
              <a:rPr lang="de-DE" b="1" dirty="0"/>
            </a:br>
            <a:r>
              <a:rPr lang="de-DE" b="1" dirty="0"/>
              <a:t>mehrere Zeilen läuft.</a:t>
            </a:r>
            <a:endParaRPr lang="de-DE" dirty="0"/>
          </a:p>
        </p:txBody>
      </p:sp>
      <p:sp>
        <p:nvSpPr>
          <p:cNvPr id="19" name="Textplatzhalter 16">
            <a:extLst>
              <a:ext uri="{FF2B5EF4-FFF2-40B4-BE49-F238E27FC236}">
                <a16:creationId xmlns:a16="http://schemas.microsoft.com/office/drawing/2014/main" id="{173BCB30-13A3-48A7-9DDD-B29831849B3E}"/>
              </a:ext>
            </a:extLst>
          </p:cNvPr>
          <p:cNvSpPr>
            <a:spLocks noGrp="1"/>
          </p:cNvSpPr>
          <p:nvPr>
            <p:ph type="body" sz="quarter" idx="17" hasCustomPrompt="1"/>
          </p:nvPr>
        </p:nvSpPr>
        <p:spPr>
          <a:xfrm>
            <a:off x="523433" y="5102795"/>
            <a:ext cx="5202835" cy="86094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20" name="Bildplatzhalter 21">
            <a:extLst>
              <a:ext uri="{FF2B5EF4-FFF2-40B4-BE49-F238E27FC236}">
                <a16:creationId xmlns:a16="http://schemas.microsoft.com/office/drawing/2014/main" id="{A2E33AB7-28B1-4C81-B4B1-D6E8C11D16B4}"/>
              </a:ext>
            </a:extLst>
          </p:cNvPr>
          <p:cNvSpPr>
            <a:spLocks noGrp="1"/>
          </p:cNvSpPr>
          <p:nvPr>
            <p:ph type="pic" sz="quarter" idx="18"/>
          </p:nvPr>
        </p:nvSpPr>
        <p:spPr>
          <a:xfrm>
            <a:off x="6483318" y="1476381"/>
            <a:ext cx="5194043" cy="4502388"/>
          </a:xfrm>
          <a:prstGeom prst="rect">
            <a:avLst/>
          </a:prstGeom>
        </p:spPr>
        <p:txBody>
          <a:bodyPr/>
          <a:lstStyle>
            <a:lvl1pPr marL="0" indent="0">
              <a:buNone/>
              <a:defRPr/>
            </a:lvl1pPr>
          </a:lstStyle>
          <a:p>
            <a:endParaRPr lang="de-DE" dirty="0"/>
          </a:p>
        </p:txBody>
      </p:sp>
      <p:sp>
        <p:nvSpPr>
          <p:cNvPr id="23" name="Textplatzhalter 9">
            <a:extLst>
              <a:ext uri="{FF2B5EF4-FFF2-40B4-BE49-F238E27FC236}">
                <a16:creationId xmlns:a16="http://schemas.microsoft.com/office/drawing/2014/main" id="{B32B2AC3-7E06-4E86-A51E-DF610CECF7F6}"/>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3" name="Textplatzhalter 16">
            <a:extLst>
              <a:ext uri="{FF2B5EF4-FFF2-40B4-BE49-F238E27FC236}">
                <a16:creationId xmlns:a16="http://schemas.microsoft.com/office/drawing/2014/main" id="{D639AFEE-448B-489D-8E04-C2CD547B71E2}"/>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Textplatzhalter 2">
            <a:extLst>
              <a:ext uri="{FF2B5EF4-FFF2-40B4-BE49-F238E27FC236}">
                <a16:creationId xmlns:a16="http://schemas.microsoft.com/office/drawing/2014/main" id="{E9CBE364-39B1-4D75-A202-B7F7A3E9054A}"/>
              </a:ext>
            </a:extLst>
          </p:cNvPr>
          <p:cNvSpPr>
            <a:spLocks noGrp="1"/>
          </p:cNvSpPr>
          <p:nvPr>
            <p:ph type="body" sz="quarter" idx="19"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4E3647C9-4BE6-4DF4-B3B0-9B716E10143D}"/>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1203027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wei Bilder/Text rechts">
    <p:spTree>
      <p:nvGrpSpPr>
        <p:cNvPr id="1" name=""/>
        <p:cNvGrpSpPr/>
        <p:nvPr/>
      </p:nvGrpSpPr>
      <p:grpSpPr>
        <a:xfrm>
          <a:off x="0" y="0"/>
          <a:ext cx="0" cy="0"/>
          <a:chOff x="0" y="0"/>
          <a:chExt cx="0" cy="0"/>
        </a:xfrm>
      </p:grpSpPr>
      <p:sp>
        <p:nvSpPr>
          <p:cNvPr id="10" name="Foliennummernplatzhalter 5">
            <a:extLst>
              <a:ext uri="{FF2B5EF4-FFF2-40B4-BE49-F238E27FC236}">
                <a16:creationId xmlns:a16="http://schemas.microsoft.com/office/drawing/2014/main" id="{C695CB49-51CE-4BE6-B298-88CC2DAA4DFB}"/>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Bildplatzhalter 21">
            <a:extLst>
              <a:ext uri="{FF2B5EF4-FFF2-40B4-BE49-F238E27FC236}">
                <a16:creationId xmlns:a16="http://schemas.microsoft.com/office/drawing/2014/main" id="{CECEAB8F-527A-401C-ABA3-FAB64A6BE3FC}"/>
              </a:ext>
            </a:extLst>
          </p:cNvPr>
          <p:cNvSpPr>
            <a:spLocks noGrp="1"/>
          </p:cNvSpPr>
          <p:nvPr>
            <p:ph type="pic" sz="quarter" idx="18"/>
          </p:nvPr>
        </p:nvSpPr>
        <p:spPr>
          <a:xfrm>
            <a:off x="514639" y="1995854"/>
            <a:ext cx="2543454" cy="3970878"/>
          </a:xfrm>
          <a:prstGeom prst="rect">
            <a:avLst/>
          </a:prstGeom>
        </p:spPr>
        <p:txBody>
          <a:bodyPr/>
          <a:lstStyle>
            <a:lvl1pPr marL="0" indent="0">
              <a:buNone/>
              <a:defRPr/>
            </a:lvl1pPr>
          </a:lstStyle>
          <a:p>
            <a:endParaRPr lang="de-DE" dirty="0"/>
          </a:p>
        </p:txBody>
      </p:sp>
      <p:sp>
        <p:nvSpPr>
          <p:cNvPr id="15" name="Bildplatzhalter 21">
            <a:extLst>
              <a:ext uri="{FF2B5EF4-FFF2-40B4-BE49-F238E27FC236}">
                <a16:creationId xmlns:a16="http://schemas.microsoft.com/office/drawing/2014/main" id="{BCBA297D-F116-480E-BBDB-F42A46CAEE41}"/>
              </a:ext>
            </a:extLst>
          </p:cNvPr>
          <p:cNvSpPr>
            <a:spLocks noGrp="1"/>
          </p:cNvSpPr>
          <p:nvPr>
            <p:ph type="pic" sz="quarter" idx="19"/>
          </p:nvPr>
        </p:nvSpPr>
        <p:spPr>
          <a:xfrm>
            <a:off x="3178125" y="1995854"/>
            <a:ext cx="2543454" cy="3970877"/>
          </a:xfrm>
          <a:prstGeom prst="rect">
            <a:avLst/>
          </a:prstGeom>
        </p:spPr>
        <p:txBody>
          <a:bodyPr/>
          <a:lstStyle>
            <a:lvl1pPr marL="0" indent="0">
              <a:buNone/>
              <a:defRPr/>
            </a:lvl1pPr>
          </a:lstStyle>
          <a:p>
            <a:endParaRPr lang="de-DE" dirty="0"/>
          </a:p>
        </p:txBody>
      </p:sp>
      <p:sp>
        <p:nvSpPr>
          <p:cNvPr id="20" name="Textplatzhalter 16">
            <a:extLst>
              <a:ext uri="{FF2B5EF4-FFF2-40B4-BE49-F238E27FC236}">
                <a16:creationId xmlns:a16="http://schemas.microsoft.com/office/drawing/2014/main" id="{B8A6F78A-EBD6-4F9E-9DCB-260CC7D3926A}"/>
              </a:ext>
            </a:extLst>
          </p:cNvPr>
          <p:cNvSpPr>
            <a:spLocks noGrp="1"/>
          </p:cNvSpPr>
          <p:nvPr>
            <p:ph type="body" sz="quarter" idx="16"/>
          </p:nvPr>
        </p:nvSpPr>
        <p:spPr>
          <a:xfrm>
            <a:off x="6470422" y="2760785"/>
            <a:ext cx="5206939" cy="1881553"/>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21" name="Textplatzhalter 16">
            <a:extLst>
              <a:ext uri="{FF2B5EF4-FFF2-40B4-BE49-F238E27FC236}">
                <a16:creationId xmlns:a16="http://schemas.microsoft.com/office/drawing/2014/main" id="{AA7977F0-A4BE-4586-87C7-F42FA7B13295}"/>
              </a:ext>
            </a:extLst>
          </p:cNvPr>
          <p:cNvSpPr>
            <a:spLocks noGrp="1"/>
          </p:cNvSpPr>
          <p:nvPr>
            <p:ph type="body" sz="quarter" idx="17" hasCustomPrompt="1"/>
          </p:nvPr>
        </p:nvSpPr>
        <p:spPr>
          <a:xfrm>
            <a:off x="6470424" y="4879731"/>
            <a:ext cx="5206938" cy="107820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25" name="Textplatzhalter 9">
            <a:extLst>
              <a:ext uri="{FF2B5EF4-FFF2-40B4-BE49-F238E27FC236}">
                <a16:creationId xmlns:a16="http://schemas.microsoft.com/office/drawing/2014/main" id="{96BE332B-1F22-4CA8-BE95-7B0FAE61E35D}"/>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1" name="Datumsplatzhalter 3">
            <a:extLst>
              <a:ext uri="{FF2B5EF4-FFF2-40B4-BE49-F238E27FC236}">
                <a16:creationId xmlns:a16="http://schemas.microsoft.com/office/drawing/2014/main" id="{AF867608-C468-4051-BBB1-39C22B1C2B33}"/>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
        <p:nvSpPr>
          <p:cNvPr id="3" name="Textplatzhalter 2">
            <a:extLst>
              <a:ext uri="{FF2B5EF4-FFF2-40B4-BE49-F238E27FC236}">
                <a16:creationId xmlns:a16="http://schemas.microsoft.com/office/drawing/2014/main" id="{CC175333-247B-425C-8F60-BE1518FECEA1}"/>
              </a:ext>
            </a:extLst>
          </p:cNvPr>
          <p:cNvSpPr>
            <a:spLocks noGrp="1"/>
          </p:cNvSpPr>
          <p:nvPr>
            <p:ph type="body" sz="quarter" idx="20" hasCustomPrompt="1"/>
          </p:nvPr>
        </p:nvSpPr>
        <p:spPr>
          <a:xfrm>
            <a:off x="514072" y="6037609"/>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
        <p:nvSpPr>
          <p:cNvPr id="16" name="Textplatzhalter 2">
            <a:extLst>
              <a:ext uri="{FF2B5EF4-FFF2-40B4-BE49-F238E27FC236}">
                <a16:creationId xmlns:a16="http://schemas.microsoft.com/office/drawing/2014/main" id="{D3756B65-4B85-4FD1-8D3C-3839CCD228F3}"/>
              </a:ext>
            </a:extLst>
          </p:cNvPr>
          <p:cNvSpPr>
            <a:spLocks noGrp="1"/>
          </p:cNvSpPr>
          <p:nvPr>
            <p:ph type="body" sz="quarter" idx="21" hasCustomPrompt="1"/>
          </p:nvPr>
        </p:nvSpPr>
        <p:spPr>
          <a:xfrm>
            <a:off x="3178125" y="6038758"/>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40831604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Text">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0D978528-6A6D-ED4A-AAF6-77DF85D62715}"/>
              </a:ext>
            </a:extLst>
          </p:cNvPr>
          <p:cNvSpPr>
            <a:spLocks noGrp="1"/>
          </p:cNvSpPr>
          <p:nvPr>
            <p:ph type="body" sz="quarter" idx="16"/>
          </p:nvPr>
        </p:nvSpPr>
        <p:spPr>
          <a:xfrm>
            <a:off x="6477823" y="3907278"/>
            <a:ext cx="5185022" cy="2053905"/>
          </a:xfrm>
          <a:prstGeom prst="rect">
            <a:avLst/>
          </a:prstGeom>
          <a:solidFill>
            <a:schemeClr val="bg2"/>
          </a:solidFill>
        </p:spPr>
        <p:txBody>
          <a:bodyPr lIns="144000" tIns="144000" rIns="144000" bIns="14400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Textplatzhalter 16">
            <a:extLst>
              <a:ext uri="{FF2B5EF4-FFF2-40B4-BE49-F238E27FC236}">
                <a16:creationId xmlns:a16="http://schemas.microsoft.com/office/drawing/2014/main" id="{C3ABC3CE-9C0E-7340-85EB-AD55A2C74ACF}"/>
              </a:ext>
            </a:extLst>
          </p:cNvPr>
          <p:cNvSpPr>
            <a:spLocks noGrp="1"/>
          </p:cNvSpPr>
          <p:nvPr>
            <p:ph type="body" sz="quarter" idx="15" hasCustomPrompt="1"/>
          </p:nvPr>
        </p:nvSpPr>
        <p:spPr>
          <a:xfrm>
            <a:off x="6477600" y="3038039"/>
            <a:ext cx="519976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20" name="Textplatzhalter 19">
            <a:extLst>
              <a:ext uri="{FF2B5EF4-FFF2-40B4-BE49-F238E27FC236}">
                <a16:creationId xmlns:a16="http://schemas.microsoft.com/office/drawing/2014/main" id="{C781AF8B-F25D-C74E-9233-093F8743113D}"/>
              </a:ext>
            </a:extLst>
          </p:cNvPr>
          <p:cNvSpPr>
            <a:spLocks noGrp="1"/>
          </p:cNvSpPr>
          <p:nvPr>
            <p:ph type="body" sz="quarter" idx="17" hasCustomPrompt="1"/>
          </p:nvPr>
        </p:nvSpPr>
        <p:spPr>
          <a:xfrm>
            <a:off x="514638" y="2769577"/>
            <a:ext cx="5199539" cy="3235569"/>
          </a:xfrm>
          <a:prstGeom prst="rect">
            <a:avLst/>
          </a:prstGeom>
        </p:spPr>
        <p:txBody>
          <a:bodyPr lIns="0" tIns="0" rIns="0" bIns="0"/>
          <a:lstStyle>
            <a:lvl1pPr marL="0" indent="0">
              <a:lnSpc>
                <a:spcPts val="1800"/>
              </a:lnSpc>
              <a:spcBef>
                <a:spcPts val="600"/>
              </a:spcBef>
              <a:buNone/>
              <a:defRPr sz="1600"/>
            </a:lvl1pPr>
          </a:lstStyle>
          <a:p>
            <a:r>
              <a:rPr lang="de-DE" dirty="0"/>
              <a:t>Textbereich</a:t>
            </a:r>
          </a:p>
        </p:txBody>
      </p:sp>
      <p:sp>
        <p:nvSpPr>
          <p:cNvPr id="12" name="Foliennummernplatzhalter 5">
            <a:extLst>
              <a:ext uri="{FF2B5EF4-FFF2-40B4-BE49-F238E27FC236}">
                <a16:creationId xmlns:a16="http://schemas.microsoft.com/office/drawing/2014/main" id="{27B93628-5CF3-4A22-9955-B96BD1AE2793}"/>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5" name="Textplatzhalter 9">
            <a:extLst>
              <a:ext uri="{FF2B5EF4-FFF2-40B4-BE49-F238E27FC236}">
                <a16:creationId xmlns:a16="http://schemas.microsoft.com/office/drawing/2014/main" id="{2D84D960-B3FB-47E0-863D-B650E7F3673C}"/>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8" name="Datumsplatzhalter 3">
            <a:extLst>
              <a:ext uri="{FF2B5EF4-FFF2-40B4-BE49-F238E27FC236}">
                <a16:creationId xmlns:a16="http://schemas.microsoft.com/office/drawing/2014/main" id="{7A516F84-AF18-47B3-A7D3-67F8845E5F09}"/>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22011219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oll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523431" y="1491449"/>
            <a:ext cx="11159584" cy="3806038"/>
          </a:xfrm>
          <a:prstGeom prst="rect">
            <a:avLst/>
          </a:prstGeom>
        </p:spPr>
        <p:txBody>
          <a:bodyPr/>
          <a:lstStyle>
            <a:lvl1pPr marL="0" indent="0">
              <a:buNone/>
              <a:defRPr/>
            </a:lvl1pPr>
          </a:lstStyle>
          <a:p>
            <a:endParaRPr lang="de-DE" dirty="0"/>
          </a:p>
        </p:txBody>
      </p:sp>
      <p:sp>
        <p:nvSpPr>
          <p:cNvPr id="15" name="Textplatzhalter 16">
            <a:extLst>
              <a:ext uri="{FF2B5EF4-FFF2-40B4-BE49-F238E27FC236}">
                <a16:creationId xmlns:a16="http://schemas.microsoft.com/office/drawing/2014/main" id="{69EF2B0F-8C07-4646-A2D8-CAA8500C076D}"/>
              </a:ext>
            </a:extLst>
          </p:cNvPr>
          <p:cNvSpPr>
            <a:spLocks noGrp="1"/>
          </p:cNvSpPr>
          <p:nvPr>
            <p:ph type="body" sz="quarter" idx="15" hasCustomPrompt="1"/>
          </p:nvPr>
        </p:nvSpPr>
        <p:spPr>
          <a:xfrm>
            <a:off x="500297" y="5366552"/>
            <a:ext cx="11162548" cy="605650"/>
          </a:xfrm>
          <a:prstGeom prst="rect">
            <a:avLst/>
          </a:prstGeom>
        </p:spPr>
        <p:txBody>
          <a:bodyPr lIns="0">
            <a:normAutofit/>
          </a:bodyPr>
          <a:lstStyle>
            <a:lvl1pPr marL="0" marR="0" indent="0" algn="l" defTabSz="914400" rtl="0" eaLnBrk="1" fontAlgn="auto" latinLnBrk="0" hangingPunct="1">
              <a:lnSpc>
                <a:spcPts val="1800"/>
              </a:lnSpc>
              <a:spcBef>
                <a:spcPts val="6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Bildbeschreibung</a:t>
            </a:r>
            <a:endParaRPr lang="de-DE" dirty="0"/>
          </a:p>
        </p:txBody>
      </p:sp>
      <p:sp>
        <p:nvSpPr>
          <p:cNvPr id="11" name="Textplatzhalter 9">
            <a:extLst>
              <a:ext uri="{FF2B5EF4-FFF2-40B4-BE49-F238E27FC236}">
                <a16:creationId xmlns:a16="http://schemas.microsoft.com/office/drawing/2014/main" id="{F456F27E-B3C5-42D1-ADE7-4D1500C1D52B}"/>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3" name="Foliennummernplatzhalter 5">
            <a:extLst>
              <a:ext uri="{FF2B5EF4-FFF2-40B4-BE49-F238E27FC236}">
                <a16:creationId xmlns:a16="http://schemas.microsoft.com/office/drawing/2014/main" id="{AE28275E-9F01-46AB-B419-EC3470E98597}"/>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8" name="Textplatzhalter 2">
            <a:extLst>
              <a:ext uri="{FF2B5EF4-FFF2-40B4-BE49-F238E27FC236}">
                <a16:creationId xmlns:a16="http://schemas.microsoft.com/office/drawing/2014/main" id="{741F0D4F-7EE0-4B20-8360-4BE8604890F5}"/>
              </a:ext>
            </a:extLst>
          </p:cNvPr>
          <p:cNvSpPr>
            <a:spLocks noGrp="1"/>
          </p:cNvSpPr>
          <p:nvPr>
            <p:ph type="body" sz="quarter" idx="18" hasCustomPrompt="1"/>
          </p:nvPr>
        </p:nvSpPr>
        <p:spPr>
          <a:xfrm>
            <a:off x="514639" y="6034404"/>
            <a:ext cx="1116254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9" name="Datumsplatzhalter 3">
            <a:extLst>
              <a:ext uri="{FF2B5EF4-FFF2-40B4-BE49-F238E27FC236}">
                <a16:creationId xmlns:a16="http://schemas.microsoft.com/office/drawing/2014/main" id="{A335CA81-98AC-4B53-8EBF-2E304176A68A}"/>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3680552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mit Fokusbox">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83815A0E-B306-7340-A5C3-043234B683E7}"/>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7" name="Textplatzhalter 7">
            <a:extLst>
              <a:ext uri="{FF2B5EF4-FFF2-40B4-BE49-F238E27FC236}">
                <a16:creationId xmlns:a16="http://schemas.microsoft.com/office/drawing/2014/main" id="{B19F4576-4A35-4FD0-B298-96677A3FB52D}"/>
              </a:ext>
            </a:extLst>
          </p:cNvPr>
          <p:cNvSpPr>
            <a:spLocks noGrp="1"/>
          </p:cNvSpPr>
          <p:nvPr>
            <p:ph type="body" sz="quarter" idx="15" hasCustomPrompt="1"/>
          </p:nvPr>
        </p:nvSpPr>
        <p:spPr>
          <a:xfrm>
            <a:off x="527917" y="635872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8" name="Textplatzhalter 7">
            <a:extLst>
              <a:ext uri="{FF2B5EF4-FFF2-40B4-BE49-F238E27FC236}">
                <a16:creationId xmlns:a16="http://schemas.microsoft.com/office/drawing/2014/main" id="{74E7118B-E20F-4053-A036-BE29FAA3903C}"/>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9" name="Textplatzhalter 7">
            <a:extLst>
              <a:ext uri="{FF2B5EF4-FFF2-40B4-BE49-F238E27FC236}">
                <a16:creationId xmlns:a16="http://schemas.microsoft.com/office/drawing/2014/main" id="{D2C9BD5D-32EA-4724-AA80-9DED5DFF2719}"/>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4207203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ollbild links/Text">
    <p:spTree>
      <p:nvGrpSpPr>
        <p:cNvPr id="1" name=""/>
        <p:cNvGrpSpPr/>
        <p:nvPr/>
      </p:nvGrpSpPr>
      <p:grpSpPr>
        <a:xfrm>
          <a:off x="0" y="0"/>
          <a:ext cx="0" cy="0"/>
          <a:chOff x="0" y="0"/>
          <a:chExt cx="0" cy="0"/>
        </a:xfrm>
      </p:grpSpPr>
      <p:sp>
        <p:nvSpPr>
          <p:cNvPr id="8" name="Foliennummernplatzhalter 5">
            <a:extLst>
              <a:ext uri="{FF2B5EF4-FFF2-40B4-BE49-F238E27FC236}">
                <a16:creationId xmlns:a16="http://schemas.microsoft.com/office/drawing/2014/main" id="{6F34096C-70FB-458B-AEB6-16939A2E9EB7}"/>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9">
            <a:extLst>
              <a:ext uri="{FF2B5EF4-FFF2-40B4-BE49-F238E27FC236}">
                <a16:creationId xmlns:a16="http://schemas.microsoft.com/office/drawing/2014/main" id="{92ABBF87-C11A-4DC9-A2FB-288658D4B236}"/>
              </a:ext>
            </a:extLst>
          </p:cNvPr>
          <p:cNvSpPr>
            <a:spLocks noGrp="1"/>
          </p:cNvSpPr>
          <p:nvPr>
            <p:ph type="body" sz="quarter" idx="13" hasCustomPrompt="1"/>
          </p:nvPr>
        </p:nvSpPr>
        <p:spPr>
          <a:xfrm>
            <a:off x="6478023" y="735956"/>
            <a:ext cx="3844146"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5" name="Bildplatzhalter 21">
            <a:extLst>
              <a:ext uri="{FF2B5EF4-FFF2-40B4-BE49-F238E27FC236}">
                <a16:creationId xmlns:a16="http://schemas.microsoft.com/office/drawing/2014/main" id="{18A936F6-6A00-41C9-9C1E-B1710ABB38FF}"/>
              </a:ext>
            </a:extLst>
          </p:cNvPr>
          <p:cNvSpPr>
            <a:spLocks noGrp="1"/>
          </p:cNvSpPr>
          <p:nvPr>
            <p:ph type="pic" sz="quarter" idx="18"/>
          </p:nvPr>
        </p:nvSpPr>
        <p:spPr>
          <a:xfrm>
            <a:off x="0" y="1467072"/>
            <a:ext cx="6096000" cy="5390927"/>
          </a:xfrm>
          <a:prstGeom prst="rect">
            <a:avLst/>
          </a:prstGeom>
          <a:noFill/>
        </p:spPr>
        <p:txBody>
          <a:bodyPr/>
          <a:lstStyle>
            <a:lvl1pPr marL="0" indent="0">
              <a:buNone/>
              <a:defRPr/>
            </a:lvl1pPr>
          </a:lstStyle>
          <a:p>
            <a:endParaRPr lang="de-DE" dirty="0"/>
          </a:p>
        </p:txBody>
      </p:sp>
      <p:sp>
        <p:nvSpPr>
          <p:cNvPr id="16" name="Textplatzhalter 16">
            <a:extLst>
              <a:ext uri="{FF2B5EF4-FFF2-40B4-BE49-F238E27FC236}">
                <a16:creationId xmlns:a16="http://schemas.microsoft.com/office/drawing/2014/main" id="{7B2B8F8B-EA89-4AB7-AAA2-05987ECFD027}"/>
              </a:ext>
            </a:extLst>
          </p:cNvPr>
          <p:cNvSpPr>
            <a:spLocks noGrp="1"/>
          </p:cNvSpPr>
          <p:nvPr>
            <p:ph type="body" sz="quarter" idx="15" hasCustomPrompt="1"/>
          </p:nvPr>
        </p:nvSpPr>
        <p:spPr>
          <a:xfrm>
            <a:off x="6478023" y="1467073"/>
            <a:ext cx="518482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7" name="Textplatzhalter 16">
            <a:extLst>
              <a:ext uri="{FF2B5EF4-FFF2-40B4-BE49-F238E27FC236}">
                <a16:creationId xmlns:a16="http://schemas.microsoft.com/office/drawing/2014/main" id="{948D2F5B-7214-40AA-846E-DC0F0EBA5984}"/>
              </a:ext>
            </a:extLst>
          </p:cNvPr>
          <p:cNvSpPr>
            <a:spLocks noGrp="1"/>
          </p:cNvSpPr>
          <p:nvPr>
            <p:ph type="body" sz="quarter" idx="16"/>
          </p:nvPr>
        </p:nvSpPr>
        <p:spPr>
          <a:xfrm>
            <a:off x="6478023" y="2769577"/>
            <a:ext cx="5184822" cy="320919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9" name="Textplatzhalter 2">
            <a:extLst>
              <a:ext uri="{FF2B5EF4-FFF2-40B4-BE49-F238E27FC236}">
                <a16:creationId xmlns:a16="http://schemas.microsoft.com/office/drawing/2014/main" id="{47148FDA-ADBC-40FB-9225-2504B4364A1D}"/>
              </a:ext>
            </a:extLst>
          </p:cNvPr>
          <p:cNvSpPr>
            <a:spLocks noGrp="1"/>
          </p:cNvSpPr>
          <p:nvPr>
            <p:ph type="body" sz="quarter" idx="19" hasCustomPrompt="1"/>
          </p:nvPr>
        </p:nvSpPr>
        <p:spPr>
          <a:xfrm>
            <a:off x="6465989" y="6034404"/>
            <a:ext cx="5184822"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0" name="Datumsplatzhalter 3">
            <a:extLst>
              <a:ext uri="{FF2B5EF4-FFF2-40B4-BE49-F238E27FC236}">
                <a16:creationId xmlns:a16="http://schemas.microsoft.com/office/drawing/2014/main" id="{6922CFD8-CBFF-4424-9AAF-EEAE9E1897A6}"/>
              </a:ext>
            </a:extLst>
          </p:cNvPr>
          <p:cNvSpPr>
            <a:spLocks noGrp="1"/>
          </p:cNvSpPr>
          <p:nvPr>
            <p:ph type="dt" sz="half" idx="2"/>
          </p:nvPr>
        </p:nvSpPr>
        <p:spPr>
          <a:xfrm>
            <a:off x="647802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3839584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Vollbild rechts">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72218377-B16C-4ADE-9254-11AE7F7B17C7}"/>
              </a:ext>
            </a:extLst>
          </p:cNvPr>
          <p:cNvSpPr>
            <a:spLocks noGrp="1"/>
          </p:cNvSpPr>
          <p:nvPr>
            <p:ph type="body" sz="quarter" idx="19"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5" name="Bildplatzhalter 21">
            <a:extLst>
              <a:ext uri="{FF2B5EF4-FFF2-40B4-BE49-F238E27FC236}">
                <a16:creationId xmlns:a16="http://schemas.microsoft.com/office/drawing/2014/main" id="{5062BE4E-EFB8-4E09-8BF8-F6A351C5E274}"/>
              </a:ext>
            </a:extLst>
          </p:cNvPr>
          <p:cNvSpPr>
            <a:spLocks noGrp="1"/>
          </p:cNvSpPr>
          <p:nvPr>
            <p:ph type="pic" sz="quarter" idx="18"/>
          </p:nvPr>
        </p:nvSpPr>
        <p:spPr>
          <a:xfrm>
            <a:off x="6482576" y="1469492"/>
            <a:ext cx="5709424" cy="5388508"/>
          </a:xfrm>
          <a:prstGeom prst="rect">
            <a:avLst/>
          </a:prstGeom>
          <a:noFill/>
        </p:spPr>
        <p:txBody>
          <a:bodyPr/>
          <a:lstStyle>
            <a:lvl1pPr marL="0" indent="0">
              <a:buNone/>
              <a:defRPr/>
            </a:lvl1pPr>
          </a:lstStyle>
          <a:p>
            <a:endParaRPr lang="de-DE" dirty="0"/>
          </a:p>
        </p:txBody>
      </p:sp>
      <p:sp>
        <p:nvSpPr>
          <p:cNvPr id="16" name="Textplatzhalter 16">
            <a:extLst>
              <a:ext uri="{FF2B5EF4-FFF2-40B4-BE49-F238E27FC236}">
                <a16:creationId xmlns:a16="http://schemas.microsoft.com/office/drawing/2014/main" id="{52A041DA-1614-4AED-8C45-8166F744F683}"/>
              </a:ext>
            </a:extLst>
          </p:cNvPr>
          <p:cNvSpPr>
            <a:spLocks noGrp="1"/>
          </p:cNvSpPr>
          <p:nvPr>
            <p:ph type="body" sz="quarter" idx="15" hasCustomPrompt="1"/>
          </p:nvPr>
        </p:nvSpPr>
        <p:spPr>
          <a:xfrm>
            <a:off x="520276" y="1469492"/>
            <a:ext cx="5189149"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9" name="Foliennummernplatzhalter 5">
            <a:extLst>
              <a:ext uri="{FF2B5EF4-FFF2-40B4-BE49-F238E27FC236}">
                <a16:creationId xmlns:a16="http://schemas.microsoft.com/office/drawing/2014/main" id="{3AB106B3-4AE8-4E3C-AA5A-475711E291E9}"/>
              </a:ext>
            </a:extLst>
          </p:cNvPr>
          <p:cNvSpPr>
            <a:spLocks noGrp="1"/>
          </p:cNvSpPr>
          <p:nvPr>
            <p:ph type="sldNum" sz="quarter" idx="4"/>
          </p:nvPr>
        </p:nvSpPr>
        <p:spPr>
          <a:xfrm>
            <a:off x="4284269"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0" name="Textplatzhalter 16">
            <a:extLst>
              <a:ext uri="{FF2B5EF4-FFF2-40B4-BE49-F238E27FC236}">
                <a16:creationId xmlns:a16="http://schemas.microsoft.com/office/drawing/2014/main" id="{8C36D524-CAD5-4671-8A80-68C200CE10FB}"/>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1" name="Textplatzhalter 2">
            <a:extLst>
              <a:ext uri="{FF2B5EF4-FFF2-40B4-BE49-F238E27FC236}">
                <a16:creationId xmlns:a16="http://schemas.microsoft.com/office/drawing/2014/main" id="{7FAB2470-AC9A-41E0-9801-3B29CCA6E1DD}"/>
              </a:ext>
            </a:extLst>
          </p:cNvPr>
          <p:cNvSpPr>
            <a:spLocks noGrp="1"/>
          </p:cNvSpPr>
          <p:nvPr>
            <p:ph type="body" sz="quarter" idx="20" hasCustomPrompt="1"/>
          </p:nvPr>
        </p:nvSpPr>
        <p:spPr>
          <a:xfrm>
            <a:off x="517855" y="6034404"/>
            <a:ext cx="5191569"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2" name="Datumsplatzhalter 3">
            <a:extLst>
              <a:ext uri="{FF2B5EF4-FFF2-40B4-BE49-F238E27FC236}">
                <a16:creationId xmlns:a16="http://schemas.microsoft.com/office/drawing/2014/main" id="{D72D043A-FC61-4F9C-AC95-866611FB5402}"/>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57505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mit eigenem Bi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5B9AFAE9-3AA6-ED47-8416-9A8C4416F21A}"/>
              </a:ext>
            </a:extLst>
          </p:cNvPr>
          <p:cNvSpPr>
            <a:spLocks noGrp="1"/>
          </p:cNvSpPr>
          <p:nvPr>
            <p:ph type="pic" sz="quarter" idx="15"/>
          </p:nvPr>
        </p:nvSpPr>
        <p:spPr>
          <a:xfrm>
            <a:off x="0" y="0"/>
            <a:ext cx="12192000" cy="3411538"/>
          </a:xfrm>
          <a:prstGeom prst="rect">
            <a:avLst/>
          </a:prstGeom>
        </p:spPr>
        <p:txBody>
          <a:bodyPr/>
          <a:lstStyle>
            <a:lvl1pPr marL="0" indent="0">
              <a:buNone/>
              <a:defRPr/>
            </a:lvl1pPr>
          </a:lstStyle>
          <a:p>
            <a:endParaRPr lang="de-DE"/>
          </a:p>
        </p:txBody>
      </p:sp>
      <p:pic>
        <p:nvPicPr>
          <p:cNvPr id="15" name="Grafik 14">
            <a:extLst>
              <a:ext uri="{FF2B5EF4-FFF2-40B4-BE49-F238E27FC236}">
                <a16:creationId xmlns:a16="http://schemas.microsoft.com/office/drawing/2014/main" id="{EB999182-371D-BA4A-A2D5-B547351F5032}"/>
              </a:ext>
            </a:extLst>
          </p:cNvPr>
          <p:cNvPicPr>
            <a:picLocks noChangeAspect="1"/>
          </p:cNvPicPr>
          <p:nvPr userDrawn="1"/>
        </p:nvPicPr>
        <p:blipFill>
          <a:blip r:embed="rId2"/>
          <a:stretch>
            <a:fillRect/>
          </a:stretch>
        </p:blipFill>
        <p:spPr>
          <a:xfrm>
            <a:off x="9797248" y="5614499"/>
            <a:ext cx="2394752" cy="929164"/>
          </a:xfrm>
          <a:prstGeom prst="rect">
            <a:avLst/>
          </a:prstGeom>
        </p:spPr>
      </p:pic>
      <p:cxnSp>
        <p:nvCxnSpPr>
          <p:cNvPr id="18" name="Gerader Verbinder 17">
            <a:extLst>
              <a:ext uri="{FF2B5EF4-FFF2-40B4-BE49-F238E27FC236}">
                <a16:creationId xmlns:a16="http://schemas.microsoft.com/office/drawing/2014/main" id="{902C99D7-65BF-4586-A00E-BC048649D47D}"/>
              </a:ext>
            </a:extLst>
          </p:cNvPr>
          <p:cNvCxnSpPr>
            <a:cxnSpLocks/>
          </p:cNvCxnSpPr>
          <p:nvPr userDrawn="1"/>
        </p:nvCxnSpPr>
        <p:spPr>
          <a:xfrm>
            <a:off x="0" y="729762"/>
            <a:ext cx="8396654"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10DD2E7E-2DE8-49A6-8A34-248F2114932D}"/>
              </a:ext>
            </a:extLst>
          </p:cNvPr>
          <p:cNvCxnSpPr>
            <a:cxnSpLocks/>
          </p:cNvCxnSpPr>
          <p:nvPr userDrawn="1"/>
        </p:nvCxnSpPr>
        <p:spPr>
          <a:xfrm>
            <a:off x="8396654" y="697832"/>
            <a:ext cx="0" cy="4806153"/>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1" name="Textplatzhalter 7">
            <a:extLst>
              <a:ext uri="{FF2B5EF4-FFF2-40B4-BE49-F238E27FC236}">
                <a16:creationId xmlns:a16="http://schemas.microsoft.com/office/drawing/2014/main" id="{7C6C2283-29B0-4F33-AE35-3B5A7EF02B24}"/>
              </a:ext>
            </a:extLst>
          </p:cNvPr>
          <p:cNvSpPr>
            <a:spLocks noGrp="1"/>
          </p:cNvSpPr>
          <p:nvPr>
            <p:ph type="body" sz="quarter" idx="16"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12" name="Textplatzhalter 7">
            <a:extLst>
              <a:ext uri="{FF2B5EF4-FFF2-40B4-BE49-F238E27FC236}">
                <a16:creationId xmlns:a16="http://schemas.microsoft.com/office/drawing/2014/main" id="{478DCDD0-3693-403A-96AD-55E172535BC9}"/>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3" name="Textplatzhalter 7">
            <a:extLst>
              <a:ext uri="{FF2B5EF4-FFF2-40B4-BE49-F238E27FC236}">
                <a16:creationId xmlns:a16="http://schemas.microsoft.com/office/drawing/2014/main" id="{0115D0F2-BEFD-4174-8000-2A6C4FD747B1}"/>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cxnSp>
        <p:nvCxnSpPr>
          <p:cNvPr id="14" name="Gerader Verbinder 13">
            <a:extLst>
              <a:ext uri="{FF2B5EF4-FFF2-40B4-BE49-F238E27FC236}">
                <a16:creationId xmlns:a16="http://schemas.microsoft.com/office/drawing/2014/main" id="{A605D841-6F7D-489C-B0FF-DAF2A91D6ADB}"/>
              </a:ext>
            </a:extLst>
          </p:cNvPr>
          <p:cNvCxnSpPr>
            <a:cxnSpLocks/>
          </p:cNvCxnSpPr>
          <p:nvPr userDrawn="1"/>
        </p:nvCxnSpPr>
        <p:spPr>
          <a:xfrm>
            <a:off x="1828800" y="5462955"/>
            <a:ext cx="6567854"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825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pitaltrenner">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D752C10-3DE1-A442-B6B9-3003175FEB6D}"/>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sp>
        <p:nvSpPr>
          <p:cNvPr id="14" name="Textplatzhalter 7">
            <a:extLst>
              <a:ext uri="{FF2B5EF4-FFF2-40B4-BE49-F238E27FC236}">
                <a16:creationId xmlns:a16="http://schemas.microsoft.com/office/drawing/2014/main" id="{B47FCFAF-83A5-4DD0-9ED1-AA4C8A4919AB}"/>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das nächste Kapitel</a:t>
            </a:r>
          </a:p>
        </p:txBody>
      </p:sp>
      <p:pic>
        <p:nvPicPr>
          <p:cNvPr id="8" name="Grafik 7">
            <a:extLst>
              <a:ext uri="{FF2B5EF4-FFF2-40B4-BE49-F238E27FC236}">
                <a16:creationId xmlns:a16="http://schemas.microsoft.com/office/drawing/2014/main" id="{BED6582C-2B17-40CF-A0CB-19BE175BC508}"/>
              </a:ext>
            </a:extLst>
          </p:cNvPr>
          <p:cNvPicPr>
            <a:picLocks noChangeAspect="1"/>
          </p:cNvPicPr>
          <p:nvPr userDrawn="1"/>
        </p:nvPicPr>
        <p:blipFill>
          <a:blip r:embed="rId3"/>
          <a:stretch>
            <a:fillRect/>
          </a:stretch>
        </p:blipFill>
        <p:spPr>
          <a:xfrm>
            <a:off x="9797248" y="333912"/>
            <a:ext cx="2394752" cy="929164"/>
          </a:xfrm>
          <a:prstGeom prst="rect">
            <a:avLst/>
          </a:prstGeom>
        </p:spPr>
      </p:pic>
      <p:sp>
        <p:nvSpPr>
          <p:cNvPr id="15" name="Textplatzhalter 7">
            <a:extLst>
              <a:ext uri="{FF2B5EF4-FFF2-40B4-BE49-F238E27FC236}">
                <a16:creationId xmlns:a16="http://schemas.microsoft.com/office/drawing/2014/main" id="{A3A68E7C-6E27-4ED0-B836-D31A9EDF63FC}"/>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
        <p:nvSpPr>
          <p:cNvPr id="16" name="Foliennummernplatzhalter 5">
            <a:extLst>
              <a:ext uri="{FF2B5EF4-FFF2-40B4-BE49-F238E27FC236}">
                <a16:creationId xmlns:a16="http://schemas.microsoft.com/office/drawing/2014/main" id="{FEF81942-DAFD-4553-BF35-D14697C3C546}"/>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3251504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bschlussfolie">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2" name="Textplatzhalter 7">
            <a:extLst>
              <a:ext uri="{FF2B5EF4-FFF2-40B4-BE49-F238E27FC236}">
                <a16:creationId xmlns:a16="http://schemas.microsoft.com/office/drawing/2014/main" id="{BF587E22-291E-0E45-A5CD-292399E38ADF}"/>
              </a:ext>
            </a:extLst>
          </p:cNvPr>
          <p:cNvSpPr>
            <a:spLocks noGrp="1"/>
          </p:cNvSpPr>
          <p:nvPr>
            <p:ph type="body" sz="quarter" idx="13" hasCustomPrompt="1"/>
          </p:nvPr>
        </p:nvSpPr>
        <p:spPr>
          <a:xfrm>
            <a:off x="527917" y="4341548"/>
            <a:ext cx="9040617" cy="521229"/>
          </a:xfrm>
          <a:prstGeom prst="rect">
            <a:avLst/>
          </a:prstGeom>
        </p:spPr>
        <p:txBody>
          <a:bodyPr lIns="0" tIns="0" rIns="0" bIns="0"/>
          <a:lstStyle>
            <a:lvl1pPr marL="0" indent="0">
              <a:lnSpc>
                <a:spcPct val="100000"/>
              </a:lnSpc>
              <a:buNone/>
              <a:defRPr sz="3600" b="1" i="1">
                <a:solidFill>
                  <a:schemeClr val="tx2"/>
                </a:solidFill>
              </a:defRPr>
            </a:lvl1pPr>
          </a:lstStyle>
          <a:p>
            <a:r>
              <a:rPr lang="de-DE" dirty="0"/>
              <a:t>Vielen Dank für Ihre Aufmerksamkeit!</a:t>
            </a:r>
          </a:p>
        </p:txBody>
      </p:sp>
      <p:sp>
        <p:nvSpPr>
          <p:cNvPr id="13" name="Textplatzhalter 7">
            <a:extLst>
              <a:ext uri="{FF2B5EF4-FFF2-40B4-BE49-F238E27FC236}">
                <a16:creationId xmlns:a16="http://schemas.microsoft.com/office/drawing/2014/main" id="{46914BE9-DCB8-F747-8591-1070CC427ED8}"/>
              </a:ext>
            </a:extLst>
          </p:cNvPr>
          <p:cNvSpPr>
            <a:spLocks noGrp="1"/>
          </p:cNvSpPr>
          <p:nvPr>
            <p:ph type="body" sz="quarter" idx="14" hasCustomPrompt="1"/>
          </p:nvPr>
        </p:nvSpPr>
        <p:spPr>
          <a:xfrm>
            <a:off x="527917" y="5093270"/>
            <a:ext cx="9040617" cy="521229"/>
          </a:xfrm>
          <a:prstGeom prst="rect">
            <a:avLst/>
          </a:prstGeom>
        </p:spPr>
        <p:txBody>
          <a:bodyPr lIns="0" tIns="0" rIns="0" bIns="0"/>
          <a:lstStyle>
            <a:lvl1pPr marL="0" indent="0">
              <a:lnSpc>
                <a:spcPct val="100000"/>
              </a:lnSpc>
              <a:buNone/>
              <a:defRPr sz="1600" b="0" i="0">
                <a:solidFill>
                  <a:schemeClr val="tx1"/>
                </a:solidFill>
              </a:defRPr>
            </a:lvl1pPr>
          </a:lstStyle>
          <a:p>
            <a:r>
              <a:rPr lang="de-DE" dirty="0"/>
              <a:t>Name | Kontaktinformationen</a:t>
            </a:r>
          </a:p>
        </p:txBody>
      </p:sp>
      <p:sp>
        <p:nvSpPr>
          <p:cNvPr id="16" name="Textplatzhalter 7">
            <a:extLst>
              <a:ext uri="{FF2B5EF4-FFF2-40B4-BE49-F238E27FC236}">
                <a16:creationId xmlns:a16="http://schemas.microsoft.com/office/drawing/2014/main" id="{60F7E426-9BFE-B841-8E63-CF10C88CC0F9}"/>
              </a:ext>
            </a:extLst>
          </p:cNvPr>
          <p:cNvSpPr>
            <a:spLocks noGrp="1"/>
          </p:cNvSpPr>
          <p:nvPr>
            <p:ph type="body" sz="quarter" idx="15" hasCustomPrompt="1"/>
          </p:nvPr>
        </p:nvSpPr>
        <p:spPr>
          <a:xfrm>
            <a:off x="521627" y="6339679"/>
            <a:ext cx="9085007"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Datum</a:t>
            </a:r>
          </a:p>
        </p:txBody>
      </p:sp>
    </p:spTree>
    <p:extLst>
      <p:ext uri="{BB962C8B-B14F-4D97-AF65-F5344CB8AC3E}">
        <p14:creationId xmlns:p14="http://schemas.microsoft.com/office/powerpoint/2010/main" val="3070212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ese/Zitat">
    <p:spTree>
      <p:nvGrpSpPr>
        <p:cNvPr id="1" name=""/>
        <p:cNvGrpSpPr/>
        <p:nvPr/>
      </p:nvGrpSpPr>
      <p:grpSpPr>
        <a:xfrm>
          <a:off x="0" y="0"/>
          <a:ext cx="0" cy="0"/>
          <a:chOff x="0" y="0"/>
          <a:chExt cx="0" cy="0"/>
        </a:xfrm>
      </p:grpSpPr>
      <p:sp>
        <p:nvSpPr>
          <p:cNvPr id="25" name="Textplatzhalter 9">
            <a:extLst>
              <a:ext uri="{FF2B5EF4-FFF2-40B4-BE49-F238E27FC236}">
                <a16:creationId xmlns:a16="http://schemas.microsoft.com/office/drawing/2014/main" id="{F4F1D500-EEDF-5D45-9F72-99CFAE09FF9D}"/>
              </a:ext>
            </a:extLst>
          </p:cNvPr>
          <p:cNvSpPr>
            <a:spLocks noGrp="1"/>
          </p:cNvSpPr>
          <p:nvPr>
            <p:ph type="body" sz="quarter" idx="15" hasCustomPrompt="1"/>
          </p:nvPr>
        </p:nvSpPr>
        <p:spPr>
          <a:xfrm>
            <a:off x="523517" y="742821"/>
            <a:ext cx="9783763" cy="240651"/>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3" name="Textplatzhalter 2">
            <a:extLst>
              <a:ext uri="{FF2B5EF4-FFF2-40B4-BE49-F238E27FC236}">
                <a16:creationId xmlns:a16="http://schemas.microsoft.com/office/drawing/2014/main" id="{86C19F89-57D8-C94C-9355-8CF08B330A10}"/>
              </a:ext>
            </a:extLst>
          </p:cNvPr>
          <p:cNvSpPr>
            <a:spLocks noGrp="1"/>
          </p:cNvSpPr>
          <p:nvPr>
            <p:ph type="body" sz="quarter" idx="16" hasCustomPrompt="1"/>
          </p:nvPr>
        </p:nvSpPr>
        <p:spPr>
          <a:xfrm>
            <a:off x="523517" y="2004646"/>
            <a:ext cx="11157438" cy="3182816"/>
          </a:xfrm>
          <a:prstGeom prst="rect">
            <a:avLst/>
          </a:prstGeom>
        </p:spPr>
        <p:txBody>
          <a:bodyPr lIns="0" tIns="36000"/>
          <a:lstStyle>
            <a:lvl1pPr marL="0" indent="0" algn="ctr">
              <a:lnSpc>
                <a:spcPct val="100000"/>
              </a:lnSpc>
              <a:buNone/>
              <a:defRPr sz="3200" b="1" i="1">
                <a:solidFill>
                  <a:schemeClr val="tx2"/>
                </a:solidFill>
              </a:defRPr>
            </a:lvl1pPr>
          </a:lstStyle>
          <a:p>
            <a:r>
              <a:rPr lang="de-DE" dirty="0"/>
              <a:t>Hier kann eine These, ein Zitat oder Ähnliches stehen.</a:t>
            </a:r>
          </a:p>
          <a:p>
            <a:endParaRPr lang="de-DE" dirty="0"/>
          </a:p>
          <a:p>
            <a:r>
              <a:rPr lang="de-DE" dirty="0"/>
              <a:t>„</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Qui</a:t>
            </a:r>
            <a:r>
              <a:rPr lang="de-DE" dirty="0"/>
              <a:t> </a:t>
            </a:r>
            <a:r>
              <a:rPr lang="de-DE" dirty="0" err="1"/>
              <a:t>sunt</a:t>
            </a:r>
            <a:r>
              <a:rPr lang="de-DE" dirty="0"/>
              <a:t> et </a:t>
            </a:r>
            <a:r>
              <a:rPr lang="de-DE" dirty="0" err="1"/>
              <a:t>endipsum</a:t>
            </a:r>
            <a:r>
              <a:rPr lang="de-DE" dirty="0"/>
              <a:t> </a:t>
            </a:r>
            <a:r>
              <a:rPr lang="de-DE" dirty="0" err="1"/>
              <a:t>rae</a:t>
            </a:r>
            <a:r>
              <a:rPr lang="de-DE" dirty="0"/>
              <a:t> </a:t>
            </a:r>
            <a:r>
              <a:rPr lang="de-DE" dirty="0" err="1"/>
              <a:t>pratemo</a:t>
            </a:r>
            <a:r>
              <a:rPr lang="de-DE" dirty="0"/>
              <a:t> </a:t>
            </a:r>
            <a:r>
              <a:rPr lang="de-DE" dirty="0" err="1"/>
              <a:t>uptas</a:t>
            </a:r>
            <a:r>
              <a:rPr lang="de-DE" dirty="0"/>
              <a:t> </a:t>
            </a:r>
            <a:r>
              <a:rPr lang="de-DE" dirty="0" err="1"/>
              <a:t>dipsum</a:t>
            </a:r>
            <a:r>
              <a:rPr lang="de-DE" dirty="0"/>
              <a:t>.“</a:t>
            </a:r>
          </a:p>
        </p:txBody>
      </p:sp>
      <p:sp>
        <p:nvSpPr>
          <p:cNvPr id="8" name="Foliennummernplatzhalter 5">
            <a:extLst>
              <a:ext uri="{FF2B5EF4-FFF2-40B4-BE49-F238E27FC236}">
                <a16:creationId xmlns:a16="http://schemas.microsoft.com/office/drawing/2014/main" id="{74F90252-D3A9-4F32-84E0-E600A7C24994}"/>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9" name="Datumsplatzhalter 3">
            <a:extLst>
              <a:ext uri="{FF2B5EF4-FFF2-40B4-BE49-F238E27FC236}">
                <a16:creationId xmlns:a16="http://schemas.microsoft.com/office/drawing/2014/main" id="{F967CFFC-AE87-44FD-8C20-A7F372B3E0C6}"/>
              </a:ext>
            </a:extLst>
          </p:cNvPr>
          <p:cNvSpPr>
            <a:spLocks noGrp="1"/>
          </p:cNvSpPr>
          <p:nvPr>
            <p:ph type="dt" sz="half" idx="2"/>
          </p:nvPr>
        </p:nvSpPr>
        <p:spPr>
          <a:xfrm>
            <a:off x="529154" y="6338181"/>
            <a:ext cx="1326022" cy="365125"/>
          </a:xfrm>
          <a:prstGeom prst="rect">
            <a:avLst/>
          </a:prstGeom>
        </p:spPr>
        <p:txBody>
          <a:bodyPr lIns="0"/>
          <a:lstStyle>
            <a:lvl1pPr>
              <a:defRPr sz="1400">
                <a:solidFill>
                  <a:schemeClr val="tx2"/>
                </a:solidFill>
              </a:defRPr>
            </a:lvl1pPr>
          </a:lstStyle>
          <a:p>
            <a:endParaRPr lang="de-DE" dirty="0"/>
          </a:p>
        </p:txBody>
      </p:sp>
      <p:pic>
        <p:nvPicPr>
          <p:cNvPr id="10" name="Grafik 9">
            <a:extLst>
              <a:ext uri="{FF2B5EF4-FFF2-40B4-BE49-F238E27FC236}">
                <a16:creationId xmlns:a16="http://schemas.microsoft.com/office/drawing/2014/main" id="{62056F4E-484E-49F7-A71D-CA1FB7FEA6B1}"/>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9">
            <a:extLst>
              <a:ext uri="{FF2B5EF4-FFF2-40B4-BE49-F238E27FC236}">
                <a16:creationId xmlns:a16="http://schemas.microsoft.com/office/drawing/2014/main" id="{1297C7A5-4B54-4635-BB86-59B91F934996}"/>
              </a:ext>
            </a:extLst>
          </p:cNvPr>
          <p:cNvSpPr>
            <a:spLocks noGrp="1"/>
          </p:cNvSpPr>
          <p:nvPr>
            <p:ph type="body" sz="quarter" idx="17" hasCustomPrompt="1"/>
          </p:nvPr>
        </p:nvSpPr>
        <p:spPr>
          <a:xfrm>
            <a:off x="7007469" y="5294171"/>
            <a:ext cx="4673486" cy="806791"/>
          </a:xfrm>
          <a:prstGeom prst="rect">
            <a:avLst/>
          </a:prstGeom>
        </p:spPr>
        <p:txBody>
          <a:bodyPr lIns="0" tIns="0" rIns="0" bIns="0">
            <a:normAutofit/>
          </a:bodyPr>
          <a:lstStyle>
            <a:lvl1pPr marL="285750" indent="-285750">
              <a:buFont typeface="Symbol" panose="05050102010706020507" pitchFamily="18" charset="2"/>
              <a:buChar char="-"/>
              <a:defRPr sz="1800" b="1">
                <a:solidFill>
                  <a:schemeClr val="tx2"/>
                </a:solidFill>
              </a:defRPr>
            </a:lvl1pPr>
          </a:lstStyle>
          <a:p>
            <a:r>
              <a:rPr lang="de-DE" b="1" i="1" dirty="0">
                <a:solidFill>
                  <a:schemeClr val="tx2"/>
                </a:solidFill>
              </a:rPr>
              <a:t>Max Mustermann (2021) </a:t>
            </a:r>
            <a:br>
              <a:rPr lang="de-DE" b="1" i="1" dirty="0">
                <a:solidFill>
                  <a:schemeClr val="tx2"/>
                </a:solidFill>
              </a:rPr>
            </a:br>
            <a:r>
              <a:rPr lang="de-DE" b="1" i="1" dirty="0">
                <a:solidFill>
                  <a:schemeClr val="tx2"/>
                </a:solidFill>
              </a:rPr>
              <a:t>(</a:t>
            </a:r>
            <a:r>
              <a:rPr lang="de-DE" b="1" i="1" dirty="0" err="1">
                <a:solidFill>
                  <a:schemeClr val="tx2"/>
                </a:solidFill>
              </a:rPr>
              <a:t>mgl</a:t>
            </a:r>
            <a:r>
              <a:rPr lang="de-DE" b="1" i="1" dirty="0">
                <a:solidFill>
                  <a:schemeClr val="tx2"/>
                </a:solidFill>
              </a:rPr>
              <a:t>. Platz zur Nennung des Autors/der Quelle)</a:t>
            </a:r>
          </a:p>
        </p:txBody>
      </p:sp>
    </p:spTree>
    <p:extLst>
      <p:ext uri="{BB962C8B-B14F-4D97-AF65-F5344CB8AC3E}">
        <p14:creationId xmlns:p14="http://schemas.microsoft.com/office/powerpoint/2010/main" val="2421796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15" name="Textplatzhalter 16">
            <a:extLst>
              <a:ext uri="{FF2B5EF4-FFF2-40B4-BE49-F238E27FC236}">
                <a16:creationId xmlns:a16="http://schemas.microsoft.com/office/drawing/2014/main" id="{F33C14F2-7500-7E41-8F50-BA82B7E18778}"/>
              </a:ext>
            </a:extLst>
          </p:cNvPr>
          <p:cNvSpPr>
            <a:spLocks noGrp="1"/>
          </p:cNvSpPr>
          <p:nvPr>
            <p:ph type="body" sz="quarter" idx="14" hasCustomPrompt="1"/>
          </p:nvPr>
        </p:nvSpPr>
        <p:spPr>
          <a:xfrm>
            <a:off x="523603" y="1374881"/>
            <a:ext cx="9810005"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7" name="Textplatzhalter 16">
            <a:extLst>
              <a:ext uri="{FF2B5EF4-FFF2-40B4-BE49-F238E27FC236}">
                <a16:creationId xmlns:a16="http://schemas.microsoft.com/office/drawing/2014/main" id="{C4FE7671-3EC3-224F-B337-ABA54D728EE8}"/>
              </a:ext>
            </a:extLst>
          </p:cNvPr>
          <p:cNvSpPr>
            <a:spLocks noGrp="1"/>
          </p:cNvSpPr>
          <p:nvPr>
            <p:ph type="body" sz="quarter" idx="15"/>
          </p:nvPr>
        </p:nvSpPr>
        <p:spPr>
          <a:xfrm>
            <a:off x="523691" y="2760954"/>
            <a:ext cx="11148032" cy="3222595"/>
          </a:xfrm>
          <a:prstGeom prst="rect">
            <a:avLst/>
          </a:prstGeom>
        </p:spPr>
        <p:txBody>
          <a:bodyPr lIns="0">
            <a:normAutofit/>
          </a:bodyPr>
          <a:lstStyle>
            <a:lvl1pPr marL="514350" indent="-514350">
              <a:buClr>
                <a:schemeClr val="tx2"/>
              </a:buClr>
              <a:buFont typeface="+mj-lt"/>
              <a:buAutoNum type="arabicPeriod"/>
              <a:defRPr sz="2400" b="1"/>
            </a:lvl1pPr>
          </a:lstStyle>
          <a:p>
            <a:r>
              <a:rPr lang="de-DE" dirty="0"/>
              <a:t>Mastertextformat bearbeiten
Zweite Ebene
Dritte Ebene
Vierte Ebene
Fünfte Ebene</a:t>
            </a:r>
          </a:p>
        </p:txBody>
      </p:sp>
      <p:sp>
        <p:nvSpPr>
          <p:cNvPr id="8" name="Textplatzhalter 9">
            <a:extLst>
              <a:ext uri="{FF2B5EF4-FFF2-40B4-BE49-F238E27FC236}">
                <a16:creationId xmlns:a16="http://schemas.microsoft.com/office/drawing/2014/main" id="{A7635061-B703-5D4F-A78E-26870CCFADA0}"/>
              </a:ext>
            </a:extLst>
          </p:cNvPr>
          <p:cNvSpPr>
            <a:spLocks noGrp="1"/>
          </p:cNvSpPr>
          <p:nvPr>
            <p:ph type="body" sz="quarter" idx="16" hasCustomPrompt="1"/>
          </p:nvPr>
        </p:nvSpPr>
        <p:spPr>
          <a:xfrm>
            <a:off x="523430" y="743424"/>
            <a:ext cx="9810178" cy="247450"/>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E062F8C4-DEBC-48C2-A180-F1A6208F9659}"/>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2" name="Grafik 11">
            <a:extLst>
              <a:ext uri="{FF2B5EF4-FFF2-40B4-BE49-F238E27FC236}">
                <a16:creationId xmlns:a16="http://schemas.microsoft.com/office/drawing/2014/main" id="{A61CE3FF-77A5-45E8-B008-627C9924FAAD}"/>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0" name="Datumsplatzhalter 3">
            <a:extLst>
              <a:ext uri="{FF2B5EF4-FFF2-40B4-BE49-F238E27FC236}">
                <a16:creationId xmlns:a16="http://schemas.microsoft.com/office/drawing/2014/main" id="{88360D66-1006-4356-980A-28041A4EFF5C}"/>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7101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inks/Diagramm">
    <p:spTree>
      <p:nvGrpSpPr>
        <p:cNvPr id="1" name=""/>
        <p:cNvGrpSpPr/>
        <p:nvPr/>
      </p:nvGrpSpPr>
      <p:grpSpPr>
        <a:xfrm>
          <a:off x="0" y="0"/>
          <a:ext cx="0" cy="0"/>
          <a:chOff x="0" y="0"/>
          <a:chExt cx="0" cy="0"/>
        </a:xfrm>
      </p:grpSpPr>
      <p:sp>
        <p:nvSpPr>
          <p:cNvPr id="21" name="Textplatzhalter 16">
            <a:extLst>
              <a:ext uri="{FF2B5EF4-FFF2-40B4-BE49-F238E27FC236}">
                <a16:creationId xmlns:a16="http://schemas.microsoft.com/office/drawing/2014/main" id="{6EDF304B-3327-8C44-A4B7-1BCFF6F9F6F0}"/>
              </a:ext>
            </a:extLst>
          </p:cNvPr>
          <p:cNvSpPr>
            <a:spLocks noGrp="1"/>
          </p:cNvSpPr>
          <p:nvPr>
            <p:ph type="body" sz="quarter" idx="15"/>
          </p:nvPr>
        </p:nvSpPr>
        <p:spPr>
          <a:xfrm>
            <a:off x="514813" y="2769832"/>
            <a:ext cx="5202406" cy="3195961"/>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24" name="Diagrammplatzhalter 23">
            <a:extLst>
              <a:ext uri="{FF2B5EF4-FFF2-40B4-BE49-F238E27FC236}">
                <a16:creationId xmlns:a16="http://schemas.microsoft.com/office/drawing/2014/main" id="{A71B0928-53ED-164C-8F03-423FAF7A29FC}"/>
              </a:ext>
            </a:extLst>
          </p:cNvPr>
          <p:cNvSpPr>
            <a:spLocks noGrp="1"/>
          </p:cNvSpPr>
          <p:nvPr>
            <p:ph type="chart" sz="quarter" idx="16"/>
          </p:nvPr>
        </p:nvSpPr>
        <p:spPr>
          <a:xfrm>
            <a:off x="6474781" y="2769832"/>
            <a:ext cx="5202406" cy="3195961"/>
          </a:xfrm>
          <a:prstGeom prst="rect">
            <a:avLst/>
          </a:prstGeom>
        </p:spPr>
        <p:txBody>
          <a:bodyPr/>
          <a:lstStyle>
            <a:lvl1pPr marL="0" indent="0">
              <a:buNone/>
              <a:defRPr/>
            </a:lvl1pPr>
          </a:lstStyle>
          <a:p>
            <a:endParaRPr lang="de-DE" dirty="0"/>
          </a:p>
        </p:txBody>
      </p:sp>
      <p:sp>
        <p:nvSpPr>
          <p:cNvPr id="9" name="Textplatzhalter 9">
            <a:extLst>
              <a:ext uri="{FF2B5EF4-FFF2-40B4-BE49-F238E27FC236}">
                <a16:creationId xmlns:a16="http://schemas.microsoft.com/office/drawing/2014/main" id="{6CB41462-1ECF-3446-99E1-B6E5DDE89C8D}"/>
              </a:ext>
            </a:extLst>
          </p:cNvPr>
          <p:cNvSpPr>
            <a:spLocks noGrp="1"/>
          </p:cNvSpPr>
          <p:nvPr>
            <p:ph type="body" sz="quarter" idx="17" hasCustomPrompt="1"/>
          </p:nvPr>
        </p:nvSpPr>
        <p:spPr>
          <a:xfrm>
            <a:off x="523517" y="742821"/>
            <a:ext cx="9801213" cy="240651"/>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1" name="Foliennummernplatzhalter 5">
            <a:extLst>
              <a:ext uri="{FF2B5EF4-FFF2-40B4-BE49-F238E27FC236}">
                <a16:creationId xmlns:a16="http://schemas.microsoft.com/office/drawing/2014/main" id="{4E637541-5426-4AD9-BABE-27359756771E}"/>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2" name="Datumsplatzhalter 3">
            <a:extLst>
              <a:ext uri="{FF2B5EF4-FFF2-40B4-BE49-F238E27FC236}">
                <a16:creationId xmlns:a16="http://schemas.microsoft.com/office/drawing/2014/main" id="{44353C7D-6483-4338-8AEA-B8001C7AD1D5}"/>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pic>
        <p:nvPicPr>
          <p:cNvPr id="14" name="Grafik 13">
            <a:extLst>
              <a:ext uri="{FF2B5EF4-FFF2-40B4-BE49-F238E27FC236}">
                <a16:creationId xmlns:a16="http://schemas.microsoft.com/office/drawing/2014/main" id="{3837CEFE-C114-453C-9289-7D496179F123}"/>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3" name="Textplatzhalter 2">
            <a:extLst>
              <a:ext uri="{FF2B5EF4-FFF2-40B4-BE49-F238E27FC236}">
                <a16:creationId xmlns:a16="http://schemas.microsoft.com/office/drawing/2014/main" id="{25F3EA48-B78C-422E-BD18-C82F830CBC73}"/>
              </a:ext>
            </a:extLst>
          </p:cNvPr>
          <p:cNvSpPr>
            <a:spLocks noGrp="1"/>
          </p:cNvSpPr>
          <p:nvPr>
            <p:ph type="body" sz="quarter" idx="18"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26366669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heme" Target="../theme/theme2.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1.jpe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7610506"/>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83" r:id="rId3"/>
    <p:sldLayoutId id="2147483668" r:id="rId4"/>
    <p:sldLayoutId id="2147483662" r:id="rId5"/>
    <p:sldLayoutId id="2147483669"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liennummernplatzhalter 5">
            <a:extLst>
              <a:ext uri="{FF2B5EF4-FFF2-40B4-BE49-F238E27FC236}">
                <a16:creationId xmlns:a16="http://schemas.microsoft.com/office/drawing/2014/main" id="{90415D1A-64C7-4714-BF9B-88FB96EEC43C}"/>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4" name="Datumsplatzhalter 3">
            <a:extLst>
              <a:ext uri="{FF2B5EF4-FFF2-40B4-BE49-F238E27FC236}">
                <a16:creationId xmlns:a16="http://schemas.microsoft.com/office/drawing/2014/main" id="{C43045A0-A5E9-49F3-9414-443F38FDCF96}"/>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endParaRPr lang="de-DE" dirty="0"/>
          </a:p>
        </p:txBody>
      </p:sp>
    </p:spTree>
    <p:extLst>
      <p:ext uri="{BB962C8B-B14F-4D97-AF65-F5344CB8AC3E}">
        <p14:creationId xmlns:p14="http://schemas.microsoft.com/office/powerpoint/2010/main" val="8328091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8" r:id="rId11"/>
    <p:sldLayoutId id="2147483695" r:id="rId12"/>
    <p:sldLayoutId id="2147483696" r:id="rId13"/>
    <p:sldLayoutId id="2147483699"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7AA3CD42-A164-4245-8172-04C188B1CDA5}"/>
              </a:ext>
            </a:extLst>
          </p:cNvPr>
          <p:cNvPicPr>
            <a:picLocks noChangeAspect="1"/>
          </p:cNvPicPr>
          <p:nvPr userDrawn="1"/>
        </p:nvPicPr>
        <p:blipFill rotWithShape="1">
          <a:blip r:embed="rId13"/>
          <a:srcRect l="15431" t="24724" r="10393" b="55293"/>
          <a:stretch/>
        </p:blipFill>
        <p:spPr>
          <a:xfrm>
            <a:off x="3719744" y="0"/>
            <a:ext cx="8472256" cy="1283793"/>
          </a:xfrm>
          <a:prstGeom prst="rect">
            <a:avLst/>
          </a:prstGeom>
        </p:spPr>
      </p:pic>
      <p:sp>
        <p:nvSpPr>
          <p:cNvPr id="14" name="Rechteck 13">
            <a:extLst>
              <a:ext uri="{FF2B5EF4-FFF2-40B4-BE49-F238E27FC236}">
                <a16:creationId xmlns:a16="http://schemas.microsoft.com/office/drawing/2014/main" id="{C72CAD6F-5183-0140-8567-01F04533F9DB}"/>
              </a:ext>
            </a:extLst>
          </p:cNvPr>
          <p:cNvSpPr/>
          <p:nvPr userDrawn="1"/>
        </p:nvSpPr>
        <p:spPr>
          <a:xfrm>
            <a:off x="0" y="0"/>
            <a:ext cx="8538437" cy="1283793"/>
          </a:xfrm>
          <a:prstGeom prst="rect">
            <a:avLst/>
          </a:prstGeom>
          <a:gradFill>
            <a:gsLst>
              <a:gs pos="0">
                <a:schemeClr val="tx2"/>
              </a:gs>
              <a:gs pos="32000">
                <a:schemeClr val="tx2"/>
              </a:gs>
              <a:gs pos="61000">
                <a:schemeClr val="tx2"/>
              </a:gs>
              <a:gs pos="100000">
                <a:schemeClr val="tx2">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15E2F793-CE50-0542-A539-516B182C0AB1}"/>
              </a:ext>
            </a:extLst>
          </p:cNvPr>
          <p:cNvPicPr>
            <a:picLocks noChangeAspect="1"/>
          </p:cNvPicPr>
          <p:nvPr userDrawn="1"/>
        </p:nvPicPr>
        <p:blipFill>
          <a:blip r:embed="rId14"/>
          <a:stretch>
            <a:fillRect/>
          </a:stretch>
        </p:blipFill>
        <p:spPr>
          <a:xfrm>
            <a:off x="10493062" y="324284"/>
            <a:ext cx="1698938" cy="659188"/>
          </a:xfrm>
          <a:prstGeom prst="rect">
            <a:avLst/>
          </a:prstGeom>
        </p:spPr>
      </p:pic>
    </p:spTree>
    <p:extLst>
      <p:ext uri="{BB962C8B-B14F-4D97-AF65-F5344CB8AC3E}">
        <p14:creationId xmlns:p14="http://schemas.microsoft.com/office/powerpoint/2010/main" val="228053288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openxmlformats.org/officeDocument/2006/relationships/image" Target="../media/image15.emf"/></Relationships>
</file>

<file path=ppt/slides/_rels/slide3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17.emf"/></Relationships>
</file>

<file path=ppt/slides/_rels/slide3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6C87F86-5EB2-4B9D-8B3C-78EA94AE5A5C}"/>
              </a:ext>
            </a:extLst>
          </p:cNvPr>
          <p:cNvSpPr>
            <a:spLocks noGrp="1"/>
          </p:cNvSpPr>
          <p:nvPr>
            <p:ph type="body" sz="quarter" idx="15"/>
          </p:nvPr>
        </p:nvSpPr>
        <p:spPr/>
        <p:txBody>
          <a:bodyPr/>
          <a:lstStyle/>
          <a:p>
            <a:r>
              <a:rPr lang="de-DE" dirty="0"/>
              <a:t>Datenbanken | Dr.-Ing. Benedikt Loepp | WS 2024/25</a:t>
            </a:r>
          </a:p>
        </p:txBody>
      </p:sp>
      <p:sp>
        <p:nvSpPr>
          <p:cNvPr id="3" name="Textplatzhalter 2">
            <a:extLst>
              <a:ext uri="{FF2B5EF4-FFF2-40B4-BE49-F238E27FC236}">
                <a16:creationId xmlns:a16="http://schemas.microsoft.com/office/drawing/2014/main" id="{98292FA1-644E-44AC-BCA6-4F6BCEFC5EE2}"/>
              </a:ext>
            </a:extLst>
          </p:cNvPr>
          <p:cNvSpPr>
            <a:spLocks noGrp="1"/>
          </p:cNvSpPr>
          <p:nvPr>
            <p:ph type="body" sz="quarter" idx="13"/>
          </p:nvPr>
        </p:nvSpPr>
        <p:spPr/>
        <p:txBody>
          <a:bodyPr/>
          <a:lstStyle/>
          <a:p>
            <a:r>
              <a:rPr lang="de-DE" dirty="0"/>
              <a:t>3 Das relationale Modell</a:t>
            </a:r>
          </a:p>
        </p:txBody>
      </p:sp>
      <p:sp>
        <p:nvSpPr>
          <p:cNvPr id="4" name="Textplatzhalter 3">
            <a:extLst>
              <a:ext uri="{FF2B5EF4-FFF2-40B4-BE49-F238E27FC236}">
                <a16:creationId xmlns:a16="http://schemas.microsoft.com/office/drawing/2014/main" id="{062A779F-DA5E-4F4A-BA82-02F1D8C341E3}"/>
              </a:ext>
            </a:extLst>
          </p:cNvPr>
          <p:cNvSpPr>
            <a:spLocks noGrp="1"/>
          </p:cNvSpPr>
          <p:nvPr>
            <p:ph type="body" sz="quarter" idx="14"/>
          </p:nvPr>
        </p:nvSpPr>
        <p:spPr>
          <a:xfrm>
            <a:off x="527917" y="5540609"/>
            <a:ext cx="7591514" cy="476971"/>
          </a:xfrm>
        </p:spPr>
        <p:txBody>
          <a:bodyPr/>
          <a:lstStyle/>
          <a:p>
            <a:r>
              <a:rPr lang="de-DE" sz="1800" dirty="0">
                <a:solidFill>
                  <a:schemeClr val="tx2"/>
                </a:solidFill>
              </a:rPr>
              <a:t>Die Folien bauen auf dem Foliensatz zum Buch „Datenbanksysteme“ von Kemper und </a:t>
            </a:r>
            <a:r>
              <a:rPr lang="de-DE" sz="1800" dirty="0" err="1">
                <a:solidFill>
                  <a:schemeClr val="tx2"/>
                </a:solidFill>
              </a:rPr>
              <a:t>Eickler</a:t>
            </a:r>
            <a:r>
              <a:rPr lang="de-DE" sz="1800" dirty="0">
                <a:solidFill>
                  <a:schemeClr val="tx2"/>
                </a:solidFill>
              </a:rPr>
              <a:t> auf.</a:t>
            </a:r>
          </a:p>
        </p:txBody>
      </p:sp>
    </p:spTree>
    <p:extLst>
      <p:ext uri="{BB962C8B-B14F-4D97-AF65-F5344CB8AC3E}">
        <p14:creationId xmlns:p14="http://schemas.microsoft.com/office/powerpoint/2010/main" val="865925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Beziehungen unseres Beispielschemas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4" y="2279738"/>
            <a:ext cx="5581186" cy="3658990"/>
          </a:xfrm>
        </p:spPr>
        <p:txBody>
          <a:bodyPr>
            <a:normAutofit lnSpcReduction="10000"/>
          </a:bodyPr>
          <a:lstStyle/>
          <a:p>
            <a:pPr marL="0" indent="0">
              <a:lnSpc>
                <a:spcPct val="120000"/>
              </a:lnSpc>
              <a:spcBef>
                <a:spcPts val="100"/>
              </a:spcBef>
              <a:buNone/>
            </a:pPr>
            <a:r>
              <a:rPr lang="de-DE" sz="2000" dirty="0">
                <a:latin typeface="Arial"/>
                <a:cs typeface="Arial"/>
              </a:rPr>
              <a:t>hören</a:t>
            </a:r>
            <a:r>
              <a:rPr lang="de-DE" sz="2000" b="0" dirty="0">
                <a:latin typeface="Arial"/>
                <a:cs typeface="Arial"/>
              </a:rPr>
              <a:t> : {[</a:t>
            </a:r>
            <a:r>
              <a:rPr lang="de-DE" sz="2000" b="0" dirty="0" err="1">
                <a:latin typeface="Arial"/>
                <a:cs typeface="Arial"/>
              </a:rPr>
              <a:t>MatrNr</a:t>
            </a:r>
            <a:r>
              <a:rPr lang="de-DE" sz="2000" b="0" dirty="0">
                <a:latin typeface="Arial"/>
                <a:cs typeface="Arial"/>
              </a:rPr>
              <a:t>: integer, </a:t>
            </a:r>
            <a:r>
              <a:rPr lang="de-DE" sz="2000" b="0" dirty="0" err="1">
                <a:latin typeface="Arial"/>
                <a:cs typeface="Arial"/>
              </a:rPr>
              <a:t>VorlNr</a:t>
            </a:r>
            <a:r>
              <a:rPr lang="de-DE" sz="2000" b="0" dirty="0">
                <a:latin typeface="Arial"/>
                <a:cs typeface="Arial"/>
              </a:rPr>
              <a:t>: integer]}</a:t>
            </a:r>
          </a:p>
          <a:p>
            <a:pPr marL="0" indent="0">
              <a:lnSpc>
                <a:spcPct val="120000"/>
              </a:lnSpc>
              <a:buNone/>
            </a:pPr>
            <a:r>
              <a:rPr lang="de-DE" sz="2000" dirty="0">
                <a:latin typeface="Arial"/>
                <a:cs typeface="Arial"/>
              </a:rPr>
              <a:t>lesen</a:t>
            </a:r>
            <a:r>
              <a:rPr lang="de-DE" sz="2000" b="0" dirty="0">
                <a:latin typeface="Arial"/>
                <a:cs typeface="Arial"/>
              </a:rPr>
              <a:t> : {[</a:t>
            </a:r>
            <a:r>
              <a:rPr lang="de-DE" sz="2000" b="0" dirty="0" err="1">
                <a:latin typeface="Arial"/>
                <a:cs typeface="Arial"/>
              </a:rPr>
              <a:t>PersNr</a:t>
            </a:r>
            <a:r>
              <a:rPr lang="de-DE" sz="2000" b="0" dirty="0">
                <a:latin typeface="Arial"/>
                <a:cs typeface="Arial"/>
              </a:rPr>
              <a:t>: integer, </a:t>
            </a:r>
            <a:r>
              <a:rPr lang="de-DE" sz="2000" b="0" dirty="0" err="1">
                <a:latin typeface="Arial"/>
                <a:cs typeface="Arial"/>
              </a:rPr>
              <a:t>VorlNr</a:t>
            </a:r>
            <a:r>
              <a:rPr lang="de-DE" sz="2000" b="0" dirty="0">
                <a:latin typeface="Arial"/>
                <a:cs typeface="Arial"/>
              </a:rPr>
              <a:t>: integer]}</a:t>
            </a:r>
          </a:p>
          <a:p>
            <a:pPr marL="12065" marR="5080" indent="0">
              <a:lnSpc>
                <a:spcPct val="120000"/>
              </a:lnSpc>
              <a:spcBef>
                <a:spcPts val="1800"/>
              </a:spcBef>
              <a:buNone/>
            </a:pPr>
            <a:r>
              <a:rPr lang="de-DE" sz="2000" dirty="0" err="1">
                <a:latin typeface="Arial"/>
                <a:cs typeface="Arial"/>
              </a:rPr>
              <a:t>arbeitenFür</a:t>
            </a:r>
            <a:r>
              <a:rPr lang="de-DE" sz="2000" b="0" dirty="0">
                <a:latin typeface="Arial"/>
                <a:cs typeface="Arial"/>
              </a:rPr>
              <a:t> : {[</a:t>
            </a:r>
            <a:r>
              <a:rPr lang="de-DE" sz="2000" b="0" dirty="0" err="1">
                <a:latin typeface="Arial"/>
                <a:cs typeface="Arial"/>
              </a:rPr>
              <a:t>AssistentenPersNr</a:t>
            </a:r>
            <a:r>
              <a:rPr lang="de-DE" sz="2000" b="0" dirty="0">
                <a:latin typeface="Arial"/>
                <a:cs typeface="Arial"/>
              </a:rPr>
              <a:t>: integer, </a:t>
            </a:r>
            <a:r>
              <a:rPr lang="de-DE" sz="2000" b="0" dirty="0" err="1">
                <a:latin typeface="Arial"/>
                <a:cs typeface="Arial"/>
              </a:rPr>
              <a:t>ProfPersNr</a:t>
            </a:r>
            <a:r>
              <a:rPr lang="de-DE" sz="2000" b="0" dirty="0">
                <a:latin typeface="Arial"/>
                <a:cs typeface="Arial"/>
              </a:rPr>
              <a:t>: integer]}</a:t>
            </a:r>
          </a:p>
          <a:p>
            <a:pPr marL="12065" marR="783590" indent="0">
              <a:lnSpc>
                <a:spcPct val="120000"/>
              </a:lnSpc>
              <a:spcBef>
                <a:spcPts val="1800"/>
              </a:spcBef>
              <a:buNone/>
            </a:pPr>
            <a:r>
              <a:rPr lang="de-DE" sz="2000" dirty="0">
                <a:latin typeface="Arial"/>
                <a:cs typeface="Arial"/>
              </a:rPr>
              <a:t>voraussetzen</a:t>
            </a:r>
            <a:r>
              <a:rPr lang="de-DE" sz="2000" b="0" dirty="0">
                <a:latin typeface="Arial"/>
                <a:cs typeface="Arial"/>
              </a:rPr>
              <a:t> : {[Vorgänger: integer, Nachfolger: integer]}</a:t>
            </a:r>
          </a:p>
          <a:p>
            <a:pPr marL="12065" marR="581660" indent="0">
              <a:lnSpc>
                <a:spcPct val="120000"/>
              </a:lnSpc>
              <a:spcBef>
                <a:spcPts val="1810"/>
              </a:spcBef>
              <a:buNone/>
            </a:pPr>
            <a:r>
              <a:rPr lang="de-DE" sz="2000" dirty="0">
                <a:latin typeface="Arial"/>
                <a:cs typeface="Arial"/>
              </a:rPr>
              <a:t>prüfen</a:t>
            </a:r>
            <a:r>
              <a:rPr lang="de-DE" sz="2000" b="0" dirty="0">
                <a:latin typeface="Arial"/>
                <a:cs typeface="Arial"/>
              </a:rPr>
              <a:t> : {[</a:t>
            </a:r>
            <a:r>
              <a:rPr lang="de-DE" sz="2000" b="0" dirty="0" err="1">
                <a:latin typeface="Arial"/>
                <a:cs typeface="Arial"/>
              </a:rPr>
              <a:t>MatrNr</a:t>
            </a:r>
            <a:r>
              <a:rPr lang="de-DE" sz="2000" b="0" dirty="0">
                <a:latin typeface="Arial"/>
                <a:cs typeface="Arial"/>
              </a:rPr>
              <a:t>: integer, </a:t>
            </a:r>
            <a:r>
              <a:rPr lang="de-DE" sz="2000" b="0" dirty="0" err="1">
                <a:latin typeface="Arial"/>
                <a:cs typeface="Arial"/>
              </a:rPr>
              <a:t>VorlNr</a:t>
            </a:r>
            <a:r>
              <a:rPr lang="de-DE" sz="2000" b="0" dirty="0">
                <a:latin typeface="Arial"/>
                <a:cs typeface="Arial"/>
              </a:rPr>
              <a:t>: integer, </a:t>
            </a:r>
            <a:r>
              <a:rPr lang="de-DE" sz="2000" b="0" dirty="0" err="1">
                <a:latin typeface="Arial"/>
                <a:cs typeface="Arial"/>
              </a:rPr>
              <a:t>PersNr</a:t>
            </a:r>
            <a:r>
              <a:rPr lang="de-DE" sz="2000" b="0" dirty="0">
                <a:latin typeface="Arial"/>
                <a:cs typeface="Arial"/>
              </a:rPr>
              <a:t>: integer, Note: </a:t>
            </a:r>
            <a:r>
              <a:rPr lang="de-DE" sz="2000" b="0" dirty="0" err="1">
                <a:latin typeface="Arial"/>
                <a:cs typeface="Arial"/>
              </a:rPr>
              <a:t>decimal</a:t>
            </a:r>
            <a:r>
              <a:rPr lang="de-DE" sz="2000" b="0" dirty="0">
                <a:latin typeface="Arial"/>
                <a:cs typeface="Arial"/>
              </a:rPr>
              <a:t>]}</a:t>
            </a:r>
          </a:p>
          <a:p>
            <a:pPr marL="0" indent="0">
              <a:lnSpc>
                <a:spcPct val="120000"/>
              </a:lnSpc>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10</a:t>
            </a:fld>
            <a:endParaRPr lang="de-DE" dirty="0"/>
          </a:p>
        </p:txBody>
      </p:sp>
      <p:pic>
        <p:nvPicPr>
          <p:cNvPr id="7" name="Grafik 6">
            <a:extLst>
              <a:ext uri="{FF2B5EF4-FFF2-40B4-BE49-F238E27FC236}">
                <a16:creationId xmlns:a16="http://schemas.microsoft.com/office/drawing/2014/main" id="{F2C7A386-5D47-05CE-8B9D-255D16918B55}"/>
              </a:ext>
            </a:extLst>
          </p:cNvPr>
          <p:cNvPicPr>
            <a:picLocks noChangeAspect="1"/>
          </p:cNvPicPr>
          <p:nvPr/>
        </p:nvPicPr>
        <p:blipFill>
          <a:blip r:embed="rId3"/>
          <a:stretch>
            <a:fillRect/>
          </a:stretch>
        </p:blipFill>
        <p:spPr>
          <a:xfrm>
            <a:off x="6466116" y="2215989"/>
            <a:ext cx="4913962" cy="3683763"/>
          </a:xfrm>
          <a:prstGeom prst="rect">
            <a:avLst/>
          </a:prstGeom>
        </p:spPr>
      </p:pic>
    </p:spTree>
    <p:extLst>
      <p:ext uri="{BB962C8B-B14F-4D97-AF65-F5344CB8AC3E}">
        <p14:creationId xmlns:p14="http://schemas.microsoft.com/office/powerpoint/2010/main" val="96126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Schlüssel der Relationen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marL="0" indent="0">
              <a:lnSpc>
                <a:spcPct val="110000"/>
              </a:lnSpc>
              <a:buNone/>
            </a:pPr>
            <a:r>
              <a:rPr lang="de-DE" sz="2000" dirty="0">
                <a:latin typeface="Arial"/>
                <a:cs typeface="Arial"/>
              </a:rPr>
              <a:t>hören</a:t>
            </a:r>
            <a:r>
              <a:rPr lang="de-DE" sz="2000" b="0" dirty="0">
                <a:latin typeface="Arial"/>
                <a:cs typeface="Arial"/>
              </a:rPr>
              <a:t> : {[</a:t>
            </a:r>
            <a:r>
              <a:rPr lang="de-DE" sz="2000" b="0" u="heavy" dirty="0" err="1">
                <a:uFill>
                  <a:solidFill>
                    <a:srgbClr val="000000"/>
                  </a:solidFill>
                </a:uFill>
                <a:latin typeface="Arial"/>
                <a:cs typeface="Arial"/>
              </a:rPr>
              <a:t>MatrNr</a:t>
            </a:r>
            <a:r>
              <a:rPr lang="de-DE" sz="2000" b="0" u="heavy" dirty="0">
                <a:uFill>
                  <a:solidFill>
                    <a:srgbClr val="000000"/>
                  </a:solidFill>
                </a:uFill>
                <a:latin typeface="Arial"/>
                <a:cs typeface="Arial"/>
              </a:rPr>
              <a:t>: integer, </a:t>
            </a:r>
            <a:r>
              <a:rPr lang="de-DE" sz="2000" b="0" u="heavy" dirty="0" err="1">
                <a:uFill>
                  <a:solidFill>
                    <a:srgbClr val="000000"/>
                  </a:solidFill>
                </a:uFill>
                <a:latin typeface="Arial"/>
                <a:cs typeface="Arial"/>
              </a:rPr>
              <a:t>VorlNr</a:t>
            </a:r>
            <a:r>
              <a:rPr lang="de-DE" sz="2000" b="0" u="heavy" dirty="0">
                <a:uFill>
                  <a:solidFill>
                    <a:srgbClr val="000000"/>
                  </a:solidFill>
                </a:uFill>
                <a:latin typeface="Arial"/>
                <a:cs typeface="Arial"/>
              </a:rPr>
              <a:t>: integer</a:t>
            </a:r>
            <a:r>
              <a:rPr lang="de-DE" sz="2000" b="0" dirty="0">
                <a:latin typeface="Arial"/>
                <a:cs typeface="Arial"/>
              </a:rPr>
              <a:t>]}</a:t>
            </a:r>
          </a:p>
          <a:p>
            <a:pPr marL="0" indent="0">
              <a:lnSpc>
                <a:spcPct val="110000"/>
              </a:lnSpc>
              <a:buNone/>
            </a:pPr>
            <a:r>
              <a:rPr lang="de-DE" sz="2000" dirty="0">
                <a:latin typeface="Arial"/>
                <a:cs typeface="Arial"/>
              </a:rPr>
              <a:t>lesen</a:t>
            </a:r>
            <a:r>
              <a:rPr lang="de-DE" sz="2000" b="0" dirty="0">
                <a:latin typeface="Arial"/>
                <a:cs typeface="Arial"/>
              </a:rPr>
              <a:t> : {[</a:t>
            </a:r>
            <a:r>
              <a:rPr lang="de-DE" sz="2000" b="0" dirty="0" err="1">
                <a:latin typeface="Arial"/>
                <a:cs typeface="Arial"/>
              </a:rPr>
              <a:t>PersNr</a:t>
            </a:r>
            <a:r>
              <a:rPr lang="de-DE" sz="2000" b="0" dirty="0">
                <a:latin typeface="Arial"/>
                <a:cs typeface="Arial"/>
              </a:rPr>
              <a:t>: integer, </a:t>
            </a:r>
            <a:r>
              <a:rPr lang="de-DE" sz="2000" b="0" u="heavy" dirty="0" err="1">
                <a:uFill>
                  <a:solidFill>
                    <a:srgbClr val="000000"/>
                  </a:solidFill>
                </a:uFill>
                <a:latin typeface="Arial"/>
                <a:cs typeface="Arial"/>
              </a:rPr>
              <a:t>VorlNr</a:t>
            </a:r>
            <a:r>
              <a:rPr lang="de-DE" sz="2000" b="0" u="heavy" dirty="0">
                <a:uFill>
                  <a:solidFill>
                    <a:srgbClr val="000000"/>
                  </a:solidFill>
                </a:uFill>
                <a:latin typeface="Arial"/>
                <a:cs typeface="Arial"/>
              </a:rPr>
              <a:t>: integer</a:t>
            </a:r>
            <a:r>
              <a:rPr lang="de-DE" sz="2000" b="0" dirty="0">
                <a:latin typeface="Arial"/>
                <a:cs typeface="Arial"/>
              </a:rPr>
              <a:t>]}</a:t>
            </a:r>
          </a:p>
          <a:p>
            <a:pPr marL="0" indent="0">
              <a:lnSpc>
                <a:spcPct val="110000"/>
              </a:lnSpc>
              <a:spcBef>
                <a:spcPts val="1800"/>
              </a:spcBef>
              <a:buNone/>
            </a:pPr>
            <a:r>
              <a:rPr lang="de-DE" sz="2000" dirty="0" err="1">
                <a:latin typeface="Arial"/>
                <a:cs typeface="Arial"/>
              </a:rPr>
              <a:t>arbeitenFür</a:t>
            </a:r>
            <a:r>
              <a:rPr lang="de-DE" sz="2000" b="0" dirty="0">
                <a:latin typeface="Arial"/>
                <a:cs typeface="Arial"/>
              </a:rPr>
              <a:t> : {[</a:t>
            </a:r>
            <a:r>
              <a:rPr lang="de-DE" sz="2000" b="0" u="heavy" dirty="0" err="1">
                <a:uFill>
                  <a:solidFill>
                    <a:srgbClr val="000000"/>
                  </a:solidFill>
                </a:uFill>
                <a:latin typeface="Arial"/>
                <a:cs typeface="Arial"/>
              </a:rPr>
              <a:t>AssistentenPersNr</a:t>
            </a:r>
            <a:r>
              <a:rPr lang="de-DE" sz="2000" b="0" u="heavy" dirty="0">
                <a:uFill>
                  <a:solidFill>
                    <a:srgbClr val="000000"/>
                  </a:solidFill>
                </a:uFill>
                <a:latin typeface="Arial"/>
                <a:cs typeface="Arial"/>
              </a:rPr>
              <a:t>: integer</a:t>
            </a:r>
            <a:r>
              <a:rPr lang="de-DE" sz="2000" b="0" dirty="0">
                <a:latin typeface="Arial"/>
                <a:cs typeface="Arial"/>
              </a:rPr>
              <a:t>, </a:t>
            </a:r>
            <a:br>
              <a:rPr lang="de-DE" sz="2000" b="0" dirty="0">
                <a:latin typeface="Arial"/>
                <a:cs typeface="Arial"/>
              </a:rPr>
            </a:br>
            <a:r>
              <a:rPr lang="de-DE" sz="2000" b="0" dirty="0" err="1">
                <a:latin typeface="Arial"/>
                <a:cs typeface="Arial"/>
              </a:rPr>
              <a:t>ProfPersNr</a:t>
            </a:r>
            <a:r>
              <a:rPr lang="de-DE" sz="2000" b="0" dirty="0">
                <a:latin typeface="Arial"/>
                <a:cs typeface="Arial"/>
              </a:rPr>
              <a:t>: integer]}</a:t>
            </a:r>
          </a:p>
          <a:p>
            <a:pPr marL="0" indent="0">
              <a:lnSpc>
                <a:spcPct val="110000"/>
              </a:lnSpc>
              <a:spcBef>
                <a:spcPts val="1800"/>
              </a:spcBef>
              <a:buNone/>
            </a:pPr>
            <a:r>
              <a:rPr lang="de-DE" sz="2000" dirty="0">
                <a:latin typeface="Arial"/>
                <a:cs typeface="Arial"/>
              </a:rPr>
              <a:t>voraussetzen</a:t>
            </a:r>
            <a:r>
              <a:rPr lang="de-DE" sz="2000" b="0" dirty="0">
                <a:latin typeface="Arial"/>
                <a:cs typeface="Arial"/>
              </a:rPr>
              <a:t> : {[</a:t>
            </a:r>
            <a:r>
              <a:rPr lang="de-DE" sz="2000" b="0" u="heavy" dirty="0">
                <a:uFill>
                  <a:solidFill>
                    <a:srgbClr val="000000"/>
                  </a:solidFill>
                </a:uFill>
                <a:latin typeface="Arial"/>
                <a:cs typeface="Arial"/>
              </a:rPr>
              <a:t>Vorgänger: integer, </a:t>
            </a:r>
            <a:br>
              <a:rPr lang="de-DE" sz="2000" b="0" u="heavy" dirty="0">
                <a:uFill>
                  <a:solidFill>
                    <a:srgbClr val="000000"/>
                  </a:solidFill>
                </a:uFill>
                <a:latin typeface="Arial"/>
                <a:cs typeface="Arial"/>
              </a:rPr>
            </a:br>
            <a:r>
              <a:rPr lang="de-DE" sz="2000" b="0" u="heavy" dirty="0">
                <a:uFill>
                  <a:solidFill>
                    <a:srgbClr val="000000"/>
                  </a:solidFill>
                </a:uFill>
                <a:latin typeface="Arial"/>
                <a:cs typeface="Arial"/>
              </a:rPr>
              <a:t>Nachfolger:</a:t>
            </a:r>
            <a:r>
              <a:rPr lang="de-DE" sz="2000" b="0" dirty="0">
                <a:latin typeface="Arial"/>
                <a:cs typeface="Arial"/>
              </a:rPr>
              <a:t> </a:t>
            </a:r>
            <a:r>
              <a:rPr lang="de-DE" sz="2000" b="0" u="heavy" dirty="0">
                <a:uFill>
                  <a:solidFill>
                    <a:srgbClr val="000000"/>
                  </a:solidFill>
                </a:uFill>
                <a:latin typeface="Arial"/>
                <a:cs typeface="Arial"/>
              </a:rPr>
              <a:t>integer</a:t>
            </a:r>
            <a:r>
              <a:rPr lang="de-DE" sz="2000" b="0" dirty="0">
                <a:latin typeface="Arial"/>
                <a:cs typeface="Arial"/>
              </a:rPr>
              <a:t>]}</a:t>
            </a:r>
          </a:p>
          <a:p>
            <a:pPr marL="0" indent="0">
              <a:lnSpc>
                <a:spcPct val="110000"/>
              </a:lnSpc>
              <a:spcBef>
                <a:spcPts val="1800"/>
              </a:spcBef>
              <a:buNone/>
            </a:pPr>
            <a:r>
              <a:rPr lang="de-DE" sz="2000" dirty="0">
                <a:latin typeface="Arial"/>
                <a:cs typeface="Arial"/>
              </a:rPr>
              <a:t>prüfen</a:t>
            </a:r>
            <a:r>
              <a:rPr lang="de-DE" sz="2000" b="0" dirty="0">
                <a:latin typeface="Arial"/>
                <a:cs typeface="Arial"/>
              </a:rPr>
              <a:t> : {[</a:t>
            </a:r>
            <a:r>
              <a:rPr lang="de-DE" sz="2000" b="0" u="heavy" dirty="0" err="1">
                <a:uFill>
                  <a:solidFill>
                    <a:srgbClr val="000000"/>
                  </a:solidFill>
                </a:uFill>
                <a:latin typeface="Arial"/>
                <a:cs typeface="Arial"/>
              </a:rPr>
              <a:t>MatrNr</a:t>
            </a:r>
            <a:r>
              <a:rPr lang="de-DE" sz="2000" b="0" u="heavy" dirty="0">
                <a:uFill>
                  <a:solidFill>
                    <a:srgbClr val="000000"/>
                  </a:solidFill>
                </a:uFill>
                <a:latin typeface="Arial"/>
                <a:cs typeface="Arial"/>
              </a:rPr>
              <a:t>: integer, </a:t>
            </a:r>
            <a:r>
              <a:rPr lang="de-DE" sz="2000" b="0" u="heavy" dirty="0" err="1">
                <a:uFill>
                  <a:solidFill>
                    <a:srgbClr val="000000"/>
                  </a:solidFill>
                </a:uFill>
                <a:latin typeface="Arial"/>
                <a:cs typeface="Arial"/>
              </a:rPr>
              <a:t>VorlNr</a:t>
            </a:r>
            <a:r>
              <a:rPr lang="de-DE" sz="2000" b="0" u="heavy" dirty="0">
                <a:uFill>
                  <a:solidFill>
                    <a:srgbClr val="000000"/>
                  </a:solidFill>
                </a:uFill>
                <a:latin typeface="Arial"/>
                <a:cs typeface="Arial"/>
              </a:rPr>
              <a:t>: integer</a:t>
            </a:r>
            <a:r>
              <a:rPr lang="de-DE" sz="2000" b="0" dirty="0">
                <a:latin typeface="Arial"/>
                <a:cs typeface="Arial"/>
              </a:rPr>
              <a:t>, </a:t>
            </a:r>
            <a:br>
              <a:rPr lang="de-DE" sz="2000" b="0" dirty="0">
                <a:latin typeface="Arial"/>
                <a:cs typeface="Arial"/>
              </a:rPr>
            </a:br>
            <a:r>
              <a:rPr lang="de-DE" sz="2000" b="0" dirty="0" err="1">
                <a:latin typeface="Arial"/>
                <a:cs typeface="Arial"/>
              </a:rPr>
              <a:t>PersNr</a:t>
            </a:r>
            <a:r>
              <a:rPr lang="de-DE" sz="2000" b="0" dirty="0">
                <a:latin typeface="Arial"/>
                <a:cs typeface="Arial"/>
              </a:rPr>
              <a:t>: </a:t>
            </a:r>
            <a:r>
              <a:rPr lang="de-DE" sz="2000" b="0" dirty="0" err="1">
                <a:latin typeface="Arial"/>
                <a:cs typeface="Arial"/>
              </a:rPr>
              <a:t>integer,Note</a:t>
            </a:r>
            <a:r>
              <a:rPr lang="de-DE" sz="2000" b="0" dirty="0">
                <a:latin typeface="Arial"/>
                <a:cs typeface="Arial"/>
              </a:rPr>
              <a:t>: </a:t>
            </a:r>
            <a:r>
              <a:rPr lang="de-DE" sz="2000" b="0" dirty="0" err="1">
                <a:latin typeface="Arial"/>
                <a:cs typeface="Arial"/>
              </a:rPr>
              <a:t>decimal</a:t>
            </a:r>
            <a:r>
              <a:rPr lang="de-DE" sz="2000" b="0" dirty="0">
                <a:latin typeface="Arial"/>
                <a:cs typeface="Arial"/>
              </a:rPr>
              <a:t>]}</a:t>
            </a:r>
          </a:p>
          <a:p>
            <a:pPr marL="0" indent="0">
              <a:lnSpc>
                <a:spcPct val="110000"/>
              </a:lnSpc>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11</a:t>
            </a:fld>
            <a:endParaRPr lang="de-DE" dirty="0"/>
          </a:p>
        </p:txBody>
      </p:sp>
      <p:pic>
        <p:nvPicPr>
          <p:cNvPr id="6" name="Grafik 6">
            <a:extLst>
              <a:ext uri="{FF2B5EF4-FFF2-40B4-BE49-F238E27FC236}">
                <a16:creationId xmlns:a16="http://schemas.microsoft.com/office/drawing/2014/main" id="{10930C02-686C-4E2D-BA4C-34696C5CE655}"/>
              </a:ext>
            </a:extLst>
          </p:cNvPr>
          <p:cNvPicPr>
            <a:picLocks noChangeAspect="1"/>
          </p:cNvPicPr>
          <p:nvPr/>
        </p:nvPicPr>
        <p:blipFill>
          <a:blip r:embed="rId3"/>
          <a:stretch>
            <a:fillRect/>
          </a:stretch>
        </p:blipFill>
        <p:spPr>
          <a:xfrm>
            <a:off x="6466116" y="2215989"/>
            <a:ext cx="4913962" cy="3683763"/>
          </a:xfrm>
          <a:prstGeom prst="rect">
            <a:avLst/>
          </a:prstGeom>
        </p:spPr>
      </p:pic>
    </p:spTree>
    <p:extLst>
      <p:ext uri="{BB962C8B-B14F-4D97-AF65-F5344CB8AC3E}">
        <p14:creationId xmlns:p14="http://schemas.microsoft.com/office/powerpoint/2010/main" val="100713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Ausprägung der Beziehung </a:t>
            </a:r>
            <a:r>
              <a:rPr lang="de-DE" i="1" dirty="0"/>
              <a:t>hören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12</a:t>
            </a:fld>
            <a:endParaRPr lang="de-DE" dirty="0"/>
          </a:p>
        </p:txBody>
      </p:sp>
      <p:pic>
        <p:nvPicPr>
          <p:cNvPr id="7" name="Grafik 6">
            <a:extLst>
              <a:ext uri="{FF2B5EF4-FFF2-40B4-BE49-F238E27FC236}">
                <a16:creationId xmlns:a16="http://schemas.microsoft.com/office/drawing/2014/main" id="{7FF151CE-53AF-0EF1-F7B2-9DD924ED89EE}"/>
              </a:ext>
            </a:extLst>
          </p:cNvPr>
          <p:cNvPicPr>
            <a:picLocks noChangeAspect="1"/>
          </p:cNvPicPr>
          <p:nvPr/>
        </p:nvPicPr>
        <p:blipFill>
          <a:blip r:embed="rId3"/>
          <a:stretch>
            <a:fillRect/>
          </a:stretch>
        </p:blipFill>
        <p:spPr>
          <a:xfrm>
            <a:off x="2960106" y="1831982"/>
            <a:ext cx="6271787" cy="4198613"/>
          </a:xfrm>
          <a:prstGeom prst="rect">
            <a:avLst/>
          </a:prstGeom>
        </p:spPr>
      </p:pic>
    </p:spTree>
    <p:extLst>
      <p:ext uri="{BB962C8B-B14F-4D97-AF65-F5344CB8AC3E}">
        <p14:creationId xmlns:p14="http://schemas.microsoft.com/office/powerpoint/2010/main" val="143230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Verfeinerung des relationalen Schemas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3824498"/>
            <a:ext cx="10350411" cy="2114229"/>
          </a:xfrm>
        </p:spPr>
        <p:txBody>
          <a:bodyPr>
            <a:normAutofit lnSpcReduction="10000"/>
          </a:bodyPr>
          <a:lstStyle/>
          <a:p>
            <a:pPr marL="0" indent="0">
              <a:lnSpc>
                <a:spcPct val="100000"/>
              </a:lnSpc>
              <a:spcBef>
                <a:spcPts val="350"/>
              </a:spcBef>
              <a:buNone/>
            </a:pPr>
            <a:r>
              <a:rPr lang="de-DE" sz="2000" dirty="0">
                <a:cs typeface="Arial"/>
              </a:rPr>
              <a:t>1:N-</a:t>
            </a:r>
            <a:r>
              <a:rPr lang="de-DE" sz="2000" spc="-10" dirty="0">
                <a:cs typeface="Arial"/>
              </a:rPr>
              <a:t>Beziehung</a:t>
            </a:r>
          </a:p>
          <a:p>
            <a:pPr marL="342900" indent="-342900">
              <a:lnSpc>
                <a:spcPct val="100000"/>
              </a:lnSpc>
              <a:spcBef>
                <a:spcPts val="350"/>
              </a:spcBef>
              <a:buFont typeface="Wingdings" pitchFamily="2" charset="2"/>
              <a:buChar char="§"/>
            </a:pPr>
            <a:r>
              <a:rPr lang="de-DE" sz="2000" b="0" spc="-10" dirty="0">
                <a:cs typeface="Arial"/>
              </a:rPr>
              <a:t>Initialer Entwurf</a:t>
            </a:r>
            <a:endParaRPr lang="de-DE" sz="2000" b="0" dirty="0">
              <a:cs typeface="Arial"/>
            </a:endParaRPr>
          </a:p>
          <a:p>
            <a:pPr marL="436880" marR="30480" indent="0">
              <a:lnSpc>
                <a:spcPct val="110800"/>
              </a:lnSpc>
              <a:buNone/>
            </a:pPr>
            <a:r>
              <a:rPr lang="de-DE" sz="2000" b="0" dirty="0">
                <a:cs typeface="Arial-BoldItalicMT"/>
              </a:rPr>
              <a:t>Vorlesungen : </a:t>
            </a:r>
            <a:r>
              <a:rPr lang="de-DE" sz="2000" b="0" dirty="0">
                <a:cs typeface="Arial"/>
              </a:rPr>
              <a:t>{[</a:t>
            </a:r>
            <a:r>
              <a:rPr lang="de-DE" sz="2000" b="0" u="heavy" dirty="0" err="1">
                <a:uFill>
                  <a:solidFill>
                    <a:srgbClr val="000000"/>
                  </a:solidFill>
                </a:uFill>
                <a:cs typeface="Arial"/>
              </a:rPr>
              <a:t>VorlNr</a:t>
            </a:r>
            <a:r>
              <a:rPr lang="de-DE" sz="2000" b="0" dirty="0">
                <a:cs typeface="Arial"/>
              </a:rPr>
              <a:t>, Titel, SWS]} </a:t>
            </a:r>
          </a:p>
          <a:p>
            <a:pPr marL="436880" marR="30480" indent="0">
              <a:lnSpc>
                <a:spcPct val="110800"/>
              </a:lnSpc>
              <a:buNone/>
            </a:pPr>
            <a:r>
              <a:rPr lang="de-DE" sz="2000" b="0" dirty="0">
                <a:cs typeface="Arial-BoldItalicMT"/>
              </a:rPr>
              <a:t>Professoren : </a:t>
            </a:r>
            <a:r>
              <a:rPr lang="de-DE" sz="2000" b="0" dirty="0">
                <a:cs typeface="Arial"/>
              </a:rPr>
              <a:t>{[</a:t>
            </a:r>
            <a:r>
              <a:rPr lang="de-DE" sz="2000" b="0" u="heavy" dirty="0" err="1">
                <a:uFill>
                  <a:solidFill>
                    <a:srgbClr val="000000"/>
                  </a:solidFill>
                </a:uFill>
                <a:cs typeface="Arial"/>
              </a:rPr>
              <a:t>PersNr</a:t>
            </a:r>
            <a:r>
              <a:rPr lang="de-DE" sz="2000" b="0" dirty="0">
                <a:cs typeface="Arial"/>
              </a:rPr>
              <a:t>, Name, Rang, Raum]} </a:t>
            </a:r>
          </a:p>
          <a:p>
            <a:pPr marL="436880" marR="30480" indent="0">
              <a:lnSpc>
                <a:spcPct val="110800"/>
              </a:lnSpc>
              <a:buNone/>
            </a:pPr>
            <a:r>
              <a:rPr lang="de-DE" sz="2000" b="0" dirty="0">
                <a:cs typeface="Arial-BoldItalicMT"/>
              </a:rPr>
              <a:t>lesen: </a:t>
            </a:r>
            <a:r>
              <a:rPr lang="de-DE" sz="2000" b="0" dirty="0">
                <a:cs typeface="Arial"/>
              </a:rPr>
              <a:t>{[</a:t>
            </a:r>
            <a:r>
              <a:rPr lang="de-DE" sz="2000" b="0" u="heavy" dirty="0" err="1">
                <a:uFill>
                  <a:solidFill>
                    <a:srgbClr val="000000"/>
                  </a:solidFill>
                </a:uFill>
                <a:cs typeface="Arial"/>
              </a:rPr>
              <a:t>VorlNr</a:t>
            </a:r>
            <a:r>
              <a:rPr lang="de-DE" sz="2000" b="0" dirty="0">
                <a:cs typeface="Arial"/>
              </a:rPr>
              <a:t>, </a:t>
            </a:r>
            <a:r>
              <a:rPr lang="de-DE" sz="2000" b="0" dirty="0" err="1">
                <a:cs typeface="Arial"/>
              </a:rPr>
              <a:t>PersNr</a:t>
            </a:r>
            <a:r>
              <a:rPr lang="de-DE" sz="2000" b="0" dirty="0">
                <a:cs typeface="Arial"/>
              </a:rPr>
              <a:t>]}</a:t>
            </a:r>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13</a:t>
            </a:fld>
            <a:endParaRPr lang="de-DE" dirty="0"/>
          </a:p>
        </p:txBody>
      </p:sp>
      <p:pic>
        <p:nvPicPr>
          <p:cNvPr id="7" name="Grafik 6">
            <a:extLst>
              <a:ext uri="{FF2B5EF4-FFF2-40B4-BE49-F238E27FC236}">
                <a16:creationId xmlns:a16="http://schemas.microsoft.com/office/drawing/2014/main" id="{8C0026A3-630F-B47C-E349-19BB527935EE}"/>
              </a:ext>
            </a:extLst>
          </p:cNvPr>
          <p:cNvPicPr>
            <a:picLocks noChangeAspect="1"/>
          </p:cNvPicPr>
          <p:nvPr/>
        </p:nvPicPr>
        <p:blipFill>
          <a:blip r:embed="rId3"/>
          <a:stretch>
            <a:fillRect/>
          </a:stretch>
        </p:blipFill>
        <p:spPr>
          <a:xfrm>
            <a:off x="1803818" y="2279738"/>
            <a:ext cx="7772400" cy="1097005"/>
          </a:xfrm>
          <a:prstGeom prst="rect">
            <a:avLst/>
          </a:prstGeom>
        </p:spPr>
      </p:pic>
    </p:spTree>
    <p:extLst>
      <p:ext uri="{BB962C8B-B14F-4D97-AF65-F5344CB8AC3E}">
        <p14:creationId xmlns:p14="http://schemas.microsoft.com/office/powerpoint/2010/main" val="1171157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Verfeinerung des relationalen Schemas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174808"/>
            <a:ext cx="10350411" cy="3658990"/>
          </a:xfrm>
        </p:spPr>
        <p:txBody>
          <a:bodyPr>
            <a:noAutofit/>
          </a:bodyPr>
          <a:lstStyle/>
          <a:p>
            <a:pPr marL="0" indent="0">
              <a:lnSpc>
                <a:spcPct val="100000"/>
              </a:lnSpc>
              <a:spcBef>
                <a:spcPts val="100"/>
              </a:spcBef>
              <a:buNone/>
            </a:pPr>
            <a:r>
              <a:rPr lang="de-DE" sz="2000" dirty="0">
                <a:cs typeface="Arial"/>
              </a:rPr>
              <a:t>1:N-Beziehung</a:t>
            </a:r>
          </a:p>
          <a:p>
            <a:pPr marL="342900" indent="-342900">
              <a:lnSpc>
                <a:spcPct val="100000"/>
              </a:lnSpc>
              <a:spcBef>
                <a:spcPts val="100"/>
              </a:spcBef>
              <a:buFont typeface="Wingdings" pitchFamily="2" charset="2"/>
              <a:buChar char="§"/>
            </a:pPr>
            <a:r>
              <a:rPr lang="de-DE" sz="2000" b="0" dirty="0">
                <a:cs typeface="Arial"/>
              </a:rPr>
              <a:t>Initialer Entwurf</a:t>
            </a:r>
          </a:p>
          <a:p>
            <a:pPr marL="628650" marR="529590" lvl="2" indent="0">
              <a:lnSpc>
                <a:spcPct val="100699"/>
              </a:lnSpc>
              <a:buNone/>
            </a:pPr>
            <a:r>
              <a:rPr lang="de-DE" sz="1800" b="1" dirty="0">
                <a:cs typeface="Arial-BoldItalicMT"/>
              </a:rPr>
              <a:t>Vorlesungen</a:t>
            </a:r>
            <a:r>
              <a:rPr lang="de-DE" sz="1800" b="0" dirty="0">
                <a:cs typeface="Arial-BoldItalicMT"/>
              </a:rPr>
              <a:t> : </a:t>
            </a:r>
            <a:r>
              <a:rPr lang="de-DE" sz="1800" b="0" dirty="0">
                <a:cs typeface="Arial"/>
              </a:rPr>
              <a:t>{[</a:t>
            </a:r>
            <a:r>
              <a:rPr lang="de-DE" sz="1800" b="0" u="heavy" dirty="0" err="1">
                <a:uFill>
                  <a:solidFill>
                    <a:srgbClr val="000000"/>
                  </a:solidFill>
                </a:uFill>
                <a:cs typeface="Arial"/>
              </a:rPr>
              <a:t>VorlNr</a:t>
            </a:r>
            <a:r>
              <a:rPr lang="de-DE" sz="1800" b="0" dirty="0">
                <a:cs typeface="Arial"/>
              </a:rPr>
              <a:t>, Titel, SWS]} </a:t>
            </a:r>
          </a:p>
          <a:p>
            <a:pPr marL="628650" marR="529590" lvl="2" indent="0">
              <a:lnSpc>
                <a:spcPct val="100699"/>
              </a:lnSpc>
              <a:buNone/>
            </a:pPr>
            <a:r>
              <a:rPr lang="de-DE" sz="1800" b="1" dirty="0">
                <a:cs typeface="Arial-BoldItalicMT"/>
              </a:rPr>
              <a:t>Professoren</a:t>
            </a:r>
            <a:r>
              <a:rPr lang="de-DE" sz="1800" b="0" dirty="0">
                <a:cs typeface="Arial-BoldItalicMT"/>
              </a:rPr>
              <a:t> : </a:t>
            </a:r>
            <a:r>
              <a:rPr lang="de-DE" sz="1800" b="0" dirty="0">
                <a:cs typeface="Arial"/>
              </a:rPr>
              <a:t>{[</a:t>
            </a:r>
            <a:r>
              <a:rPr lang="de-DE" sz="1800" b="0" u="heavy" dirty="0" err="1">
                <a:uFill>
                  <a:solidFill>
                    <a:srgbClr val="000000"/>
                  </a:solidFill>
                </a:uFill>
                <a:cs typeface="Arial"/>
              </a:rPr>
              <a:t>PersNr</a:t>
            </a:r>
            <a:r>
              <a:rPr lang="de-DE" sz="1800" b="0" dirty="0">
                <a:cs typeface="Arial"/>
              </a:rPr>
              <a:t>, Name, Rang, Raum]} </a:t>
            </a:r>
          </a:p>
          <a:p>
            <a:pPr marL="628650" marR="529590" lvl="2" indent="0">
              <a:lnSpc>
                <a:spcPct val="100699"/>
              </a:lnSpc>
              <a:buNone/>
            </a:pPr>
            <a:r>
              <a:rPr lang="de-DE" sz="1800" b="1" dirty="0">
                <a:cs typeface="Arial-BoldItalicMT"/>
              </a:rPr>
              <a:t>lesen</a:t>
            </a:r>
            <a:r>
              <a:rPr lang="de-DE" sz="1800" b="0" dirty="0">
                <a:cs typeface="Arial-BoldItalicMT"/>
              </a:rPr>
              <a:t>: </a:t>
            </a:r>
            <a:r>
              <a:rPr lang="de-DE" sz="1800" b="0" dirty="0">
                <a:cs typeface="Arial"/>
              </a:rPr>
              <a:t>{[</a:t>
            </a:r>
            <a:r>
              <a:rPr lang="de-DE" sz="1800" b="0" u="heavy" dirty="0" err="1">
                <a:uFill>
                  <a:solidFill>
                    <a:srgbClr val="000000"/>
                  </a:solidFill>
                </a:uFill>
                <a:cs typeface="Arial"/>
              </a:rPr>
              <a:t>VorlNr</a:t>
            </a:r>
            <a:r>
              <a:rPr lang="de-DE" sz="1800" b="0" dirty="0">
                <a:cs typeface="Arial"/>
              </a:rPr>
              <a:t>, </a:t>
            </a:r>
            <a:r>
              <a:rPr lang="de-DE" sz="1800" b="0" dirty="0" err="1">
                <a:cs typeface="Arial"/>
              </a:rPr>
              <a:t>PersNr</a:t>
            </a:r>
            <a:r>
              <a:rPr lang="de-DE" sz="1800" b="0" dirty="0">
                <a:cs typeface="Arial"/>
              </a:rPr>
              <a:t>]}</a:t>
            </a:r>
          </a:p>
          <a:p>
            <a:pPr marL="342900" indent="-342900">
              <a:lnSpc>
                <a:spcPct val="100000"/>
              </a:lnSpc>
              <a:spcBef>
                <a:spcPts val="25"/>
              </a:spcBef>
              <a:buFont typeface="Wingdings" pitchFamily="2" charset="2"/>
              <a:buChar char="§"/>
            </a:pPr>
            <a:endParaRPr lang="de-DE" sz="2000" b="0" dirty="0">
              <a:cs typeface="Arial"/>
            </a:endParaRPr>
          </a:p>
          <a:p>
            <a:pPr marL="342900" indent="-342900">
              <a:lnSpc>
                <a:spcPct val="100000"/>
              </a:lnSpc>
              <a:spcBef>
                <a:spcPts val="25"/>
              </a:spcBef>
              <a:buFont typeface="Wingdings" pitchFamily="2" charset="2"/>
              <a:buChar char="§"/>
            </a:pPr>
            <a:r>
              <a:rPr lang="de-DE" sz="2000" b="0" dirty="0">
                <a:cs typeface="Arial"/>
              </a:rPr>
              <a:t>Verfeinerung durch Zusammenfassung </a:t>
            </a:r>
          </a:p>
          <a:p>
            <a:pPr marL="628650" lvl="2" indent="0">
              <a:lnSpc>
                <a:spcPct val="100000"/>
              </a:lnSpc>
              <a:spcBef>
                <a:spcPts val="25"/>
              </a:spcBef>
              <a:buNone/>
            </a:pPr>
            <a:r>
              <a:rPr lang="de-DE" sz="1800" b="1" dirty="0">
                <a:cs typeface="Arial-BoldItalicMT"/>
              </a:rPr>
              <a:t>Vorlesungen</a:t>
            </a:r>
            <a:r>
              <a:rPr lang="de-DE" sz="1800" b="0" dirty="0">
                <a:cs typeface="Arial-BoldItalicMT"/>
              </a:rPr>
              <a:t> : </a:t>
            </a:r>
            <a:r>
              <a:rPr lang="de-DE" sz="1800" b="0" dirty="0">
                <a:cs typeface="Arial"/>
              </a:rPr>
              <a:t>{[</a:t>
            </a:r>
            <a:r>
              <a:rPr lang="de-DE" sz="1800" b="0" u="heavy" dirty="0" err="1">
                <a:uFill>
                  <a:solidFill>
                    <a:srgbClr val="000000"/>
                  </a:solidFill>
                </a:uFill>
                <a:cs typeface="Arial"/>
              </a:rPr>
              <a:t>VorlNr</a:t>
            </a:r>
            <a:r>
              <a:rPr lang="de-DE" sz="1800" b="0" dirty="0">
                <a:cs typeface="Arial"/>
              </a:rPr>
              <a:t>, Titel, SWS, </a:t>
            </a:r>
            <a:r>
              <a:rPr lang="de-DE" sz="1800" b="0" dirty="0" err="1">
                <a:solidFill>
                  <a:srgbClr val="C00000"/>
                </a:solidFill>
                <a:cs typeface="Arial-BoldItalicMT"/>
              </a:rPr>
              <a:t>gelesenVon</a:t>
            </a:r>
            <a:r>
              <a:rPr lang="de-DE" sz="1800" b="0" dirty="0">
                <a:cs typeface="Arial"/>
              </a:rPr>
              <a:t>]} </a:t>
            </a:r>
          </a:p>
          <a:p>
            <a:pPr marL="628650" lvl="2" indent="0">
              <a:lnSpc>
                <a:spcPct val="100000"/>
              </a:lnSpc>
              <a:spcBef>
                <a:spcPts val="25"/>
              </a:spcBef>
              <a:buNone/>
            </a:pPr>
            <a:r>
              <a:rPr lang="de-DE" sz="1800" b="1" dirty="0">
                <a:cs typeface="Arial-BoldItalicMT"/>
              </a:rPr>
              <a:t>Professoren</a:t>
            </a:r>
            <a:r>
              <a:rPr lang="de-DE" sz="1800" b="0" dirty="0">
                <a:cs typeface="Arial-BoldItalicMT"/>
              </a:rPr>
              <a:t> : </a:t>
            </a:r>
            <a:r>
              <a:rPr lang="de-DE" sz="1800" b="0" dirty="0">
                <a:cs typeface="Arial"/>
              </a:rPr>
              <a:t>{[</a:t>
            </a:r>
            <a:r>
              <a:rPr lang="de-DE" sz="1800" b="0" u="heavy" dirty="0" err="1">
                <a:uFill>
                  <a:solidFill>
                    <a:srgbClr val="000000"/>
                  </a:solidFill>
                </a:uFill>
                <a:cs typeface="Arial"/>
              </a:rPr>
              <a:t>PersNr</a:t>
            </a:r>
            <a:r>
              <a:rPr lang="de-DE" sz="1800" b="0" dirty="0">
                <a:cs typeface="Arial"/>
              </a:rPr>
              <a:t>, Name, Rang, Raum]}</a:t>
            </a:r>
          </a:p>
          <a:p>
            <a:pPr marL="0" indent="0">
              <a:lnSpc>
                <a:spcPct val="100000"/>
              </a:lnSpc>
              <a:spcBef>
                <a:spcPts val="5"/>
              </a:spcBef>
              <a:buNone/>
            </a:pPr>
            <a:endParaRPr lang="de-DE" sz="2000" b="0" dirty="0">
              <a:cs typeface="Arial"/>
            </a:endParaRPr>
          </a:p>
          <a:p>
            <a:pPr marL="0" indent="0">
              <a:lnSpc>
                <a:spcPct val="100000"/>
              </a:lnSpc>
              <a:buNone/>
            </a:pPr>
            <a:endParaRPr lang="de-DE" sz="2000" b="0" dirty="0">
              <a:cs typeface="Arial"/>
            </a:endParaRPr>
          </a:p>
          <a:p>
            <a:pPr marL="0" indent="0">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14</a:t>
            </a:fld>
            <a:endParaRPr lang="de-DE" dirty="0"/>
          </a:p>
        </p:txBody>
      </p:sp>
      <p:sp>
        <p:nvSpPr>
          <p:cNvPr id="6" name="Rectangle 5">
            <a:extLst>
              <a:ext uri="{FF2B5EF4-FFF2-40B4-BE49-F238E27FC236}">
                <a16:creationId xmlns:a16="http://schemas.microsoft.com/office/drawing/2014/main" id="{45C682BD-6B7B-4B94-8FD0-714F6825618E}"/>
              </a:ext>
            </a:extLst>
          </p:cNvPr>
          <p:cNvSpPr/>
          <p:nvPr/>
        </p:nvSpPr>
        <p:spPr>
          <a:xfrm>
            <a:off x="523603" y="5414852"/>
            <a:ext cx="9425940" cy="707886"/>
          </a:xfrm>
          <a:prstGeom prst="rect">
            <a:avLst/>
          </a:prstGeom>
          <a:ln w="38100">
            <a:solidFill>
              <a:srgbClr val="262626"/>
            </a:solidFill>
          </a:ln>
        </p:spPr>
        <p:txBody>
          <a:bodyPr wrap="square">
            <a:spAutoFit/>
          </a:bodyPr>
          <a:lstStyle/>
          <a:p>
            <a:r>
              <a:rPr lang="de-DE" sz="2000" b="1" dirty="0">
                <a:cs typeface="Arial"/>
              </a:rPr>
              <a:t>Regel:</a:t>
            </a:r>
            <a:r>
              <a:rPr lang="de-DE" sz="2000" dirty="0">
                <a:cs typeface="Arial"/>
              </a:rPr>
              <a:t> 	Relationen mit </a:t>
            </a:r>
            <a:r>
              <a:rPr lang="de-DE" sz="2000" i="1" dirty="0">
                <a:cs typeface="Arial"/>
              </a:rPr>
              <a:t>gleichem</a:t>
            </a:r>
            <a:r>
              <a:rPr lang="de-DE" sz="2000" dirty="0">
                <a:cs typeface="Arial"/>
              </a:rPr>
              <a:t> </a:t>
            </a:r>
            <a:r>
              <a:rPr lang="de-DE" sz="2000" i="1" dirty="0">
                <a:cs typeface="Arial"/>
              </a:rPr>
              <a:t>Schlüssel</a:t>
            </a:r>
            <a:r>
              <a:rPr lang="de-DE" sz="2000" dirty="0">
                <a:cs typeface="Arial"/>
              </a:rPr>
              <a:t> kann man zusammenfassen, </a:t>
            </a:r>
            <a:br>
              <a:rPr lang="de-DE" sz="2000" dirty="0">
                <a:cs typeface="Arial"/>
              </a:rPr>
            </a:br>
            <a:r>
              <a:rPr lang="de-DE" sz="2000" dirty="0">
                <a:cs typeface="Arial"/>
              </a:rPr>
              <a:t>	aber </a:t>
            </a:r>
            <a:r>
              <a:rPr lang="de-DE" sz="2000" i="1" dirty="0">
                <a:cs typeface="Arial"/>
              </a:rPr>
              <a:t>nur</a:t>
            </a:r>
            <a:r>
              <a:rPr lang="de-DE" sz="2000" dirty="0">
                <a:cs typeface="Arial"/>
              </a:rPr>
              <a:t> diese und </a:t>
            </a:r>
            <a:r>
              <a:rPr lang="de-DE" sz="2000" i="1" dirty="0">
                <a:cs typeface="Arial"/>
              </a:rPr>
              <a:t>keine</a:t>
            </a:r>
            <a:r>
              <a:rPr lang="de-DE" sz="2000" dirty="0">
                <a:cs typeface="Arial"/>
              </a:rPr>
              <a:t> anderen!</a:t>
            </a:r>
            <a:endParaRPr lang="de-DE" sz="2000" dirty="0"/>
          </a:p>
        </p:txBody>
      </p:sp>
    </p:spTree>
    <p:extLst>
      <p:ext uri="{BB962C8B-B14F-4D97-AF65-F5344CB8AC3E}">
        <p14:creationId xmlns:p14="http://schemas.microsoft.com/office/powerpoint/2010/main" val="111516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Ausprägung von </a:t>
            </a:r>
            <a:r>
              <a:rPr lang="de-DE" i="1" dirty="0"/>
              <a:t>Professoren</a:t>
            </a:r>
            <a:r>
              <a:rPr lang="de-DE" dirty="0"/>
              <a:t> und </a:t>
            </a:r>
            <a:r>
              <a:rPr lang="de-DE" i="1" dirty="0"/>
              <a:t>Vorlesung</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15</a:t>
            </a:fld>
            <a:endParaRPr lang="de-DE" dirty="0"/>
          </a:p>
        </p:txBody>
      </p:sp>
      <p:pic>
        <p:nvPicPr>
          <p:cNvPr id="7" name="Grafik 6">
            <a:extLst>
              <a:ext uri="{FF2B5EF4-FFF2-40B4-BE49-F238E27FC236}">
                <a16:creationId xmlns:a16="http://schemas.microsoft.com/office/drawing/2014/main" id="{526568FB-E8C0-1F82-DB93-6D1854EA1BC1}"/>
              </a:ext>
            </a:extLst>
          </p:cNvPr>
          <p:cNvPicPr>
            <a:picLocks noChangeAspect="1"/>
          </p:cNvPicPr>
          <p:nvPr/>
        </p:nvPicPr>
        <p:blipFill>
          <a:blip r:embed="rId3"/>
          <a:stretch>
            <a:fillRect/>
          </a:stretch>
        </p:blipFill>
        <p:spPr>
          <a:xfrm>
            <a:off x="3033634" y="1923523"/>
            <a:ext cx="6124731" cy="4191053"/>
          </a:xfrm>
          <a:prstGeom prst="rect">
            <a:avLst/>
          </a:prstGeom>
        </p:spPr>
      </p:pic>
      <p:sp>
        <p:nvSpPr>
          <p:cNvPr id="3" name="TextBox 2">
            <a:extLst>
              <a:ext uri="{FF2B5EF4-FFF2-40B4-BE49-F238E27FC236}">
                <a16:creationId xmlns:a16="http://schemas.microsoft.com/office/drawing/2014/main" id="{10BF3E12-7CAF-4BED-A8E7-0DFFE3E9BEF0}"/>
              </a:ext>
            </a:extLst>
          </p:cNvPr>
          <p:cNvSpPr txBox="1"/>
          <p:nvPr/>
        </p:nvSpPr>
        <p:spPr>
          <a:xfrm>
            <a:off x="8387065" y="2161283"/>
            <a:ext cx="753532" cy="299295"/>
          </a:xfrm>
          <a:prstGeom prst="rect">
            <a:avLst/>
          </a:prstGeom>
          <a:solidFill>
            <a:srgbClr val="FFFF99"/>
          </a:solidFill>
        </p:spPr>
        <p:txBody>
          <a:bodyPr wrap="square" lIns="0" tIns="72000" rIns="0" bIns="72000" rtlCol="0">
            <a:spAutoFit/>
          </a:bodyPr>
          <a:lstStyle/>
          <a:p>
            <a:pPr algn="ctr"/>
            <a:r>
              <a:rPr lang="de-DE" sz="1000" dirty="0" err="1"/>
              <a:t>gelesenVon</a:t>
            </a:r>
            <a:endParaRPr lang="de-DE" sz="800" dirty="0"/>
          </a:p>
        </p:txBody>
      </p:sp>
    </p:spTree>
    <p:extLst>
      <p:ext uri="{BB962C8B-B14F-4D97-AF65-F5344CB8AC3E}">
        <p14:creationId xmlns:p14="http://schemas.microsoft.com/office/powerpoint/2010/main" val="92463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Vorsicht: So geht es nicht! </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16</a:t>
            </a:fld>
            <a:endParaRPr lang="de-DE" dirty="0"/>
          </a:p>
        </p:txBody>
      </p:sp>
      <p:pic>
        <p:nvPicPr>
          <p:cNvPr id="7" name="Grafik 6">
            <a:extLst>
              <a:ext uri="{FF2B5EF4-FFF2-40B4-BE49-F238E27FC236}">
                <a16:creationId xmlns:a16="http://schemas.microsoft.com/office/drawing/2014/main" id="{8E307835-E1D8-5F78-A33D-8185CF58BC03}"/>
              </a:ext>
            </a:extLst>
          </p:cNvPr>
          <p:cNvPicPr>
            <a:picLocks noChangeAspect="1"/>
          </p:cNvPicPr>
          <p:nvPr/>
        </p:nvPicPr>
        <p:blipFill>
          <a:blip r:embed="rId3"/>
          <a:stretch>
            <a:fillRect/>
          </a:stretch>
        </p:blipFill>
        <p:spPr>
          <a:xfrm>
            <a:off x="5594453" y="2279738"/>
            <a:ext cx="5889885" cy="3967492"/>
          </a:xfrm>
          <a:prstGeom prst="rect">
            <a:avLst/>
          </a:prstGeom>
        </p:spPr>
      </p:pic>
    </p:spTree>
    <p:extLst>
      <p:ext uri="{BB962C8B-B14F-4D97-AF65-F5344CB8AC3E}">
        <p14:creationId xmlns:p14="http://schemas.microsoft.com/office/powerpoint/2010/main" val="2145016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Vorsicht: So geht es nicht! – Folge: Anomalien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4926617" cy="3658990"/>
          </a:xfrm>
        </p:spPr>
        <p:txBody>
          <a:bodyPr>
            <a:normAutofit/>
          </a:bodyPr>
          <a:lstStyle/>
          <a:p>
            <a:pPr>
              <a:buFont typeface="Wingdings" pitchFamily="2" charset="2"/>
              <a:buChar char="§"/>
            </a:pPr>
            <a:r>
              <a:rPr lang="de-DE" sz="2000" dirty="0"/>
              <a:t>Update-Anomalie</a:t>
            </a:r>
            <a:r>
              <a:rPr lang="de-DE" sz="2000" b="0" dirty="0"/>
              <a:t>: Was passiert, wenn Sokrates umzieht?</a:t>
            </a:r>
          </a:p>
          <a:p>
            <a:pPr>
              <a:buFont typeface="Wingdings" pitchFamily="2" charset="2"/>
              <a:buChar char="§"/>
            </a:pPr>
            <a:r>
              <a:rPr lang="de-DE" sz="2000" dirty="0"/>
              <a:t>Lösch-Anomalie</a:t>
            </a:r>
            <a:r>
              <a:rPr lang="de-DE" sz="2000" b="0" dirty="0"/>
              <a:t>: Was passiert, wenn „Glaube und Wissen“ wegfällt?</a:t>
            </a:r>
          </a:p>
          <a:p>
            <a:pPr>
              <a:buFont typeface="Wingdings" pitchFamily="2" charset="2"/>
              <a:buChar char="§"/>
            </a:pPr>
            <a:r>
              <a:rPr lang="de-DE" sz="2000" dirty="0"/>
              <a:t>Einfüge-Anomalie</a:t>
            </a:r>
            <a:r>
              <a:rPr lang="de-DE" sz="2000" b="0" dirty="0"/>
              <a:t>: Curie ist neu und liest noch keine Vorlesungen.</a:t>
            </a:r>
          </a:p>
          <a:p>
            <a:pPr>
              <a:buFont typeface="Wingdings" pitchFamily="2" charset="2"/>
              <a:buChar char="§"/>
            </a:pPr>
            <a:endParaRPr lang="de-DE" sz="2000" b="0" dirty="0"/>
          </a:p>
          <a:p>
            <a:pPr>
              <a:buFont typeface="Wingdings" pitchFamily="2" charset="2"/>
              <a:buChar char="§"/>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17</a:t>
            </a:fld>
            <a:endParaRPr lang="de-DE" dirty="0"/>
          </a:p>
        </p:txBody>
      </p:sp>
      <p:pic>
        <p:nvPicPr>
          <p:cNvPr id="7" name="Grafik 6">
            <a:extLst>
              <a:ext uri="{FF2B5EF4-FFF2-40B4-BE49-F238E27FC236}">
                <a16:creationId xmlns:a16="http://schemas.microsoft.com/office/drawing/2014/main" id="{8E307835-E1D8-5F78-A33D-8185CF58BC03}"/>
              </a:ext>
            </a:extLst>
          </p:cNvPr>
          <p:cNvPicPr>
            <a:picLocks noChangeAspect="1"/>
          </p:cNvPicPr>
          <p:nvPr/>
        </p:nvPicPr>
        <p:blipFill>
          <a:blip r:embed="rId3"/>
          <a:stretch>
            <a:fillRect/>
          </a:stretch>
        </p:blipFill>
        <p:spPr>
          <a:xfrm>
            <a:off x="5594453" y="2279738"/>
            <a:ext cx="5889885" cy="3967492"/>
          </a:xfrm>
          <a:prstGeom prst="rect">
            <a:avLst/>
          </a:prstGeom>
        </p:spPr>
      </p:pic>
      <p:cxnSp>
        <p:nvCxnSpPr>
          <p:cNvPr id="9" name="Gerade Verbindung 8">
            <a:extLst>
              <a:ext uri="{FF2B5EF4-FFF2-40B4-BE49-F238E27FC236}">
                <a16:creationId xmlns:a16="http://schemas.microsoft.com/office/drawing/2014/main" id="{5337D7BB-C6A2-71E5-D22D-DEDD5E762351}"/>
              </a:ext>
            </a:extLst>
          </p:cNvPr>
          <p:cNvCxnSpPr/>
          <p:nvPr/>
        </p:nvCxnSpPr>
        <p:spPr>
          <a:xfrm>
            <a:off x="5621311" y="2343487"/>
            <a:ext cx="5876144" cy="383483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C5AF424E-F3B0-2FFC-43AA-CA98C21AA725}"/>
              </a:ext>
            </a:extLst>
          </p:cNvPr>
          <p:cNvCxnSpPr>
            <a:cxnSpLocks/>
          </p:cNvCxnSpPr>
          <p:nvPr/>
        </p:nvCxnSpPr>
        <p:spPr>
          <a:xfrm flipV="1">
            <a:off x="5621311" y="2343487"/>
            <a:ext cx="5863027" cy="36589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324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Relationale Modellierung der Generalisierung</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4" y="2279738"/>
            <a:ext cx="4536872" cy="3658990"/>
          </a:xfrm>
        </p:spPr>
        <p:txBody>
          <a:bodyPr>
            <a:normAutofit/>
          </a:bodyPr>
          <a:lstStyle/>
          <a:p>
            <a:pPr>
              <a:buNone/>
            </a:pPr>
            <a:r>
              <a:rPr lang="de-DE" sz="2000" b="0" dirty="0"/>
              <a:t>Angestellte: {[</a:t>
            </a:r>
            <a:r>
              <a:rPr lang="de-DE" sz="2000" b="0" u="sng" dirty="0" err="1"/>
              <a:t>PersNr</a:t>
            </a:r>
            <a:r>
              <a:rPr lang="de-DE" sz="2000" b="0" dirty="0"/>
              <a:t>, Name]} </a:t>
            </a:r>
          </a:p>
          <a:p>
            <a:pPr>
              <a:buNone/>
            </a:pPr>
            <a:r>
              <a:rPr lang="de-DE" sz="2000" b="0" dirty="0"/>
              <a:t>Professoren: {[</a:t>
            </a:r>
            <a:r>
              <a:rPr lang="de-DE" sz="2000" b="0" u="sng" dirty="0" err="1"/>
              <a:t>PersNr</a:t>
            </a:r>
            <a:r>
              <a:rPr lang="de-DE" sz="2000" b="0" dirty="0"/>
              <a:t>, Rang, Raum]}</a:t>
            </a:r>
          </a:p>
          <a:p>
            <a:pPr>
              <a:buNone/>
            </a:pPr>
            <a:r>
              <a:rPr lang="de-DE" sz="2000" b="0" dirty="0"/>
              <a:t>Assistenten: {[</a:t>
            </a:r>
            <a:r>
              <a:rPr lang="de-DE" sz="2000" b="0" u="sng" dirty="0" err="1"/>
              <a:t>PersNr</a:t>
            </a:r>
            <a:r>
              <a:rPr lang="de-DE" sz="2000" b="0" dirty="0"/>
              <a:t>, Fachgebiet]}</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18</a:t>
            </a:fld>
            <a:endParaRPr lang="de-DE" dirty="0"/>
          </a:p>
        </p:txBody>
      </p:sp>
      <p:pic>
        <p:nvPicPr>
          <p:cNvPr id="7" name="Grafik 6">
            <a:extLst>
              <a:ext uri="{FF2B5EF4-FFF2-40B4-BE49-F238E27FC236}">
                <a16:creationId xmlns:a16="http://schemas.microsoft.com/office/drawing/2014/main" id="{320BFEA3-8B4F-BEB3-60D0-38D9A0175119}"/>
              </a:ext>
            </a:extLst>
          </p:cNvPr>
          <p:cNvPicPr>
            <a:picLocks noChangeAspect="1"/>
          </p:cNvPicPr>
          <p:nvPr/>
        </p:nvPicPr>
        <p:blipFill>
          <a:blip r:embed="rId3"/>
          <a:stretch>
            <a:fillRect/>
          </a:stretch>
        </p:blipFill>
        <p:spPr>
          <a:xfrm>
            <a:off x="4820588" y="2397826"/>
            <a:ext cx="6571937" cy="2853228"/>
          </a:xfrm>
          <a:prstGeom prst="rect">
            <a:avLst/>
          </a:prstGeom>
        </p:spPr>
      </p:pic>
      <p:sp>
        <p:nvSpPr>
          <p:cNvPr id="6" name="TextBox 5">
            <a:extLst>
              <a:ext uri="{FF2B5EF4-FFF2-40B4-BE49-F238E27FC236}">
                <a16:creationId xmlns:a16="http://schemas.microsoft.com/office/drawing/2014/main" id="{39ADD6C5-98CB-41E2-9A18-5C1C5529DF2B}"/>
              </a:ext>
            </a:extLst>
          </p:cNvPr>
          <p:cNvSpPr txBox="1"/>
          <p:nvPr/>
        </p:nvSpPr>
        <p:spPr>
          <a:xfrm>
            <a:off x="514814" y="5656706"/>
            <a:ext cx="9229899" cy="707886"/>
          </a:xfrm>
          <a:prstGeom prst="rect">
            <a:avLst/>
          </a:prstGeom>
          <a:noFill/>
          <a:ln w="28575">
            <a:solidFill>
              <a:schemeClr val="tx1"/>
            </a:solidFill>
          </a:ln>
        </p:spPr>
        <p:txBody>
          <a:bodyPr wrap="none" rtlCol="0">
            <a:spAutoFit/>
          </a:bodyPr>
          <a:lstStyle/>
          <a:p>
            <a:r>
              <a:rPr lang="de-DE" sz="2000" b="1" dirty="0"/>
              <a:t>Beachte: </a:t>
            </a:r>
            <a:r>
              <a:rPr lang="de-DE" sz="2000" dirty="0"/>
              <a:t>Vollständige Informationen nur durch Verbindung der Tupel verfügbar, </a:t>
            </a:r>
            <a:br>
              <a:rPr lang="de-DE" sz="2000" dirty="0"/>
            </a:br>
            <a:r>
              <a:rPr lang="de-DE" sz="2000" dirty="0"/>
              <a:t>da Vererbung nicht direkt realisiert!</a:t>
            </a:r>
          </a:p>
        </p:txBody>
      </p:sp>
    </p:spTree>
    <p:extLst>
      <p:ext uri="{BB962C8B-B14F-4D97-AF65-F5344CB8AC3E}">
        <p14:creationId xmlns:p14="http://schemas.microsoft.com/office/powerpoint/2010/main" val="369422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Relationale Modellierung schwacher Entitytypen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039898"/>
            <a:ext cx="5721095" cy="3658990"/>
          </a:xfrm>
        </p:spPr>
        <p:txBody>
          <a:bodyPr>
            <a:normAutofit/>
          </a:bodyPr>
          <a:lstStyle/>
          <a:p>
            <a:pPr marL="0" indent="0">
              <a:lnSpc>
                <a:spcPct val="110000"/>
              </a:lnSpc>
              <a:buNone/>
            </a:pPr>
            <a:r>
              <a:rPr lang="de-DE" sz="2000" b="0" dirty="0">
                <a:cs typeface="Times New Roman"/>
              </a:rPr>
              <a:t>ablegen: {[</a:t>
            </a:r>
            <a:r>
              <a:rPr lang="de-DE" sz="2000" b="0" dirty="0" err="1">
                <a:cs typeface="Times New Roman"/>
              </a:rPr>
              <a:t>MatrNr:integer</a:t>
            </a:r>
            <a:r>
              <a:rPr lang="de-DE" sz="2000" b="0" dirty="0">
                <a:cs typeface="Times New Roman"/>
              </a:rPr>
              <a:t>, </a:t>
            </a:r>
            <a:r>
              <a:rPr lang="de-DE" sz="2000" b="0" dirty="0" err="1">
                <a:cs typeface="Times New Roman"/>
              </a:rPr>
              <a:t>PrüfTeil</a:t>
            </a:r>
            <a:r>
              <a:rPr lang="de-DE" sz="2000" b="0" dirty="0">
                <a:cs typeface="Times New Roman"/>
              </a:rPr>
              <a:t>: </a:t>
            </a:r>
            <a:r>
              <a:rPr lang="de-DE" sz="2000" b="0" dirty="0" err="1">
                <a:cs typeface="Times New Roman"/>
              </a:rPr>
              <a:t>string</a:t>
            </a:r>
            <a:r>
              <a:rPr lang="de-DE" sz="2000" b="0" dirty="0">
                <a:cs typeface="Times New Roman"/>
              </a:rPr>
              <a:t>]}</a:t>
            </a:r>
          </a:p>
          <a:p>
            <a:pPr marL="0" indent="0">
              <a:lnSpc>
                <a:spcPct val="110000"/>
              </a:lnSpc>
              <a:buNone/>
            </a:pPr>
            <a:r>
              <a:rPr lang="de-DE" sz="2000" b="0" dirty="0">
                <a:cs typeface="Times New Roman"/>
              </a:rPr>
              <a:t>Prüfungen: </a:t>
            </a:r>
            <a:r>
              <a:rPr lang="de-DE" sz="2000" b="0" u="sng" dirty="0">
                <a:uFill>
                  <a:solidFill>
                    <a:srgbClr val="000000"/>
                  </a:solidFill>
                </a:uFill>
                <a:cs typeface="Times New Roman"/>
              </a:rPr>
              <a:t>{[</a:t>
            </a:r>
            <a:r>
              <a:rPr lang="de-DE" sz="2000" b="0" u="sng" dirty="0" err="1">
                <a:uFill>
                  <a:solidFill>
                    <a:srgbClr val="000000"/>
                  </a:solidFill>
                </a:uFill>
                <a:cs typeface="Times New Roman"/>
              </a:rPr>
              <a:t>MatrNr</a:t>
            </a:r>
            <a:r>
              <a:rPr lang="de-DE" sz="2000" b="0" u="sng" dirty="0">
                <a:uFill>
                  <a:solidFill>
                    <a:srgbClr val="000000"/>
                  </a:solidFill>
                </a:uFill>
                <a:cs typeface="Times New Roman"/>
              </a:rPr>
              <a:t>: integer, </a:t>
            </a:r>
            <a:r>
              <a:rPr lang="de-DE" sz="2000" b="0" u="sng" dirty="0" err="1">
                <a:uFill>
                  <a:solidFill>
                    <a:srgbClr val="000000"/>
                  </a:solidFill>
                </a:uFill>
                <a:cs typeface="Times New Roman"/>
              </a:rPr>
              <a:t>PrüfTeil</a:t>
            </a:r>
            <a:r>
              <a:rPr lang="de-DE" sz="2000" b="0" u="sng" dirty="0">
                <a:uFill>
                  <a:solidFill>
                    <a:srgbClr val="000000"/>
                  </a:solidFill>
                </a:uFill>
                <a:cs typeface="Times New Roman"/>
              </a:rPr>
              <a:t>: </a:t>
            </a:r>
            <a:r>
              <a:rPr lang="de-DE" sz="2000" b="0" u="sng" dirty="0" err="1">
                <a:uFill>
                  <a:solidFill>
                    <a:srgbClr val="000000"/>
                  </a:solidFill>
                </a:uFill>
                <a:cs typeface="Times New Roman"/>
              </a:rPr>
              <a:t>string</a:t>
            </a:r>
            <a:r>
              <a:rPr lang="de-DE" sz="2000" b="0" dirty="0">
                <a:cs typeface="Times New Roman"/>
              </a:rPr>
              <a:t>, Note: integer]}</a:t>
            </a:r>
          </a:p>
          <a:p>
            <a:pPr marL="0" indent="0">
              <a:lnSpc>
                <a:spcPct val="110000"/>
              </a:lnSpc>
              <a:buNone/>
            </a:pPr>
            <a:r>
              <a:rPr lang="de-DE" sz="2000" b="0" dirty="0">
                <a:cs typeface="Times New Roman"/>
              </a:rPr>
              <a:t>umfassen: </a:t>
            </a:r>
            <a:r>
              <a:rPr lang="de-DE" sz="2000" b="0" u="sng" dirty="0">
                <a:uFill>
                  <a:solidFill>
                    <a:srgbClr val="000000"/>
                  </a:solidFill>
                </a:uFill>
                <a:cs typeface="Times New Roman"/>
              </a:rPr>
              <a:t>{[</a:t>
            </a:r>
            <a:r>
              <a:rPr lang="de-DE" sz="2000" b="0" u="sng" dirty="0" err="1">
                <a:uFill>
                  <a:solidFill>
                    <a:srgbClr val="000000"/>
                  </a:solidFill>
                </a:uFill>
                <a:cs typeface="Times New Roman"/>
              </a:rPr>
              <a:t>MatrNr</a:t>
            </a:r>
            <a:r>
              <a:rPr lang="de-DE" sz="2000" b="0" u="sng" dirty="0">
                <a:uFill>
                  <a:solidFill>
                    <a:srgbClr val="000000"/>
                  </a:solidFill>
                </a:uFill>
                <a:cs typeface="Times New Roman"/>
              </a:rPr>
              <a:t>: integer, </a:t>
            </a:r>
            <a:r>
              <a:rPr lang="de-DE" sz="2000" b="0" u="sng" dirty="0" err="1">
                <a:uFill>
                  <a:solidFill>
                    <a:srgbClr val="000000"/>
                  </a:solidFill>
                </a:uFill>
                <a:cs typeface="Times New Roman"/>
              </a:rPr>
              <a:t>PrüfTeil</a:t>
            </a:r>
            <a:r>
              <a:rPr lang="de-DE" sz="2000" b="0" u="sng" dirty="0">
                <a:uFill>
                  <a:solidFill>
                    <a:srgbClr val="000000"/>
                  </a:solidFill>
                </a:uFill>
                <a:cs typeface="Times New Roman"/>
              </a:rPr>
              <a:t>: </a:t>
            </a:r>
            <a:r>
              <a:rPr lang="de-DE" sz="2000" b="0" u="sng" dirty="0" err="1">
                <a:uFill>
                  <a:solidFill>
                    <a:srgbClr val="000000"/>
                  </a:solidFill>
                </a:uFill>
                <a:cs typeface="Times New Roman"/>
              </a:rPr>
              <a:t>string</a:t>
            </a:r>
            <a:r>
              <a:rPr lang="de-DE" sz="2000" b="0" u="sng" dirty="0">
                <a:uFill>
                  <a:solidFill>
                    <a:srgbClr val="000000"/>
                  </a:solidFill>
                </a:uFill>
                <a:cs typeface="Times New Roman"/>
              </a:rPr>
              <a:t>, </a:t>
            </a:r>
            <a:r>
              <a:rPr lang="de-DE" sz="2000" b="0" u="sng" dirty="0" err="1">
                <a:uFill>
                  <a:solidFill>
                    <a:srgbClr val="000000"/>
                  </a:solidFill>
                </a:uFill>
                <a:cs typeface="Times New Roman"/>
              </a:rPr>
              <a:t>VorlNr</a:t>
            </a:r>
            <a:r>
              <a:rPr lang="de-DE" sz="2000" b="0" u="sng" dirty="0">
                <a:uFill>
                  <a:solidFill>
                    <a:srgbClr val="000000"/>
                  </a:solidFill>
                </a:uFill>
                <a:cs typeface="Times New Roman"/>
              </a:rPr>
              <a:t>: integer</a:t>
            </a:r>
            <a:r>
              <a:rPr lang="de-DE" sz="2000" b="0" dirty="0">
                <a:cs typeface="Times New Roman"/>
              </a:rPr>
              <a:t>]}</a:t>
            </a:r>
          </a:p>
          <a:p>
            <a:pPr marL="0" indent="0">
              <a:lnSpc>
                <a:spcPct val="110000"/>
              </a:lnSpc>
              <a:buNone/>
            </a:pPr>
            <a:r>
              <a:rPr lang="de-DE" sz="2000" b="0" dirty="0">
                <a:cs typeface="Times New Roman"/>
              </a:rPr>
              <a:t>abhalten: </a:t>
            </a:r>
            <a:r>
              <a:rPr lang="de-DE" sz="2000" b="0" u="sng" dirty="0">
                <a:uFill>
                  <a:solidFill>
                    <a:srgbClr val="000000"/>
                  </a:solidFill>
                </a:uFill>
                <a:cs typeface="Times New Roman"/>
              </a:rPr>
              <a:t>{[</a:t>
            </a:r>
            <a:r>
              <a:rPr lang="de-DE" sz="2000" b="0" u="sng" dirty="0" err="1">
                <a:uFill>
                  <a:solidFill>
                    <a:srgbClr val="000000"/>
                  </a:solidFill>
                </a:uFill>
                <a:cs typeface="Times New Roman"/>
              </a:rPr>
              <a:t>MatrNr</a:t>
            </a:r>
            <a:r>
              <a:rPr lang="de-DE" sz="2000" b="0" u="sng" dirty="0">
                <a:uFill>
                  <a:solidFill>
                    <a:srgbClr val="000000"/>
                  </a:solidFill>
                </a:uFill>
                <a:cs typeface="Times New Roman"/>
              </a:rPr>
              <a:t>: integer, </a:t>
            </a:r>
            <a:r>
              <a:rPr lang="de-DE" sz="2000" b="0" u="sng" dirty="0" err="1">
                <a:uFill>
                  <a:solidFill>
                    <a:srgbClr val="000000"/>
                  </a:solidFill>
                </a:uFill>
                <a:cs typeface="Times New Roman"/>
              </a:rPr>
              <a:t>PrüfTeil</a:t>
            </a:r>
            <a:r>
              <a:rPr lang="de-DE" sz="2000" b="0" u="sng" dirty="0">
                <a:uFill>
                  <a:solidFill>
                    <a:srgbClr val="000000"/>
                  </a:solidFill>
                </a:uFill>
                <a:cs typeface="Times New Roman"/>
              </a:rPr>
              <a:t>: </a:t>
            </a:r>
            <a:r>
              <a:rPr lang="de-DE" sz="2000" b="0" u="sng" dirty="0" err="1">
                <a:uFill>
                  <a:solidFill>
                    <a:srgbClr val="000000"/>
                  </a:solidFill>
                </a:uFill>
                <a:cs typeface="Times New Roman"/>
              </a:rPr>
              <a:t>string</a:t>
            </a:r>
            <a:r>
              <a:rPr lang="de-DE" sz="2000" b="0" u="sng" dirty="0">
                <a:uFill>
                  <a:solidFill>
                    <a:srgbClr val="000000"/>
                  </a:solidFill>
                </a:uFill>
                <a:cs typeface="Times New Roman"/>
              </a:rPr>
              <a:t>, </a:t>
            </a:r>
            <a:r>
              <a:rPr lang="de-DE" sz="2000" b="0" u="sng" dirty="0" err="1">
                <a:uFill>
                  <a:solidFill>
                    <a:srgbClr val="000000"/>
                  </a:solidFill>
                </a:uFill>
                <a:cs typeface="Times New Roman"/>
              </a:rPr>
              <a:t>PersNr</a:t>
            </a:r>
            <a:r>
              <a:rPr lang="de-DE" sz="2000" b="0" u="sng" dirty="0">
                <a:uFill>
                  <a:solidFill>
                    <a:srgbClr val="000000"/>
                  </a:solidFill>
                </a:uFill>
                <a:cs typeface="Times New Roman"/>
              </a:rPr>
              <a:t>: integer</a:t>
            </a:r>
            <a:r>
              <a:rPr lang="de-DE" sz="2000" b="0" dirty="0">
                <a:cs typeface="Times New Roman"/>
              </a:rPr>
              <a:t>]}</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19</a:t>
            </a:fld>
            <a:endParaRPr lang="de-DE" dirty="0"/>
          </a:p>
        </p:txBody>
      </p:sp>
      <p:pic>
        <p:nvPicPr>
          <p:cNvPr id="7" name="Grafik 6">
            <a:extLst>
              <a:ext uri="{FF2B5EF4-FFF2-40B4-BE49-F238E27FC236}">
                <a16:creationId xmlns:a16="http://schemas.microsoft.com/office/drawing/2014/main" id="{4F7D816D-D945-7604-9E9B-F3E4F90FD1CC}"/>
              </a:ext>
            </a:extLst>
          </p:cNvPr>
          <p:cNvPicPr>
            <a:picLocks noChangeAspect="1"/>
          </p:cNvPicPr>
          <p:nvPr/>
        </p:nvPicPr>
        <p:blipFill>
          <a:blip r:embed="rId3"/>
          <a:stretch>
            <a:fillRect/>
          </a:stretch>
        </p:blipFill>
        <p:spPr>
          <a:xfrm>
            <a:off x="5856545" y="2273355"/>
            <a:ext cx="5954431" cy="2298647"/>
          </a:xfrm>
          <a:prstGeom prst="rect">
            <a:avLst/>
          </a:prstGeom>
        </p:spPr>
      </p:pic>
      <p:sp>
        <p:nvSpPr>
          <p:cNvPr id="8" name="Textfeld 7">
            <a:extLst>
              <a:ext uri="{FF2B5EF4-FFF2-40B4-BE49-F238E27FC236}">
                <a16:creationId xmlns:a16="http://schemas.microsoft.com/office/drawing/2014/main" id="{E407EAA2-1EE6-336D-A8D1-3C67FCFFE41D}"/>
              </a:ext>
            </a:extLst>
          </p:cNvPr>
          <p:cNvSpPr txBox="1"/>
          <p:nvPr/>
        </p:nvSpPr>
        <p:spPr>
          <a:xfrm>
            <a:off x="423101" y="5379487"/>
            <a:ext cx="9774214" cy="923330"/>
          </a:xfrm>
          <a:prstGeom prst="rect">
            <a:avLst/>
          </a:prstGeom>
          <a:noFill/>
          <a:ln w="28575">
            <a:solidFill>
              <a:schemeClr val="tx1"/>
            </a:solidFill>
          </a:ln>
        </p:spPr>
        <p:txBody>
          <a:bodyPr wrap="none" rtlCol="0">
            <a:spAutoFit/>
          </a:bodyPr>
          <a:lstStyle/>
          <a:p>
            <a:r>
              <a:rPr lang="de-DE" sz="1800" b="1" spc="95" dirty="0"/>
              <a:t>B</a:t>
            </a:r>
            <a:r>
              <a:rPr lang="de-DE" sz="1800" b="1" spc="50" dirty="0"/>
              <a:t>eachte: </a:t>
            </a:r>
            <a:r>
              <a:rPr lang="de-DE" sz="1800" dirty="0"/>
              <a:t>In diesem Fall muss der (global eindeutige) Schlüssel der Relation </a:t>
            </a:r>
            <a:r>
              <a:rPr lang="de-DE" sz="1800" i="1" dirty="0">
                <a:cs typeface="Arial"/>
              </a:rPr>
              <a:t>Prüfungen</a:t>
            </a:r>
            <a:r>
              <a:rPr lang="de-DE" dirty="0">
                <a:cs typeface="Arial"/>
              </a:rPr>
              <a:t>, </a:t>
            </a:r>
            <a:br>
              <a:rPr lang="de-DE" dirty="0">
                <a:cs typeface="Arial"/>
              </a:rPr>
            </a:br>
            <a:r>
              <a:rPr lang="de-DE" sz="1800" dirty="0"/>
              <a:t>nämlich </a:t>
            </a:r>
            <a:r>
              <a:rPr lang="de-DE" sz="1800" i="1" dirty="0" err="1">
                <a:cs typeface="Arial"/>
              </a:rPr>
              <a:t>MatrNr</a:t>
            </a:r>
            <a:r>
              <a:rPr lang="de-DE" sz="1800" i="1" dirty="0">
                <a:cs typeface="Arial"/>
              </a:rPr>
              <a:t> </a:t>
            </a:r>
            <a:r>
              <a:rPr lang="de-DE" sz="1800" dirty="0">
                <a:cs typeface="Arial"/>
              </a:rPr>
              <a:t>und </a:t>
            </a:r>
            <a:r>
              <a:rPr lang="de-DE" sz="1800" i="1" dirty="0" err="1">
                <a:cs typeface="Arial"/>
              </a:rPr>
              <a:t>PrüfTeil</a:t>
            </a:r>
            <a:r>
              <a:rPr lang="de-DE" sz="1800" dirty="0">
                <a:cs typeface="Arial"/>
              </a:rPr>
              <a:t>, </a:t>
            </a:r>
            <a:r>
              <a:rPr lang="de-DE" sz="1800" dirty="0"/>
              <a:t>als Fremdschlüssel in die Relationen </a:t>
            </a:r>
            <a:r>
              <a:rPr lang="de-DE" sz="1800" i="1" dirty="0">
                <a:cs typeface="Arial"/>
              </a:rPr>
              <a:t>umfassen </a:t>
            </a:r>
            <a:r>
              <a:rPr lang="de-DE" sz="1800" dirty="0"/>
              <a:t>und </a:t>
            </a:r>
            <a:r>
              <a:rPr lang="de-DE" sz="1800" i="1" dirty="0">
                <a:cs typeface="Arial"/>
              </a:rPr>
              <a:t>abhalten </a:t>
            </a:r>
            <a:br>
              <a:rPr lang="de-DE" sz="1800" i="1" dirty="0">
                <a:cs typeface="Arial"/>
              </a:rPr>
            </a:br>
            <a:r>
              <a:rPr lang="de-DE" sz="1800" dirty="0"/>
              <a:t>übernommen werden.</a:t>
            </a:r>
            <a:endParaRPr lang="de-DE" dirty="0"/>
          </a:p>
        </p:txBody>
      </p:sp>
      <p:cxnSp>
        <p:nvCxnSpPr>
          <p:cNvPr id="9" name="Gerade Verbindung 8">
            <a:extLst>
              <a:ext uri="{FF2B5EF4-FFF2-40B4-BE49-F238E27FC236}">
                <a16:creationId xmlns:a16="http://schemas.microsoft.com/office/drawing/2014/main" id="{A8A1852F-1618-4A0C-919E-772AD8DE88F9}"/>
              </a:ext>
            </a:extLst>
          </p:cNvPr>
          <p:cNvCxnSpPr>
            <a:cxnSpLocks/>
          </p:cNvCxnSpPr>
          <p:nvPr/>
        </p:nvCxnSpPr>
        <p:spPr>
          <a:xfrm>
            <a:off x="113170" y="1929276"/>
            <a:ext cx="5743375" cy="61742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839105B2-7F18-4F98-AAAD-C87B069B1AA8}"/>
              </a:ext>
            </a:extLst>
          </p:cNvPr>
          <p:cNvCxnSpPr>
            <a:cxnSpLocks/>
          </p:cNvCxnSpPr>
          <p:nvPr/>
        </p:nvCxnSpPr>
        <p:spPr>
          <a:xfrm flipV="1">
            <a:off x="113170" y="1929276"/>
            <a:ext cx="5863027" cy="61742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60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519B9D5-C1E4-9D58-A13E-87B2F353CD05}"/>
              </a:ext>
            </a:extLst>
          </p:cNvPr>
          <p:cNvSpPr>
            <a:spLocks noGrp="1"/>
          </p:cNvSpPr>
          <p:nvPr>
            <p:ph type="body" sz="quarter" idx="15"/>
          </p:nvPr>
        </p:nvSpPr>
        <p:spPr/>
        <p:txBody>
          <a:bodyPr>
            <a:normAutofit lnSpcReduction="10000"/>
          </a:bodyPr>
          <a:lstStyle/>
          <a:p>
            <a:r>
              <a:rPr lang="de-DE" dirty="0"/>
              <a:t>Das relationale Modell</a:t>
            </a:r>
          </a:p>
          <a:p>
            <a:endParaRPr lang="de-DE" dirty="0"/>
          </a:p>
        </p:txBody>
      </p:sp>
      <p:sp>
        <p:nvSpPr>
          <p:cNvPr id="3" name="Textplatzhalter 2">
            <a:extLst>
              <a:ext uri="{FF2B5EF4-FFF2-40B4-BE49-F238E27FC236}">
                <a16:creationId xmlns:a16="http://schemas.microsoft.com/office/drawing/2014/main" id="{12E1C03D-FDC7-A759-8807-472087D32DE7}"/>
              </a:ext>
            </a:extLst>
          </p:cNvPr>
          <p:cNvSpPr>
            <a:spLocks noGrp="1"/>
          </p:cNvSpPr>
          <p:nvPr>
            <p:ph type="body" sz="quarter" idx="16"/>
          </p:nvPr>
        </p:nvSpPr>
        <p:spPr/>
        <p:txBody>
          <a:bodyPr/>
          <a:lstStyle/>
          <a:p>
            <a:r>
              <a:rPr lang="de-DE" dirty="0"/>
              <a:t>Um was geht‘s?</a:t>
            </a:r>
          </a:p>
          <a:p>
            <a:r>
              <a:rPr lang="de-DE" dirty="0"/>
              <a:t>Wesentliche Grundlagen des relationalen Modells kennenlernen, </a:t>
            </a:r>
          </a:p>
          <a:p>
            <a:r>
              <a:rPr lang="de-DE" dirty="0"/>
              <a:t>das Entity-Relationship-Schema in relationale Schemata umsetzen, </a:t>
            </a:r>
          </a:p>
          <a:p>
            <a:r>
              <a:rPr lang="de-DE" dirty="0"/>
              <a:t>Anfragesprachen für das relationale Modell kennenlernen.</a:t>
            </a:r>
          </a:p>
          <a:p>
            <a:endParaRPr lang="de-DE" dirty="0"/>
          </a:p>
          <a:p>
            <a:endParaRPr lang="de-DE" dirty="0"/>
          </a:p>
        </p:txBody>
      </p:sp>
      <p:sp>
        <p:nvSpPr>
          <p:cNvPr id="4" name="Foliennummernplatzhalter 3">
            <a:extLst>
              <a:ext uri="{FF2B5EF4-FFF2-40B4-BE49-F238E27FC236}">
                <a16:creationId xmlns:a16="http://schemas.microsoft.com/office/drawing/2014/main" id="{0051815B-52A8-2FA5-47B5-32B4D2233179}"/>
              </a:ext>
            </a:extLst>
          </p:cNvPr>
          <p:cNvSpPr>
            <a:spLocks noGrp="1"/>
          </p:cNvSpPr>
          <p:nvPr>
            <p:ph type="sldNum" sz="quarter" idx="4"/>
          </p:nvPr>
        </p:nvSpPr>
        <p:spPr/>
        <p:txBody>
          <a:bodyPr/>
          <a:lstStyle/>
          <a:p>
            <a:fld id="{CE4F77AF-5FC3-3742-9B04-C4967E118F6E}" type="slidenum">
              <a:rPr lang="de-DE" smtClean="0"/>
              <a:pPr/>
              <a:t>2</a:t>
            </a:fld>
            <a:endParaRPr lang="de-DE" dirty="0"/>
          </a:p>
        </p:txBody>
      </p:sp>
    </p:spTree>
    <p:extLst>
      <p:ext uri="{BB962C8B-B14F-4D97-AF65-F5344CB8AC3E}">
        <p14:creationId xmlns:p14="http://schemas.microsoft.com/office/powerpoint/2010/main" val="93165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Relationale Algebra</a:t>
            </a:r>
          </a:p>
        </p:txBody>
      </p:sp>
      <p:sp>
        <p:nvSpPr>
          <p:cNvPr id="3" name="Textplatzhalter 2">
            <a:extLst>
              <a:ext uri="{FF2B5EF4-FFF2-40B4-BE49-F238E27FC236}">
                <a16:creationId xmlns:a16="http://schemas.microsoft.com/office/drawing/2014/main" id="{F26DD332-5FDB-2702-E4EB-E5E04C3E86EA}"/>
              </a:ext>
            </a:extLst>
          </p:cNvPr>
          <p:cNvSpPr>
            <a:spLocks noGrp="1"/>
          </p:cNvSpPr>
          <p:nvPr>
            <p:ph type="body" sz="quarter" idx="14"/>
          </p:nvPr>
        </p:nvSpPr>
        <p:spPr/>
        <p:txBody>
          <a:bodyPr/>
          <a:lstStyle/>
          <a:p>
            <a:endParaRPr lang="de-DE"/>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20</a:t>
            </a:fld>
            <a:endParaRPr lang="de-DE" dirty="0"/>
          </a:p>
        </p:txBody>
      </p:sp>
    </p:spTree>
    <p:extLst>
      <p:ext uri="{BB962C8B-B14F-4D97-AF65-F5344CB8AC3E}">
        <p14:creationId xmlns:p14="http://schemas.microsoft.com/office/powerpoint/2010/main" val="3905603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Die relationale Algebra</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numCol="2">
            <a:noAutofit/>
          </a:bodyPr>
          <a:lstStyle/>
          <a:p>
            <a:pPr marL="0" indent="0">
              <a:buNone/>
            </a:pPr>
            <a:r>
              <a:rPr lang="de-DE" sz="2000" b="0" dirty="0" err="1"/>
              <a:t>σ</a:t>
            </a:r>
            <a:r>
              <a:rPr lang="de-DE" sz="2000" b="0" dirty="0"/>
              <a:t> Selektion</a:t>
            </a:r>
          </a:p>
          <a:p>
            <a:pPr marL="0" indent="0">
              <a:buNone/>
            </a:pPr>
            <a:r>
              <a:rPr lang="el-GR" sz="2000" b="0" dirty="0">
                <a:solidFill>
                  <a:srgbClr val="383838"/>
                </a:solidFill>
                <a:effectLst/>
              </a:rPr>
              <a:t>Π </a:t>
            </a:r>
            <a:r>
              <a:rPr lang="de-DE" sz="2000" b="0" dirty="0"/>
              <a:t>Projektion</a:t>
            </a:r>
          </a:p>
          <a:p>
            <a:pPr marL="0" indent="0">
              <a:buNone/>
            </a:pPr>
            <a:r>
              <a:rPr lang="de-DE" sz="2000" b="0" dirty="0">
                <a:solidFill>
                  <a:srgbClr val="383838"/>
                </a:solidFill>
              </a:rPr>
              <a:t>x Kreuzprodukt</a:t>
            </a:r>
          </a:p>
          <a:p>
            <a:pPr marL="0" indent="0">
              <a:buNone/>
            </a:pPr>
            <a:r>
              <a:rPr lang="de-DE" sz="2000" b="0" dirty="0">
                <a:solidFill>
                  <a:srgbClr val="383838"/>
                </a:solidFill>
              </a:rPr>
              <a:t>⨝ Join (Verbund)</a:t>
            </a:r>
          </a:p>
          <a:p>
            <a:pPr marL="0" indent="0">
              <a:buNone/>
            </a:pPr>
            <a:r>
              <a:rPr lang="el-GR" sz="2000" b="0" dirty="0">
                <a:solidFill>
                  <a:srgbClr val="383838"/>
                </a:solidFill>
                <a:effectLst/>
              </a:rPr>
              <a:t>ρ </a:t>
            </a:r>
            <a:r>
              <a:rPr lang="de-DE" sz="2000" b="0" dirty="0">
                <a:solidFill>
                  <a:srgbClr val="383838"/>
                </a:solidFill>
                <a:effectLst/>
              </a:rPr>
              <a:t>Um</a:t>
            </a:r>
            <a:r>
              <a:rPr lang="de-DE" sz="2000" b="0" dirty="0">
                <a:effectLst/>
              </a:rPr>
              <a:t>benennung</a:t>
            </a:r>
          </a:p>
          <a:p>
            <a:pPr marL="0" indent="0">
              <a:buNone/>
            </a:pPr>
            <a:r>
              <a:rPr lang="de-DE" sz="2000" b="0" dirty="0"/>
              <a:t>- M</a:t>
            </a:r>
            <a:r>
              <a:rPr lang="de-DE" sz="2000" b="0" dirty="0">
                <a:effectLst/>
              </a:rPr>
              <a:t>engendifferenz</a:t>
            </a:r>
          </a:p>
          <a:p>
            <a:pPr marL="0" indent="0">
              <a:buNone/>
            </a:pPr>
            <a:r>
              <a:rPr lang="de-DE" sz="2000" b="0" dirty="0">
                <a:effectLst/>
              </a:rPr>
              <a:t>÷ Division</a:t>
            </a:r>
          </a:p>
          <a:p>
            <a:pPr marL="0" indent="0">
              <a:buNone/>
            </a:pPr>
            <a:r>
              <a:rPr lang="de-DE" sz="2000" b="0" dirty="0">
                <a:effectLst/>
              </a:rPr>
              <a:t>⋃ Vereinigung</a:t>
            </a:r>
          </a:p>
          <a:p>
            <a:pPr marL="0" indent="0">
              <a:buNone/>
            </a:pPr>
            <a:r>
              <a:rPr lang="de-DE" sz="2000" b="0" dirty="0">
                <a:effectLst/>
              </a:rPr>
              <a:t>⋂</a:t>
            </a:r>
            <a:r>
              <a:rPr lang="de-DE" sz="2000" b="0" dirty="0"/>
              <a:t> </a:t>
            </a:r>
            <a:r>
              <a:rPr lang="de-DE" sz="2000" b="0" dirty="0">
                <a:effectLst/>
              </a:rPr>
              <a:t>Mengendurchschnitt</a:t>
            </a:r>
          </a:p>
          <a:p>
            <a:pPr marL="0" indent="0">
              <a:buNone/>
            </a:pPr>
            <a:r>
              <a:rPr lang="de-DE" sz="2000" b="0" dirty="0">
                <a:effectLst/>
              </a:rPr>
              <a:t>⋉ Semi-</a:t>
            </a:r>
            <a:r>
              <a:rPr lang="de-DE" sz="2000" b="0" dirty="0" err="1">
                <a:effectLst/>
              </a:rPr>
              <a:t>Join</a:t>
            </a:r>
            <a:r>
              <a:rPr lang="de-DE" sz="2000" b="0" dirty="0">
                <a:effectLst/>
              </a:rPr>
              <a:t> (linker)</a:t>
            </a:r>
          </a:p>
          <a:p>
            <a:pPr marL="0" indent="0">
              <a:buNone/>
            </a:pPr>
            <a:r>
              <a:rPr lang="de-DE" sz="2000" b="0" dirty="0">
                <a:effectLst/>
              </a:rPr>
              <a:t>⋊ Semi-</a:t>
            </a:r>
            <a:r>
              <a:rPr lang="de-DE" sz="2000" b="0" dirty="0" err="1">
                <a:effectLst/>
              </a:rPr>
              <a:t>Join</a:t>
            </a:r>
            <a:r>
              <a:rPr lang="de-DE" sz="2000" b="0" dirty="0">
                <a:effectLst/>
              </a:rPr>
              <a:t> (rechter)</a:t>
            </a:r>
          </a:p>
          <a:p>
            <a:pPr marL="0" indent="0">
              <a:buNone/>
            </a:pPr>
            <a:r>
              <a:rPr lang="de-DE" sz="2000" b="0" dirty="0">
                <a:effectLst/>
              </a:rPr>
              <a:t>⟕ linker äußerer Join</a:t>
            </a:r>
          </a:p>
          <a:p>
            <a:pPr marL="0" indent="0">
              <a:buNone/>
            </a:pPr>
            <a:r>
              <a:rPr lang="de-DE" sz="2000" b="0" dirty="0">
                <a:effectLst/>
              </a:rPr>
              <a:t>⟖ rechter äußerer Join</a:t>
            </a:r>
          </a:p>
          <a:p>
            <a:pPr marL="0" indent="0">
              <a:buNone/>
            </a:pPr>
            <a:r>
              <a:rPr lang="de-DE" sz="2000" b="0" dirty="0">
                <a:effectLst/>
              </a:rPr>
              <a:t>⟗ äußerer Join</a:t>
            </a:r>
          </a:p>
          <a:p>
            <a:pPr marL="0" indent="0">
              <a:buNone/>
            </a:pPr>
            <a:endParaRPr lang="el-GR" sz="2000" b="0" dirty="0">
              <a:effectLst/>
            </a:endParaRPr>
          </a:p>
          <a:p>
            <a:pPr marL="0" indent="0">
              <a:buNone/>
            </a:pPr>
            <a:endParaRPr lang="de-DE" sz="2000" b="0" dirty="0"/>
          </a:p>
          <a:p>
            <a:pPr marL="0" indent="0">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21</a:t>
            </a:fld>
            <a:endParaRPr lang="de-DE" dirty="0"/>
          </a:p>
        </p:txBody>
      </p:sp>
    </p:spTree>
    <p:extLst>
      <p:ext uri="{BB962C8B-B14F-4D97-AF65-F5344CB8AC3E}">
        <p14:creationId xmlns:p14="http://schemas.microsoft.com/office/powerpoint/2010/main" val="2624039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Grafik 136">
            <a:extLst>
              <a:ext uri="{FF2B5EF4-FFF2-40B4-BE49-F238E27FC236}">
                <a16:creationId xmlns:a16="http://schemas.microsoft.com/office/drawing/2014/main" id="{706305BA-4414-B254-1502-9F40B1DACAC0}"/>
              </a:ext>
            </a:extLst>
          </p:cNvPr>
          <p:cNvPicPr>
            <a:picLocks noChangeAspect="1"/>
          </p:cNvPicPr>
          <p:nvPr/>
        </p:nvPicPr>
        <p:blipFill>
          <a:blip r:embed="rId3"/>
          <a:stretch>
            <a:fillRect/>
          </a:stretch>
        </p:blipFill>
        <p:spPr>
          <a:xfrm>
            <a:off x="2209800" y="81563"/>
            <a:ext cx="7772400" cy="5829300"/>
          </a:xfrm>
          <a:prstGeom prst="rect">
            <a:avLst/>
          </a:prstGeom>
        </p:spPr>
      </p:pic>
      <p:sp>
        <p:nvSpPr>
          <p:cNvPr id="2" name="Rectangle 1">
            <a:extLst>
              <a:ext uri="{FF2B5EF4-FFF2-40B4-BE49-F238E27FC236}">
                <a16:creationId xmlns:a16="http://schemas.microsoft.com/office/drawing/2014/main" id="{77F7F3DD-976F-42C3-A541-D25B6D4BBFC4}"/>
              </a:ext>
            </a:extLst>
          </p:cNvPr>
          <p:cNvSpPr/>
          <p:nvPr/>
        </p:nvSpPr>
        <p:spPr>
          <a:xfrm>
            <a:off x="979650" y="6248791"/>
            <a:ext cx="10038517" cy="400110"/>
          </a:xfrm>
          <a:prstGeom prst="rect">
            <a:avLst/>
          </a:prstGeom>
          <a:ln w="38100">
            <a:solidFill>
              <a:schemeClr val="tx1"/>
            </a:solidFill>
          </a:ln>
        </p:spPr>
        <p:txBody>
          <a:bodyPr wrap="none">
            <a:spAutoFit/>
          </a:bodyPr>
          <a:lstStyle/>
          <a:p>
            <a:r>
              <a:rPr lang="de-DE" sz="2000" b="1" dirty="0">
                <a:latin typeface="+mj-lt"/>
              </a:rPr>
              <a:t>Nützliches Tool:</a:t>
            </a:r>
            <a:r>
              <a:rPr lang="de-DE" sz="2000" dirty="0">
                <a:latin typeface="+mj-lt"/>
              </a:rPr>
              <a:t> </a:t>
            </a:r>
            <a:r>
              <a:rPr lang="de-DE" sz="2000" dirty="0" err="1">
                <a:latin typeface="+mj-lt"/>
              </a:rPr>
              <a:t>RelaX</a:t>
            </a:r>
            <a:r>
              <a:rPr lang="de-DE" sz="2000" dirty="0">
                <a:latin typeface="+mj-lt"/>
              </a:rPr>
              <a:t> – relational </a:t>
            </a:r>
            <a:r>
              <a:rPr lang="de-DE" sz="2000" dirty="0" err="1">
                <a:latin typeface="+mj-lt"/>
              </a:rPr>
              <a:t>algebra</a:t>
            </a:r>
            <a:r>
              <a:rPr lang="de-DE" sz="2000" dirty="0">
                <a:latin typeface="+mj-lt"/>
              </a:rPr>
              <a:t> </a:t>
            </a:r>
            <a:r>
              <a:rPr lang="de-DE" sz="2000" dirty="0" err="1">
                <a:latin typeface="+mj-lt"/>
              </a:rPr>
              <a:t>calculator</a:t>
            </a:r>
            <a:r>
              <a:rPr lang="de-DE" sz="2000" dirty="0">
                <a:latin typeface="+mj-lt"/>
              </a:rPr>
              <a:t> (https://dbis-uibk.github.io/relax)</a:t>
            </a:r>
          </a:p>
        </p:txBody>
      </p:sp>
    </p:spTree>
    <p:extLst>
      <p:ext uri="{BB962C8B-B14F-4D97-AF65-F5344CB8AC3E}">
        <p14:creationId xmlns:p14="http://schemas.microsoft.com/office/powerpoint/2010/main" val="198418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Selektion und Projektion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b="0" dirty="0"/>
              <a:t>Selektion</a:t>
            </a:r>
          </a:p>
          <a:p>
            <a:pPr marL="0" indent="0">
              <a:buNone/>
            </a:pPr>
            <a:endParaRPr lang="de-DE" b="0" dirty="0"/>
          </a:p>
          <a:p>
            <a:pPr>
              <a:buNone/>
            </a:pPr>
            <a:endParaRPr lang="de-DE" b="0" dirty="0"/>
          </a:p>
          <a:p>
            <a:pPr>
              <a:buNone/>
            </a:pPr>
            <a:endParaRPr lang="de-DE" b="0" dirty="0"/>
          </a:p>
          <a:p>
            <a:pPr>
              <a:buNone/>
            </a:pPr>
            <a:endParaRPr lang="de-DE" b="0" dirty="0"/>
          </a:p>
          <a:p>
            <a:pPr>
              <a:buNone/>
            </a:pPr>
            <a:r>
              <a:rPr lang="de-DE" b="0" dirty="0"/>
              <a:t>Projektion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23</a:t>
            </a:fld>
            <a:endParaRPr lang="de-DE" dirty="0"/>
          </a:p>
        </p:txBody>
      </p:sp>
      <p:graphicFrame>
        <p:nvGraphicFramePr>
          <p:cNvPr id="7" name="object 3">
            <a:extLst>
              <a:ext uri="{FF2B5EF4-FFF2-40B4-BE49-F238E27FC236}">
                <a16:creationId xmlns:a16="http://schemas.microsoft.com/office/drawing/2014/main" id="{6877916C-6850-1F5C-AD91-18186F45DA0D}"/>
              </a:ext>
            </a:extLst>
          </p:cNvPr>
          <p:cNvGraphicFramePr>
            <a:graphicFrameLocks noGrp="1"/>
          </p:cNvGraphicFramePr>
          <p:nvPr>
            <p:extLst>
              <p:ext uri="{D42A27DB-BD31-4B8C-83A1-F6EECF244321}">
                <p14:modId xmlns:p14="http://schemas.microsoft.com/office/powerpoint/2010/main" val="2794898408"/>
              </p:ext>
            </p:extLst>
          </p:nvPr>
        </p:nvGraphicFramePr>
        <p:xfrm>
          <a:off x="2243540" y="2315846"/>
          <a:ext cx="4769225" cy="1761478"/>
        </p:xfrm>
        <a:graphic>
          <a:graphicData uri="http://schemas.openxmlformats.org/drawingml/2006/table">
            <a:tbl>
              <a:tblPr firstRow="1" bandRow="1">
                <a:tableStyleId>{2D5ABB26-0587-4C30-8999-92F81FD0307C}</a:tableStyleId>
              </a:tblPr>
              <a:tblGrid>
                <a:gridCol w="1176405">
                  <a:extLst>
                    <a:ext uri="{9D8B030D-6E8A-4147-A177-3AD203B41FA5}">
                      <a16:colId xmlns:a16="http://schemas.microsoft.com/office/drawing/2014/main" val="20000"/>
                    </a:ext>
                  </a:extLst>
                </a:gridCol>
                <a:gridCol w="1737181">
                  <a:extLst>
                    <a:ext uri="{9D8B030D-6E8A-4147-A177-3AD203B41FA5}">
                      <a16:colId xmlns:a16="http://schemas.microsoft.com/office/drawing/2014/main" val="20001"/>
                    </a:ext>
                  </a:extLst>
                </a:gridCol>
                <a:gridCol w="1855639">
                  <a:extLst>
                    <a:ext uri="{9D8B030D-6E8A-4147-A177-3AD203B41FA5}">
                      <a16:colId xmlns:a16="http://schemas.microsoft.com/office/drawing/2014/main" val="20002"/>
                    </a:ext>
                  </a:extLst>
                </a:gridCol>
              </a:tblGrid>
              <a:tr h="436102">
                <a:tc gridSpan="3">
                  <a:txBody>
                    <a:bodyPr/>
                    <a:lstStyle/>
                    <a:p>
                      <a:pPr algn="ctr">
                        <a:lnSpc>
                          <a:spcPct val="100000"/>
                        </a:lnSpc>
                        <a:spcBef>
                          <a:spcPts val="330"/>
                        </a:spcBef>
                      </a:pPr>
                      <a:r>
                        <a:rPr lang="de-DE" sz="2400" b="0" dirty="0" err="1"/>
                        <a:t>σ</a:t>
                      </a:r>
                      <a:r>
                        <a:rPr sz="2025" spc="375" baseline="-24691" dirty="0">
                          <a:latin typeface="Arial"/>
                          <a:cs typeface="Arial"/>
                        </a:rPr>
                        <a:t>Semester</a:t>
                      </a:r>
                      <a:r>
                        <a:rPr sz="2025" spc="7" baseline="-24691" dirty="0">
                          <a:latin typeface="Arial"/>
                          <a:cs typeface="Arial"/>
                        </a:rPr>
                        <a:t> </a:t>
                      </a:r>
                      <a:r>
                        <a:rPr sz="2025" baseline="-24691" dirty="0">
                          <a:latin typeface="Arial"/>
                          <a:cs typeface="Arial"/>
                        </a:rPr>
                        <a:t>&gt; 10</a:t>
                      </a:r>
                      <a:r>
                        <a:rPr sz="2025" spc="457" baseline="-24691" dirty="0">
                          <a:latin typeface="Arial"/>
                          <a:cs typeface="Arial"/>
                        </a:rPr>
                        <a:t> </a:t>
                      </a:r>
                      <a:r>
                        <a:rPr sz="2400" spc="35" dirty="0">
                          <a:latin typeface="Arial"/>
                          <a:cs typeface="Arial"/>
                        </a:rPr>
                        <a:t>(Studenten)</a:t>
                      </a:r>
                      <a:endParaRPr sz="2400" dirty="0">
                        <a:latin typeface="Arial"/>
                        <a:cs typeface="Arial"/>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96024">
                <a:tc>
                  <a:txBody>
                    <a:bodyPr/>
                    <a:lstStyle/>
                    <a:p>
                      <a:pPr algn="ctr">
                        <a:lnSpc>
                          <a:spcPct val="100000"/>
                        </a:lnSpc>
                        <a:spcBef>
                          <a:spcPts val="35"/>
                        </a:spcBef>
                      </a:pPr>
                      <a:r>
                        <a:rPr sz="2400" spc="125" dirty="0">
                          <a:latin typeface="Arial"/>
                          <a:cs typeface="Arial"/>
                        </a:rPr>
                        <a:t>MatrNr</a:t>
                      </a:r>
                      <a:endParaRPr sz="240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tc>
                  <a:txBody>
                    <a:bodyPr/>
                    <a:lstStyle/>
                    <a:p>
                      <a:pPr algn="ctr">
                        <a:lnSpc>
                          <a:spcPct val="100000"/>
                        </a:lnSpc>
                        <a:spcBef>
                          <a:spcPts val="35"/>
                        </a:spcBef>
                      </a:pPr>
                      <a:r>
                        <a:rPr sz="2400" spc="60" dirty="0">
                          <a:latin typeface="Arial"/>
                          <a:cs typeface="Arial"/>
                        </a:rPr>
                        <a:t>Name</a:t>
                      </a:r>
                      <a:endParaRPr sz="240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tc>
                  <a:txBody>
                    <a:bodyPr/>
                    <a:lstStyle/>
                    <a:p>
                      <a:pPr algn="ctr">
                        <a:lnSpc>
                          <a:spcPct val="100000"/>
                        </a:lnSpc>
                        <a:spcBef>
                          <a:spcPts val="35"/>
                        </a:spcBef>
                      </a:pPr>
                      <a:r>
                        <a:rPr sz="2400" spc="-10" dirty="0">
                          <a:latin typeface="Arial"/>
                          <a:cs typeface="Arial"/>
                        </a:rPr>
                        <a:t>Semester</a:t>
                      </a:r>
                      <a:endParaRPr sz="2400" dirty="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extLst>
                  <a:ext uri="{0D108BD9-81ED-4DB2-BD59-A6C34878D82A}">
                    <a16:rowId xmlns:a16="http://schemas.microsoft.com/office/drawing/2014/main" val="10001"/>
                  </a:ext>
                </a:extLst>
              </a:tr>
              <a:tr h="533328">
                <a:tc>
                  <a:txBody>
                    <a:bodyPr/>
                    <a:lstStyle/>
                    <a:p>
                      <a:pPr algn="ctr">
                        <a:lnSpc>
                          <a:spcPct val="100000"/>
                        </a:lnSpc>
                        <a:spcBef>
                          <a:spcPts val="40"/>
                        </a:spcBef>
                      </a:pPr>
                      <a:r>
                        <a:rPr sz="2400" spc="-10" dirty="0">
                          <a:latin typeface="Arial"/>
                          <a:cs typeface="Arial"/>
                        </a:rPr>
                        <a:t>24002</a:t>
                      </a:r>
                      <a:endParaRPr sz="24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2400" spc="-10" dirty="0">
                          <a:latin typeface="Arial"/>
                          <a:cs typeface="Arial"/>
                        </a:rPr>
                        <a:t>Xenokrates</a:t>
                      </a:r>
                      <a:endParaRPr sz="24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70" algn="ctr">
                        <a:lnSpc>
                          <a:spcPct val="100000"/>
                        </a:lnSpc>
                        <a:spcBef>
                          <a:spcPts val="40"/>
                        </a:spcBef>
                      </a:pPr>
                      <a:r>
                        <a:rPr sz="2400" spc="-25" dirty="0">
                          <a:latin typeface="Arial"/>
                          <a:cs typeface="Arial"/>
                        </a:rPr>
                        <a:t>18</a:t>
                      </a:r>
                      <a:endParaRPr sz="24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396024">
                <a:tc>
                  <a:txBody>
                    <a:bodyPr/>
                    <a:lstStyle/>
                    <a:p>
                      <a:pPr algn="ctr">
                        <a:lnSpc>
                          <a:spcPct val="100000"/>
                        </a:lnSpc>
                        <a:spcBef>
                          <a:spcPts val="35"/>
                        </a:spcBef>
                      </a:pPr>
                      <a:r>
                        <a:rPr sz="2400" spc="-10" dirty="0">
                          <a:latin typeface="Arial"/>
                          <a:cs typeface="Arial"/>
                        </a:rPr>
                        <a:t>25403</a:t>
                      </a:r>
                      <a:endParaRPr sz="240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35"/>
                        </a:spcBef>
                      </a:pPr>
                      <a:r>
                        <a:rPr sz="2400" spc="-10" dirty="0">
                          <a:latin typeface="Arial"/>
                          <a:cs typeface="Arial"/>
                        </a:rPr>
                        <a:t>Jonas</a:t>
                      </a:r>
                      <a:endParaRPr sz="240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70" algn="ctr">
                        <a:lnSpc>
                          <a:spcPct val="100000"/>
                        </a:lnSpc>
                        <a:spcBef>
                          <a:spcPts val="35"/>
                        </a:spcBef>
                      </a:pPr>
                      <a:r>
                        <a:rPr sz="2400" spc="-25" dirty="0">
                          <a:latin typeface="Arial"/>
                          <a:cs typeface="Arial"/>
                        </a:rPr>
                        <a:t>12</a:t>
                      </a:r>
                      <a:endParaRPr sz="2400" dirty="0">
                        <a:latin typeface="Arial"/>
                        <a:cs typeface="Arial"/>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3"/>
                  </a:ext>
                </a:extLst>
              </a:tr>
            </a:tbl>
          </a:graphicData>
        </a:graphic>
      </p:graphicFrame>
      <p:graphicFrame>
        <p:nvGraphicFramePr>
          <p:cNvPr id="8" name="object 6">
            <a:extLst>
              <a:ext uri="{FF2B5EF4-FFF2-40B4-BE49-F238E27FC236}">
                <a16:creationId xmlns:a16="http://schemas.microsoft.com/office/drawing/2014/main" id="{0F69240A-4FF3-FB30-4A70-7983596B968F}"/>
              </a:ext>
            </a:extLst>
          </p:cNvPr>
          <p:cNvGraphicFramePr>
            <a:graphicFrameLocks noGrp="1"/>
          </p:cNvGraphicFramePr>
          <p:nvPr>
            <p:extLst>
              <p:ext uri="{D42A27DB-BD31-4B8C-83A1-F6EECF244321}">
                <p14:modId xmlns:p14="http://schemas.microsoft.com/office/powerpoint/2010/main" val="3105175948"/>
              </p:ext>
            </p:extLst>
          </p:nvPr>
        </p:nvGraphicFramePr>
        <p:xfrm>
          <a:off x="2243541" y="4414132"/>
          <a:ext cx="3018020" cy="1593080"/>
        </p:xfrm>
        <a:graphic>
          <a:graphicData uri="http://schemas.openxmlformats.org/drawingml/2006/table">
            <a:tbl>
              <a:tblPr firstRow="1" bandRow="1">
                <a:tableStyleId>{2D5ABB26-0587-4C30-8999-92F81FD0307C}</a:tableStyleId>
              </a:tblPr>
              <a:tblGrid>
                <a:gridCol w="3018020">
                  <a:extLst>
                    <a:ext uri="{9D8B030D-6E8A-4147-A177-3AD203B41FA5}">
                      <a16:colId xmlns:a16="http://schemas.microsoft.com/office/drawing/2014/main" val="20000"/>
                    </a:ext>
                  </a:extLst>
                </a:gridCol>
              </a:tblGrid>
              <a:tr h="447540">
                <a:tc>
                  <a:txBody>
                    <a:bodyPr/>
                    <a:lstStyle/>
                    <a:p>
                      <a:pPr algn="ctr">
                        <a:lnSpc>
                          <a:spcPct val="100000"/>
                        </a:lnSpc>
                        <a:spcBef>
                          <a:spcPts val="330"/>
                        </a:spcBef>
                      </a:pPr>
                      <a:r>
                        <a:rPr lang="el-GR" sz="2400" b="0" dirty="0">
                          <a:solidFill>
                            <a:srgbClr val="383838"/>
                          </a:solidFill>
                          <a:effectLst/>
                        </a:rPr>
                        <a:t>Π</a:t>
                      </a:r>
                      <a:r>
                        <a:rPr sz="2025" spc="300" baseline="-24691" dirty="0">
                          <a:latin typeface="Arial"/>
                          <a:cs typeface="Arial"/>
                        </a:rPr>
                        <a:t>Rang</a:t>
                      </a:r>
                      <a:r>
                        <a:rPr sz="2400" spc="200" dirty="0">
                          <a:latin typeface="Arial"/>
                          <a:cs typeface="Arial"/>
                        </a:rPr>
                        <a:t>(Professoren)</a:t>
                      </a:r>
                      <a:endParaRPr sz="2400" dirty="0">
                        <a:latin typeface="Arial"/>
                        <a:cs typeface="Arial"/>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extLst>
                  <a:ext uri="{0D108BD9-81ED-4DB2-BD59-A6C34878D82A}">
                    <a16:rowId xmlns:a16="http://schemas.microsoft.com/office/drawing/2014/main" val="10000"/>
                  </a:ext>
                </a:extLst>
              </a:tr>
              <a:tr h="348670">
                <a:tc>
                  <a:txBody>
                    <a:bodyPr/>
                    <a:lstStyle/>
                    <a:p>
                      <a:pPr algn="ctr">
                        <a:lnSpc>
                          <a:spcPct val="100000"/>
                        </a:lnSpc>
                        <a:spcBef>
                          <a:spcPts val="40"/>
                        </a:spcBef>
                      </a:pPr>
                      <a:r>
                        <a:rPr sz="2400" spc="-20" dirty="0">
                          <a:latin typeface="Arial"/>
                          <a:cs typeface="Arial"/>
                        </a:rPr>
                        <a:t>Rang</a:t>
                      </a:r>
                      <a:endParaRPr sz="24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99"/>
                    </a:solidFill>
                  </a:tcPr>
                </a:tc>
                <a:extLst>
                  <a:ext uri="{0D108BD9-81ED-4DB2-BD59-A6C34878D82A}">
                    <a16:rowId xmlns:a16="http://schemas.microsoft.com/office/drawing/2014/main" val="10001"/>
                  </a:ext>
                </a:extLst>
              </a:tr>
              <a:tr h="728386">
                <a:tc>
                  <a:txBody>
                    <a:bodyPr/>
                    <a:lstStyle/>
                    <a:p>
                      <a:pPr algn="ctr">
                        <a:lnSpc>
                          <a:spcPct val="100000"/>
                        </a:lnSpc>
                        <a:spcBef>
                          <a:spcPts val="40"/>
                        </a:spcBef>
                      </a:pPr>
                      <a:r>
                        <a:rPr sz="2400" spc="-25" dirty="0">
                          <a:latin typeface="Arial"/>
                          <a:cs typeface="Arial"/>
                        </a:rPr>
                        <a:t>C4</a:t>
                      </a:r>
                      <a:endParaRPr sz="2400" dirty="0">
                        <a:latin typeface="Arial"/>
                        <a:cs typeface="Arial"/>
                      </a:endParaRPr>
                    </a:p>
                    <a:p>
                      <a:pPr algn="ctr">
                        <a:lnSpc>
                          <a:spcPct val="100000"/>
                        </a:lnSpc>
                        <a:spcBef>
                          <a:spcPts val="309"/>
                        </a:spcBef>
                      </a:pPr>
                      <a:r>
                        <a:rPr sz="2400" spc="-25" dirty="0">
                          <a:latin typeface="Arial"/>
                          <a:cs typeface="Arial"/>
                        </a:rPr>
                        <a:t>C3</a:t>
                      </a:r>
                      <a:endParaRPr sz="24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32954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Kartesisches Produkt</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4701764" cy="3658990"/>
          </a:xfrm>
        </p:spPr>
        <p:txBody>
          <a:bodyPr>
            <a:normAutofit/>
          </a:bodyPr>
          <a:lstStyle/>
          <a:p>
            <a:pPr marL="0" indent="0">
              <a:spcBef>
                <a:spcPts val="0"/>
              </a:spcBef>
              <a:buNone/>
            </a:pPr>
            <a:r>
              <a:rPr lang="de-DE" sz="2200" b="0" dirty="0"/>
              <a:t>Professoren x hören</a:t>
            </a:r>
          </a:p>
          <a:p>
            <a:pPr marL="0" indent="0">
              <a:spcBef>
                <a:spcPts val="0"/>
              </a:spcBef>
              <a:buNone/>
            </a:pPr>
            <a:endParaRPr lang="de-DE" sz="2200" b="0" dirty="0"/>
          </a:p>
          <a:p>
            <a:pPr marL="0" indent="0">
              <a:spcBef>
                <a:spcPts val="0"/>
              </a:spcBef>
              <a:buNone/>
            </a:pPr>
            <a:endParaRPr lang="de-DE" sz="2200" b="0" dirty="0"/>
          </a:p>
          <a:p>
            <a:pPr marL="342900" indent="-342900">
              <a:spcBef>
                <a:spcPts val="0"/>
              </a:spcBef>
              <a:buFont typeface="Wingdings" pitchFamily="2" charset="2"/>
              <a:buChar char="§"/>
            </a:pPr>
            <a:r>
              <a:rPr lang="de-DE" sz="2200" b="0" dirty="0"/>
              <a:t>Problem: riesige Zwischenergebnisse</a:t>
            </a:r>
          </a:p>
          <a:p>
            <a:pPr marL="342900" indent="-342900">
              <a:spcBef>
                <a:spcPts val="0"/>
              </a:spcBef>
              <a:buFont typeface="Wingdings" pitchFamily="2" charset="2"/>
              <a:buChar char="§"/>
            </a:pPr>
            <a:endParaRPr lang="de-DE" sz="2200" b="0" dirty="0"/>
          </a:p>
          <a:p>
            <a:pPr marL="342900" indent="-342900">
              <a:spcBef>
                <a:spcPts val="0"/>
              </a:spcBef>
              <a:buFont typeface="Wingdings" pitchFamily="2" charset="2"/>
              <a:buChar char="§"/>
            </a:pPr>
            <a:r>
              <a:rPr lang="de-DE" sz="2200" b="0" dirty="0"/>
              <a:t>Beispiel: (Professoren x hören)</a:t>
            </a:r>
          </a:p>
          <a:p>
            <a:pPr marL="342900" indent="-342900">
              <a:spcBef>
                <a:spcPts val="0"/>
              </a:spcBef>
              <a:buFont typeface="Wingdings" pitchFamily="2" charset="2"/>
              <a:buChar char="§"/>
            </a:pPr>
            <a:endParaRPr lang="de-DE" sz="2200" b="0" dirty="0"/>
          </a:p>
          <a:p>
            <a:pPr marL="342900" indent="-342900">
              <a:spcBef>
                <a:spcPts val="0"/>
              </a:spcBef>
              <a:buFont typeface="Wingdings" pitchFamily="2" charset="2"/>
              <a:buChar char="§"/>
            </a:pPr>
            <a:r>
              <a:rPr lang="de-DE" sz="2200" b="0" dirty="0"/>
              <a:t>„bessere“ Operation: </a:t>
            </a:r>
            <a:r>
              <a:rPr lang="de-DE" sz="2200" b="0" dirty="0" err="1"/>
              <a:t>Join</a:t>
            </a:r>
            <a:r>
              <a:rPr lang="de-DE" sz="2200" b="0" dirty="0"/>
              <a:t> </a:t>
            </a:r>
            <a:br>
              <a:rPr lang="de-DE" sz="2200" b="0" dirty="0"/>
            </a:br>
            <a:r>
              <a:rPr lang="de-DE" sz="2200" b="0" dirty="0"/>
              <a:t>(siehe unten)</a:t>
            </a:r>
          </a:p>
          <a:p>
            <a:pPr marL="0" indent="0">
              <a:spcBef>
                <a:spcPts val="0"/>
              </a:spcBef>
              <a:buNone/>
            </a:pPr>
            <a:endParaRPr lang="de-DE" sz="2200" b="0" dirty="0"/>
          </a:p>
          <a:p>
            <a:pPr marL="0" indent="0">
              <a:spcBef>
                <a:spcPts val="0"/>
              </a:spcBef>
              <a:buNone/>
            </a:pPr>
            <a:endParaRPr lang="de-DE" sz="22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24</a:t>
            </a:fld>
            <a:endParaRPr lang="de-DE" dirty="0"/>
          </a:p>
        </p:txBody>
      </p:sp>
      <p:pic>
        <p:nvPicPr>
          <p:cNvPr id="7" name="Grafik 6">
            <a:extLst>
              <a:ext uri="{FF2B5EF4-FFF2-40B4-BE49-F238E27FC236}">
                <a16:creationId xmlns:a16="http://schemas.microsoft.com/office/drawing/2014/main" id="{974CCA8C-C92A-F1DB-8985-534D3F34407E}"/>
              </a:ext>
            </a:extLst>
          </p:cNvPr>
          <p:cNvPicPr>
            <a:picLocks noChangeAspect="1"/>
          </p:cNvPicPr>
          <p:nvPr/>
        </p:nvPicPr>
        <p:blipFill>
          <a:blip r:embed="rId3"/>
          <a:stretch>
            <a:fillRect/>
          </a:stretch>
        </p:blipFill>
        <p:spPr>
          <a:xfrm>
            <a:off x="5321508" y="2546997"/>
            <a:ext cx="6159708" cy="2479022"/>
          </a:xfrm>
          <a:prstGeom prst="rect">
            <a:avLst/>
          </a:prstGeom>
        </p:spPr>
      </p:pic>
    </p:spTree>
    <p:extLst>
      <p:ext uri="{BB962C8B-B14F-4D97-AF65-F5344CB8AC3E}">
        <p14:creationId xmlns:p14="http://schemas.microsoft.com/office/powerpoint/2010/main" val="3618221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Umbenennung</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1448587" cy="3658990"/>
          </a:xfrm>
        </p:spPr>
        <p:txBody>
          <a:bodyPr>
            <a:noAutofit/>
          </a:bodyPr>
          <a:lstStyle/>
          <a:p>
            <a:pPr marL="0" indent="0">
              <a:buNone/>
            </a:pPr>
            <a:r>
              <a:rPr lang="de-DE" sz="2200" b="0" dirty="0"/>
              <a:t>Umbenennung von Relationen</a:t>
            </a:r>
          </a:p>
          <a:p>
            <a:pPr marL="342900" indent="-342900">
              <a:buFont typeface="Wingdings" pitchFamily="2" charset="2"/>
              <a:buChar char="§"/>
            </a:pPr>
            <a:r>
              <a:rPr lang="de-DE" sz="2200" b="0" dirty="0"/>
              <a:t>Beispiel: Ermittlung des Vorgängers 2. Stufe der Vorlesung 5216</a:t>
            </a:r>
          </a:p>
          <a:p>
            <a:pPr marL="0" indent="0">
              <a:buNone/>
            </a:pPr>
            <a:endParaRPr lang="de-DE" sz="2200" b="0" dirty="0"/>
          </a:p>
          <a:p>
            <a:pPr marL="0" indent="0">
              <a:buNone/>
            </a:pPr>
            <a:r>
              <a:rPr lang="el-GR" sz="2200" b="0" dirty="0">
                <a:solidFill>
                  <a:srgbClr val="383838"/>
                </a:solidFill>
                <a:effectLst/>
              </a:rPr>
              <a:t>Π</a:t>
            </a:r>
            <a:r>
              <a:rPr lang="de-DE" sz="2200" b="0" baseline="-25000" dirty="0">
                <a:solidFill>
                  <a:srgbClr val="383838"/>
                </a:solidFill>
                <a:effectLst/>
              </a:rPr>
              <a:t>V1.Vorgänger(</a:t>
            </a:r>
            <a:r>
              <a:rPr lang="de-DE" sz="2200" b="0" baseline="-25000" dirty="0"/>
              <a:t>σV2.Nachfolger=5216 ⋀ V1.Nachfolger = V2.Vorgänger </a:t>
            </a:r>
            <a:r>
              <a:rPr lang="de-DE" sz="2200" b="0" dirty="0"/>
              <a:t>(</a:t>
            </a:r>
            <a:r>
              <a:rPr lang="el-GR" sz="2200" b="0" dirty="0">
                <a:solidFill>
                  <a:srgbClr val="383838"/>
                </a:solidFill>
                <a:effectLst/>
              </a:rPr>
              <a:t>ρ</a:t>
            </a:r>
            <a:r>
              <a:rPr lang="de-DE" sz="2200" b="0" baseline="-25000" dirty="0"/>
              <a:t>V1</a:t>
            </a:r>
            <a:r>
              <a:rPr lang="de-DE" sz="2200" b="0" dirty="0"/>
              <a:t> (voraussetzen) x </a:t>
            </a:r>
            <a:r>
              <a:rPr lang="el-GR" sz="2200" b="0" dirty="0">
                <a:solidFill>
                  <a:srgbClr val="383838"/>
                </a:solidFill>
                <a:effectLst/>
              </a:rPr>
              <a:t>ρ</a:t>
            </a:r>
            <a:r>
              <a:rPr lang="de-DE" sz="2200" b="0" baseline="-25000" dirty="0"/>
              <a:t>V2</a:t>
            </a:r>
            <a:r>
              <a:rPr lang="de-DE" sz="2200" b="0" dirty="0"/>
              <a:t> (voraussetzen)))</a:t>
            </a:r>
          </a:p>
          <a:p>
            <a:pPr marL="0" indent="0">
              <a:buNone/>
            </a:pPr>
            <a:endParaRPr lang="de-DE" sz="2200" b="0" dirty="0"/>
          </a:p>
          <a:p>
            <a:pPr marL="342900" indent="-342900">
              <a:buFont typeface="Wingdings" pitchFamily="2" charset="2"/>
              <a:buChar char="§"/>
            </a:pPr>
            <a:r>
              <a:rPr lang="de-DE" sz="2200" b="0" dirty="0"/>
              <a:t>Umbenennung von Attributen</a:t>
            </a:r>
          </a:p>
          <a:p>
            <a:pPr marL="0" indent="0">
              <a:buNone/>
            </a:pPr>
            <a:r>
              <a:rPr lang="el-GR" sz="2200" b="0" dirty="0">
                <a:solidFill>
                  <a:srgbClr val="383838"/>
                </a:solidFill>
                <a:effectLst/>
              </a:rPr>
              <a:t>ρ</a:t>
            </a:r>
            <a:r>
              <a:rPr lang="de-DE" sz="2200" b="0" baseline="-25000" dirty="0" err="1"/>
              <a:t>Voraussetzung←Vorgänger</a:t>
            </a:r>
            <a:r>
              <a:rPr lang="de-DE" sz="2200" b="0" baseline="-25000" dirty="0"/>
              <a:t> </a:t>
            </a:r>
            <a:r>
              <a:rPr lang="de-DE" sz="2200" b="0" dirty="0"/>
              <a:t>(voraussetzen)</a:t>
            </a:r>
          </a:p>
          <a:p>
            <a:pPr marL="0" indent="0">
              <a:buNone/>
            </a:pPr>
            <a:endParaRPr lang="de-DE" sz="22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25</a:t>
            </a:fld>
            <a:endParaRPr lang="de-DE" dirty="0"/>
          </a:p>
        </p:txBody>
      </p:sp>
    </p:spTree>
    <p:extLst>
      <p:ext uri="{BB962C8B-B14F-4D97-AF65-F5344CB8AC3E}">
        <p14:creationId xmlns:p14="http://schemas.microsoft.com/office/powerpoint/2010/main" val="82869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Formale Definition der Algebra</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numCol="2">
            <a:noAutofit/>
          </a:bodyPr>
          <a:lstStyle/>
          <a:p>
            <a:pPr>
              <a:buNone/>
            </a:pPr>
            <a:r>
              <a:rPr lang="de-DE" sz="2000" dirty="0"/>
              <a:t>Basisausdrücke</a:t>
            </a:r>
          </a:p>
          <a:p>
            <a:pPr>
              <a:buFont typeface="Wingdings" pitchFamily="2" charset="2"/>
              <a:buChar char="§"/>
            </a:pPr>
            <a:r>
              <a:rPr lang="de-DE" sz="2000" b="0" dirty="0"/>
              <a:t>Relation der Datenbank oder</a:t>
            </a:r>
          </a:p>
          <a:p>
            <a:pPr>
              <a:buFont typeface="Wingdings" pitchFamily="2" charset="2"/>
              <a:buChar char="§"/>
            </a:pPr>
            <a:r>
              <a:rPr lang="de-DE" sz="2000" b="0" dirty="0"/>
              <a:t>konstante Relationen</a:t>
            </a:r>
          </a:p>
          <a:p>
            <a:pPr>
              <a:buNone/>
            </a:pPr>
            <a:endParaRPr lang="de-DE" sz="2000" b="0" dirty="0"/>
          </a:p>
          <a:p>
            <a:pPr>
              <a:buNone/>
            </a:pPr>
            <a:endParaRPr lang="de-DE" sz="2000" b="0" dirty="0"/>
          </a:p>
          <a:p>
            <a:pPr>
              <a:buNone/>
            </a:pPr>
            <a:endParaRPr lang="de-DE" sz="2000" b="0" dirty="0"/>
          </a:p>
          <a:p>
            <a:pPr>
              <a:buNone/>
            </a:pPr>
            <a:endParaRPr lang="de-DE" sz="2000" b="0" dirty="0"/>
          </a:p>
          <a:p>
            <a:pPr>
              <a:buNone/>
            </a:pPr>
            <a:endParaRPr lang="de-DE" sz="2000" b="0" dirty="0"/>
          </a:p>
          <a:p>
            <a:pPr>
              <a:buNone/>
            </a:pPr>
            <a:endParaRPr lang="de-DE" sz="2000" b="0" dirty="0"/>
          </a:p>
          <a:p>
            <a:pPr>
              <a:buNone/>
            </a:pPr>
            <a:r>
              <a:rPr lang="de-DE" sz="2000" dirty="0"/>
              <a:t>Operationen</a:t>
            </a:r>
          </a:p>
          <a:p>
            <a:pPr>
              <a:buFont typeface="Wingdings" pitchFamily="2" charset="2"/>
              <a:buChar char="§"/>
            </a:pPr>
            <a:r>
              <a:rPr lang="de-DE" sz="2000" b="0" dirty="0"/>
              <a:t>Selektion: </a:t>
            </a:r>
            <a:r>
              <a:rPr lang="de-DE" sz="2000" b="0" dirty="0" err="1"/>
              <a:t>σ</a:t>
            </a:r>
            <a:r>
              <a:rPr lang="de-DE" sz="2000" b="0" baseline="-25000" dirty="0" err="1"/>
              <a:t>p</a:t>
            </a:r>
            <a:r>
              <a:rPr lang="de-DE" sz="2000" b="0" dirty="0"/>
              <a:t> (E</a:t>
            </a:r>
            <a:r>
              <a:rPr lang="de-DE" sz="2000" b="0" baseline="-25000" dirty="0"/>
              <a:t>1</a:t>
            </a:r>
            <a:r>
              <a:rPr lang="de-DE" sz="2000" b="0" dirty="0"/>
              <a:t>)</a:t>
            </a:r>
          </a:p>
          <a:p>
            <a:pPr>
              <a:buFont typeface="Wingdings" pitchFamily="2" charset="2"/>
              <a:buChar char="§"/>
            </a:pPr>
            <a:r>
              <a:rPr lang="de-DE" sz="2000" b="0" dirty="0"/>
              <a:t>Projektion: </a:t>
            </a:r>
            <a:r>
              <a:rPr lang="el-GR" sz="2000" b="0" dirty="0">
                <a:solidFill>
                  <a:srgbClr val="383838"/>
                </a:solidFill>
                <a:effectLst/>
              </a:rPr>
              <a:t>Π</a:t>
            </a:r>
            <a:r>
              <a:rPr lang="de-DE" sz="2000" b="0" baseline="-25000" dirty="0">
                <a:solidFill>
                  <a:srgbClr val="383838"/>
                </a:solidFill>
              </a:rPr>
              <a:t>S</a:t>
            </a:r>
            <a:r>
              <a:rPr lang="de-DE" sz="2000" b="0" dirty="0">
                <a:solidFill>
                  <a:srgbClr val="383838"/>
                </a:solidFill>
              </a:rPr>
              <a:t> </a:t>
            </a:r>
            <a:r>
              <a:rPr lang="de-DE" sz="2000" b="0" dirty="0"/>
              <a:t>(E</a:t>
            </a:r>
            <a:r>
              <a:rPr lang="de-DE" sz="2000" b="0" baseline="-25000" dirty="0"/>
              <a:t>1</a:t>
            </a:r>
            <a:r>
              <a:rPr lang="de-DE" sz="2000" b="0" dirty="0"/>
              <a:t>)</a:t>
            </a:r>
          </a:p>
          <a:p>
            <a:pPr>
              <a:buFont typeface="Wingdings" pitchFamily="2" charset="2"/>
              <a:buChar char="§"/>
            </a:pPr>
            <a:r>
              <a:rPr lang="de-DE" sz="2000" b="0" dirty="0"/>
              <a:t>Kartesisches Produkt: E</a:t>
            </a:r>
            <a:r>
              <a:rPr lang="de-DE" sz="2000" b="0" baseline="-25000" dirty="0"/>
              <a:t>1</a:t>
            </a:r>
            <a:r>
              <a:rPr lang="de-DE" sz="2000" b="0" dirty="0"/>
              <a:t> x E</a:t>
            </a:r>
            <a:r>
              <a:rPr lang="de-DE" sz="2000" b="0" baseline="-25000" dirty="0"/>
              <a:t>2</a:t>
            </a:r>
          </a:p>
          <a:p>
            <a:pPr>
              <a:buFont typeface="Wingdings" pitchFamily="2" charset="2"/>
              <a:buChar char="§"/>
            </a:pPr>
            <a:r>
              <a:rPr lang="de-DE" sz="2000" b="0" dirty="0"/>
              <a:t>Umbenennung: </a:t>
            </a:r>
            <a:r>
              <a:rPr lang="el-GR" sz="2000" b="0" dirty="0">
                <a:solidFill>
                  <a:srgbClr val="383838"/>
                </a:solidFill>
                <a:effectLst/>
              </a:rPr>
              <a:t>ρ</a:t>
            </a:r>
            <a:r>
              <a:rPr lang="de-DE" sz="2000" b="0" baseline="-25000" dirty="0">
                <a:solidFill>
                  <a:srgbClr val="383838"/>
                </a:solidFill>
                <a:effectLst/>
              </a:rPr>
              <a:t>V</a:t>
            </a:r>
            <a:r>
              <a:rPr lang="de-DE" sz="2000" b="0" dirty="0">
                <a:solidFill>
                  <a:srgbClr val="383838"/>
                </a:solidFill>
                <a:effectLst/>
              </a:rPr>
              <a:t>(E</a:t>
            </a:r>
            <a:r>
              <a:rPr lang="de-DE" sz="2000" b="0" baseline="-25000" dirty="0">
                <a:solidFill>
                  <a:srgbClr val="383838"/>
                </a:solidFill>
                <a:effectLst/>
              </a:rPr>
              <a:t>1</a:t>
            </a:r>
            <a:r>
              <a:rPr lang="de-DE" sz="2000" b="0" dirty="0">
                <a:solidFill>
                  <a:srgbClr val="383838"/>
                </a:solidFill>
                <a:effectLst/>
              </a:rPr>
              <a:t>), </a:t>
            </a:r>
            <a:r>
              <a:rPr lang="el-GR" sz="2000" b="0" dirty="0">
                <a:solidFill>
                  <a:srgbClr val="383838"/>
                </a:solidFill>
                <a:effectLst/>
              </a:rPr>
              <a:t>ρ</a:t>
            </a:r>
            <a:r>
              <a:rPr lang="de-DE" sz="2000" b="0" baseline="-25000" dirty="0"/>
              <a:t>A←B</a:t>
            </a:r>
            <a:r>
              <a:rPr lang="de-DE" sz="2000" b="0" dirty="0"/>
              <a:t>(E</a:t>
            </a:r>
            <a:r>
              <a:rPr lang="de-DE" sz="2000" b="0" baseline="-25000" dirty="0"/>
              <a:t>1</a:t>
            </a:r>
            <a:r>
              <a:rPr lang="de-DE" sz="2000" b="0" dirty="0"/>
              <a:t>)</a:t>
            </a:r>
          </a:p>
          <a:p>
            <a:pPr>
              <a:buFont typeface="Wingdings" pitchFamily="2" charset="2"/>
              <a:buChar char="§"/>
            </a:pPr>
            <a:r>
              <a:rPr lang="de-DE" sz="2000" b="0" dirty="0"/>
              <a:t>Vereinigung: E</a:t>
            </a:r>
            <a:r>
              <a:rPr lang="de-DE" sz="2000" b="0" baseline="-25000" dirty="0"/>
              <a:t>1</a:t>
            </a:r>
            <a:r>
              <a:rPr lang="de-DE" sz="2000" b="0" dirty="0">
                <a:effectLst/>
              </a:rPr>
              <a:t> ⋃</a:t>
            </a:r>
            <a:r>
              <a:rPr lang="de-DE" sz="2000" b="0" dirty="0"/>
              <a:t> E</a:t>
            </a:r>
            <a:r>
              <a:rPr lang="de-DE" sz="2000" b="0" baseline="-25000" dirty="0"/>
              <a:t>2</a:t>
            </a:r>
          </a:p>
          <a:p>
            <a:pPr>
              <a:buFont typeface="Wingdings" pitchFamily="2" charset="2"/>
              <a:buChar char="§"/>
            </a:pPr>
            <a:r>
              <a:rPr lang="de-DE" sz="2000" b="0" dirty="0"/>
              <a:t>Differenz: E1 - E2</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26</a:t>
            </a:fld>
            <a:endParaRPr lang="de-DE" dirty="0"/>
          </a:p>
        </p:txBody>
      </p:sp>
    </p:spTree>
    <p:extLst>
      <p:ext uri="{BB962C8B-B14F-4D97-AF65-F5344CB8AC3E}">
        <p14:creationId xmlns:p14="http://schemas.microsoft.com/office/powerpoint/2010/main" val="347920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Der natürliche Verbund (Join)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sz="2000" b="0" dirty="0"/>
              <a:t>Gegeben seien:</a:t>
            </a:r>
          </a:p>
          <a:p>
            <a:pPr marL="342900" indent="-342900">
              <a:buFont typeface="Wingdings" panose="05000000000000000000" pitchFamily="2" charset="2"/>
              <a:buChar char="§"/>
            </a:pPr>
            <a:r>
              <a:rPr lang="de-DE" sz="2000" b="0" dirty="0"/>
              <a:t>R(A</a:t>
            </a:r>
            <a:r>
              <a:rPr lang="de-DE" sz="2000" b="0" baseline="-25000" dirty="0"/>
              <a:t>1</a:t>
            </a:r>
            <a:r>
              <a:rPr lang="de-DE" sz="2000" b="0" dirty="0"/>
              <a:t>,..., A</a:t>
            </a:r>
            <a:r>
              <a:rPr lang="de-DE" sz="2000" b="0" baseline="-25000" dirty="0"/>
              <a:t>m</a:t>
            </a:r>
            <a:r>
              <a:rPr lang="de-DE" sz="2000" b="0" dirty="0"/>
              <a:t>, B</a:t>
            </a:r>
            <a:r>
              <a:rPr lang="de-DE" sz="2000" b="0" baseline="-25000" dirty="0"/>
              <a:t>1</a:t>
            </a:r>
            <a:r>
              <a:rPr lang="de-DE" sz="2000" b="0" dirty="0"/>
              <a:t>,..., </a:t>
            </a:r>
            <a:r>
              <a:rPr lang="de-DE" sz="2000" b="0" dirty="0" err="1"/>
              <a:t>B</a:t>
            </a:r>
            <a:r>
              <a:rPr lang="de-DE" sz="2000" b="0" baseline="-25000" dirty="0" err="1"/>
              <a:t>k</a:t>
            </a:r>
            <a:r>
              <a:rPr lang="de-DE" sz="2000" b="0" dirty="0"/>
              <a:t>)</a:t>
            </a:r>
          </a:p>
          <a:p>
            <a:pPr marL="342900" indent="-342900">
              <a:buFont typeface="Wingdings" panose="05000000000000000000" pitchFamily="2" charset="2"/>
              <a:buChar char="§"/>
            </a:pPr>
            <a:r>
              <a:rPr lang="de-DE" sz="2000" b="0" dirty="0"/>
              <a:t>S(B</a:t>
            </a:r>
            <a:r>
              <a:rPr lang="de-DE" sz="2000" b="0" baseline="-25000" dirty="0"/>
              <a:t>1</a:t>
            </a:r>
            <a:r>
              <a:rPr lang="de-DE" sz="2000" b="0" dirty="0"/>
              <a:t>,..., </a:t>
            </a:r>
            <a:r>
              <a:rPr lang="de-DE" sz="2000" b="0" dirty="0" err="1"/>
              <a:t>B</a:t>
            </a:r>
            <a:r>
              <a:rPr lang="de-DE" sz="2000" b="0" baseline="-25000" dirty="0" err="1"/>
              <a:t>k</a:t>
            </a:r>
            <a:r>
              <a:rPr lang="de-DE" sz="2000" b="0" dirty="0"/>
              <a:t>, C</a:t>
            </a:r>
            <a:r>
              <a:rPr lang="de-DE" sz="2000" b="0" baseline="-25000" dirty="0"/>
              <a:t>1</a:t>
            </a:r>
            <a:r>
              <a:rPr lang="de-DE" sz="2000" b="0" dirty="0"/>
              <a:t>,..., C</a:t>
            </a:r>
            <a:r>
              <a:rPr lang="de-DE" sz="2000" b="0" baseline="-25000" dirty="0"/>
              <a:t>n</a:t>
            </a:r>
            <a:r>
              <a:rPr lang="de-DE" sz="2000" b="0" dirty="0"/>
              <a:t>)</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27</a:t>
            </a:fld>
            <a:endParaRPr lang="de-DE" dirty="0"/>
          </a:p>
        </p:txBody>
      </p:sp>
      <p:graphicFrame>
        <p:nvGraphicFramePr>
          <p:cNvPr id="7" name="object 5">
            <a:extLst>
              <a:ext uri="{FF2B5EF4-FFF2-40B4-BE49-F238E27FC236}">
                <a16:creationId xmlns:a16="http://schemas.microsoft.com/office/drawing/2014/main" id="{340535FD-EB1D-A89D-3E35-417523F07965}"/>
              </a:ext>
            </a:extLst>
          </p:cNvPr>
          <p:cNvGraphicFramePr>
            <a:graphicFrameLocks noGrp="1"/>
          </p:cNvGraphicFramePr>
          <p:nvPr>
            <p:extLst>
              <p:ext uri="{D42A27DB-BD31-4B8C-83A1-F6EECF244321}">
                <p14:modId xmlns:p14="http://schemas.microsoft.com/office/powerpoint/2010/main" val="2340449870"/>
              </p:ext>
            </p:extLst>
          </p:nvPr>
        </p:nvGraphicFramePr>
        <p:xfrm>
          <a:off x="4162996" y="3570083"/>
          <a:ext cx="7388857" cy="2120265"/>
        </p:xfrm>
        <a:graphic>
          <a:graphicData uri="http://schemas.openxmlformats.org/drawingml/2006/table">
            <a:tbl>
              <a:tblPr firstRow="1" bandRow="1">
                <a:tableStyleId>{2D5ABB26-0587-4C30-8999-92F81FD0307C}</a:tableStyleId>
              </a:tblPr>
              <a:tblGrid>
                <a:gridCol w="609600">
                  <a:extLst>
                    <a:ext uri="{9D8B030D-6E8A-4147-A177-3AD203B41FA5}">
                      <a16:colId xmlns:a16="http://schemas.microsoft.com/office/drawing/2014/main" val="20000"/>
                    </a:ext>
                  </a:extLst>
                </a:gridCol>
                <a:gridCol w="608965">
                  <a:extLst>
                    <a:ext uri="{9D8B030D-6E8A-4147-A177-3AD203B41FA5}">
                      <a16:colId xmlns:a16="http://schemas.microsoft.com/office/drawing/2014/main" val="20001"/>
                    </a:ext>
                  </a:extLst>
                </a:gridCol>
                <a:gridCol w="608965">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47700">
                  <a:extLst>
                    <a:ext uri="{9D8B030D-6E8A-4147-A177-3AD203B41FA5}">
                      <a16:colId xmlns:a16="http://schemas.microsoft.com/office/drawing/2014/main" val="20004"/>
                    </a:ext>
                  </a:extLst>
                </a:gridCol>
                <a:gridCol w="647699">
                  <a:extLst>
                    <a:ext uri="{9D8B030D-6E8A-4147-A177-3AD203B41FA5}">
                      <a16:colId xmlns:a16="http://schemas.microsoft.com/office/drawing/2014/main" val="20005"/>
                    </a:ext>
                  </a:extLst>
                </a:gridCol>
                <a:gridCol w="647700">
                  <a:extLst>
                    <a:ext uri="{9D8B030D-6E8A-4147-A177-3AD203B41FA5}">
                      <a16:colId xmlns:a16="http://schemas.microsoft.com/office/drawing/2014/main" val="20006"/>
                    </a:ext>
                  </a:extLst>
                </a:gridCol>
                <a:gridCol w="647700">
                  <a:extLst>
                    <a:ext uri="{9D8B030D-6E8A-4147-A177-3AD203B41FA5}">
                      <a16:colId xmlns:a16="http://schemas.microsoft.com/office/drawing/2014/main" val="20007"/>
                    </a:ext>
                  </a:extLst>
                </a:gridCol>
                <a:gridCol w="590550">
                  <a:extLst>
                    <a:ext uri="{9D8B030D-6E8A-4147-A177-3AD203B41FA5}">
                      <a16:colId xmlns:a16="http://schemas.microsoft.com/office/drawing/2014/main" val="20008"/>
                    </a:ext>
                  </a:extLst>
                </a:gridCol>
                <a:gridCol w="589914">
                  <a:extLst>
                    <a:ext uri="{9D8B030D-6E8A-4147-A177-3AD203B41FA5}">
                      <a16:colId xmlns:a16="http://schemas.microsoft.com/office/drawing/2014/main" val="20009"/>
                    </a:ext>
                  </a:extLst>
                </a:gridCol>
                <a:gridCol w="590549">
                  <a:extLst>
                    <a:ext uri="{9D8B030D-6E8A-4147-A177-3AD203B41FA5}">
                      <a16:colId xmlns:a16="http://schemas.microsoft.com/office/drawing/2014/main" val="20010"/>
                    </a:ext>
                  </a:extLst>
                </a:gridCol>
                <a:gridCol w="589915">
                  <a:extLst>
                    <a:ext uri="{9D8B030D-6E8A-4147-A177-3AD203B41FA5}">
                      <a16:colId xmlns:a16="http://schemas.microsoft.com/office/drawing/2014/main" val="20011"/>
                    </a:ext>
                  </a:extLst>
                </a:gridCol>
              </a:tblGrid>
              <a:tr h="534670">
                <a:tc gridSpan="12">
                  <a:txBody>
                    <a:bodyPr/>
                    <a:lstStyle/>
                    <a:p>
                      <a:pPr algn="ctr">
                        <a:lnSpc>
                          <a:spcPct val="100000"/>
                        </a:lnSpc>
                        <a:spcBef>
                          <a:spcPts val="40"/>
                        </a:spcBef>
                      </a:pPr>
                      <a:r>
                        <a:rPr sz="2400" spc="-250" dirty="0">
                          <a:latin typeface="Arial"/>
                          <a:cs typeface="Arial"/>
                        </a:rPr>
                        <a:t>R</a:t>
                      </a:r>
                      <a:r>
                        <a:rPr sz="2400" spc="-40" dirty="0">
                          <a:latin typeface="Arial"/>
                          <a:cs typeface="Arial"/>
                        </a:rPr>
                        <a:t> </a:t>
                      </a:r>
                      <a:r>
                        <a:rPr lang="de-DE" sz="1800" kern="1200" dirty="0">
                          <a:solidFill>
                            <a:schemeClr val="tx1"/>
                          </a:solidFill>
                          <a:effectLst/>
                          <a:latin typeface="+mn-lt"/>
                          <a:ea typeface="+mn-ea"/>
                          <a:cs typeface="+mn-cs"/>
                        </a:rPr>
                        <a:t>⨝</a:t>
                      </a:r>
                      <a:r>
                        <a:rPr lang="de-DE" sz="2400" dirty="0">
                          <a:effectLst/>
                        </a:rPr>
                        <a:t> </a:t>
                      </a:r>
                      <a:r>
                        <a:rPr sz="2400" spc="-350" dirty="0">
                          <a:latin typeface="Arial"/>
                          <a:cs typeface="Arial"/>
                        </a:rPr>
                        <a:t>S</a:t>
                      </a:r>
                      <a:endParaRPr sz="2400" dirty="0">
                        <a:latin typeface="Arial"/>
                        <a:cs typeface="Arial"/>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534670">
                <a:tc gridSpan="4">
                  <a:txBody>
                    <a:bodyPr/>
                    <a:lstStyle/>
                    <a:p>
                      <a:pPr algn="ctr">
                        <a:lnSpc>
                          <a:spcPct val="100000"/>
                        </a:lnSpc>
                        <a:spcBef>
                          <a:spcPts val="35"/>
                        </a:spcBef>
                      </a:pPr>
                      <a:r>
                        <a:rPr sz="2400" spc="-250" dirty="0">
                          <a:latin typeface="Arial"/>
                          <a:cs typeface="Arial"/>
                        </a:rPr>
                        <a:t>R</a:t>
                      </a:r>
                      <a:r>
                        <a:rPr sz="2400" spc="-55" dirty="0">
                          <a:latin typeface="Arial"/>
                          <a:cs typeface="Arial"/>
                        </a:rPr>
                        <a:t> </a:t>
                      </a:r>
                      <a:r>
                        <a:rPr lang="de-DE" sz="2400" spc="-55" dirty="0">
                          <a:latin typeface="Apple Symbols"/>
                          <a:cs typeface="Apple Symbols"/>
                        </a:rPr>
                        <a:t>-</a:t>
                      </a:r>
                      <a:r>
                        <a:rPr sz="2400" spc="-190" dirty="0">
                          <a:latin typeface="Apple Symbols"/>
                          <a:cs typeface="Apple Symbols"/>
                        </a:rPr>
                        <a:t> </a:t>
                      </a:r>
                      <a:r>
                        <a:rPr sz="2400" spc="-340" dirty="0">
                          <a:latin typeface="Arial"/>
                          <a:cs typeface="Arial"/>
                        </a:rPr>
                        <a:t>S</a:t>
                      </a:r>
                      <a:endParaRPr sz="2400" dirty="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4">
                  <a:txBody>
                    <a:bodyPr/>
                    <a:lstStyle/>
                    <a:p>
                      <a:pPr algn="ctr">
                        <a:lnSpc>
                          <a:spcPct val="100000"/>
                        </a:lnSpc>
                        <a:spcBef>
                          <a:spcPts val="35"/>
                        </a:spcBef>
                      </a:pPr>
                      <a:r>
                        <a:rPr sz="2400" spc="-250" dirty="0">
                          <a:latin typeface="Arial"/>
                          <a:cs typeface="Arial"/>
                        </a:rPr>
                        <a:t>R</a:t>
                      </a:r>
                      <a:r>
                        <a:rPr sz="2400" spc="-55" dirty="0">
                          <a:latin typeface="Arial"/>
                          <a:cs typeface="Arial"/>
                        </a:rPr>
                        <a:t> </a:t>
                      </a:r>
                      <a:r>
                        <a:rPr lang="de-DE" sz="1800" kern="1200" dirty="0">
                          <a:solidFill>
                            <a:schemeClr val="tx1"/>
                          </a:solidFill>
                          <a:effectLst/>
                          <a:latin typeface="+mn-lt"/>
                          <a:ea typeface="+mn-ea"/>
                          <a:cs typeface="+mn-cs"/>
                        </a:rPr>
                        <a:t>⋂</a:t>
                      </a:r>
                      <a:r>
                        <a:rPr lang="de-DE" sz="2400" dirty="0">
                          <a:effectLst/>
                        </a:rPr>
                        <a:t> </a:t>
                      </a:r>
                      <a:r>
                        <a:rPr sz="2400" spc="-340" dirty="0">
                          <a:latin typeface="Arial"/>
                          <a:cs typeface="Arial"/>
                        </a:rPr>
                        <a:t>S</a:t>
                      </a:r>
                      <a:endParaRPr sz="2400" dirty="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4">
                  <a:txBody>
                    <a:bodyPr/>
                    <a:lstStyle/>
                    <a:p>
                      <a:pPr algn="ctr">
                        <a:lnSpc>
                          <a:spcPct val="100000"/>
                        </a:lnSpc>
                        <a:spcBef>
                          <a:spcPts val="35"/>
                        </a:spcBef>
                      </a:pPr>
                      <a:r>
                        <a:rPr sz="2400" spc="-290" dirty="0">
                          <a:latin typeface="Arial"/>
                          <a:cs typeface="Arial"/>
                        </a:rPr>
                        <a:t>S</a:t>
                      </a:r>
                      <a:r>
                        <a:rPr sz="2400" spc="-50" dirty="0">
                          <a:latin typeface="Arial"/>
                          <a:cs typeface="Arial"/>
                        </a:rPr>
                        <a:t> </a:t>
                      </a:r>
                      <a:r>
                        <a:rPr lang="de-DE" sz="2400" dirty="0">
                          <a:latin typeface="Apple Symbols"/>
                          <a:cs typeface="Apple Symbols"/>
                        </a:rPr>
                        <a:t>-</a:t>
                      </a:r>
                      <a:r>
                        <a:rPr sz="2400" spc="-195" dirty="0">
                          <a:latin typeface="Apple Symbols"/>
                          <a:cs typeface="Apple Symbols"/>
                        </a:rPr>
                        <a:t> </a:t>
                      </a:r>
                      <a:r>
                        <a:rPr sz="2400" spc="-50" dirty="0">
                          <a:latin typeface="Arial"/>
                          <a:cs typeface="Arial"/>
                        </a:rPr>
                        <a:t>R</a:t>
                      </a:r>
                      <a:endParaRPr sz="2400" dirty="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1"/>
                  </a:ext>
                </a:extLst>
              </a:tr>
              <a:tr h="591820">
                <a:tc>
                  <a:txBody>
                    <a:bodyPr/>
                    <a:lstStyle/>
                    <a:p>
                      <a:pPr marL="157480">
                        <a:lnSpc>
                          <a:spcPct val="100000"/>
                        </a:lnSpc>
                        <a:spcBef>
                          <a:spcPts val="325"/>
                        </a:spcBef>
                      </a:pPr>
                      <a:r>
                        <a:rPr sz="2400" spc="-25" dirty="0">
                          <a:latin typeface="Arial"/>
                          <a:cs typeface="Arial"/>
                        </a:rPr>
                        <a:t>A</a:t>
                      </a:r>
                      <a:r>
                        <a:rPr sz="2025" spc="-37" baseline="-24691" dirty="0">
                          <a:latin typeface="Arial"/>
                          <a:cs typeface="Arial"/>
                        </a:rPr>
                        <a:t>1</a:t>
                      </a:r>
                      <a:endParaRPr sz="2025" baseline="-24691" dirty="0">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56845">
                        <a:lnSpc>
                          <a:spcPct val="100000"/>
                        </a:lnSpc>
                        <a:spcBef>
                          <a:spcPts val="325"/>
                        </a:spcBef>
                      </a:pPr>
                      <a:r>
                        <a:rPr sz="2400" spc="-25" dirty="0">
                          <a:latin typeface="Arial"/>
                          <a:cs typeface="Arial"/>
                        </a:rPr>
                        <a:t>A</a:t>
                      </a:r>
                      <a:r>
                        <a:rPr sz="2025" spc="-37" baseline="-24691" dirty="0">
                          <a:latin typeface="Arial"/>
                          <a:cs typeface="Arial"/>
                        </a:rPr>
                        <a:t>2</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80975">
                        <a:lnSpc>
                          <a:spcPct val="100000"/>
                        </a:lnSpc>
                        <a:spcBef>
                          <a:spcPts val="35"/>
                        </a:spcBef>
                      </a:pPr>
                      <a:r>
                        <a:rPr sz="2400" spc="-25" dirty="0">
                          <a:latin typeface="Arial"/>
                          <a:cs typeface="Arial"/>
                        </a:rPr>
                        <a:t>...</a:t>
                      </a:r>
                      <a:endParaRPr sz="240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25730">
                        <a:lnSpc>
                          <a:spcPct val="100000"/>
                        </a:lnSpc>
                        <a:spcBef>
                          <a:spcPts val="325"/>
                        </a:spcBef>
                      </a:pPr>
                      <a:r>
                        <a:rPr sz="2400" spc="-25" dirty="0">
                          <a:latin typeface="Arial"/>
                          <a:cs typeface="Arial"/>
                        </a:rPr>
                        <a:t>A</a:t>
                      </a:r>
                      <a:r>
                        <a:rPr sz="2025" spc="-37" baseline="-24691" dirty="0">
                          <a:latin typeface="Arial"/>
                          <a:cs typeface="Arial"/>
                        </a:rPr>
                        <a:t>m</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5260">
                        <a:lnSpc>
                          <a:spcPct val="100000"/>
                        </a:lnSpc>
                        <a:spcBef>
                          <a:spcPts val="325"/>
                        </a:spcBef>
                      </a:pPr>
                      <a:r>
                        <a:rPr sz="2400" spc="-25" dirty="0">
                          <a:latin typeface="Arial"/>
                          <a:cs typeface="Arial"/>
                        </a:rPr>
                        <a:t>B</a:t>
                      </a:r>
                      <a:r>
                        <a:rPr sz="2025" spc="-37" baseline="-24691" dirty="0">
                          <a:latin typeface="Arial"/>
                          <a:cs typeface="Arial"/>
                        </a:rPr>
                        <a:t>1</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5260">
                        <a:lnSpc>
                          <a:spcPct val="100000"/>
                        </a:lnSpc>
                        <a:spcBef>
                          <a:spcPts val="325"/>
                        </a:spcBef>
                      </a:pPr>
                      <a:r>
                        <a:rPr sz="2400" spc="-25" dirty="0">
                          <a:latin typeface="Arial"/>
                          <a:cs typeface="Arial"/>
                        </a:rPr>
                        <a:t>B</a:t>
                      </a:r>
                      <a:r>
                        <a:rPr sz="2025" spc="-37" baseline="-24691" dirty="0">
                          <a:latin typeface="Arial"/>
                          <a:cs typeface="Arial"/>
                        </a:rPr>
                        <a:t>2</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00025">
                        <a:lnSpc>
                          <a:spcPct val="100000"/>
                        </a:lnSpc>
                        <a:spcBef>
                          <a:spcPts val="35"/>
                        </a:spcBef>
                      </a:pPr>
                      <a:r>
                        <a:rPr sz="2400" spc="-25" dirty="0">
                          <a:latin typeface="Arial"/>
                          <a:cs typeface="Arial"/>
                        </a:rPr>
                        <a:t>...</a:t>
                      </a:r>
                      <a:endParaRPr sz="240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7800">
                        <a:lnSpc>
                          <a:spcPct val="100000"/>
                        </a:lnSpc>
                        <a:spcBef>
                          <a:spcPts val="325"/>
                        </a:spcBef>
                      </a:pPr>
                      <a:r>
                        <a:rPr sz="2400" spc="-25" dirty="0">
                          <a:latin typeface="Arial"/>
                          <a:cs typeface="Arial"/>
                        </a:rPr>
                        <a:t>B</a:t>
                      </a:r>
                      <a:r>
                        <a:rPr sz="2025" spc="-37" baseline="-24691" dirty="0">
                          <a:latin typeface="Arial"/>
                          <a:cs typeface="Arial"/>
                        </a:rPr>
                        <a:t>k</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49860">
                        <a:lnSpc>
                          <a:spcPct val="100000"/>
                        </a:lnSpc>
                        <a:spcBef>
                          <a:spcPts val="325"/>
                        </a:spcBef>
                      </a:pPr>
                      <a:r>
                        <a:rPr sz="2400" spc="-25" dirty="0">
                          <a:latin typeface="Arial"/>
                          <a:cs typeface="Arial"/>
                        </a:rPr>
                        <a:t>C</a:t>
                      </a:r>
                      <a:r>
                        <a:rPr sz="2025" spc="-37" baseline="-24691" dirty="0">
                          <a:latin typeface="Arial"/>
                          <a:cs typeface="Arial"/>
                        </a:rPr>
                        <a:t>1</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48590">
                        <a:lnSpc>
                          <a:spcPct val="100000"/>
                        </a:lnSpc>
                        <a:spcBef>
                          <a:spcPts val="325"/>
                        </a:spcBef>
                      </a:pPr>
                      <a:r>
                        <a:rPr sz="2400" spc="-25" dirty="0">
                          <a:latin typeface="Arial"/>
                          <a:cs typeface="Arial"/>
                        </a:rPr>
                        <a:t>C</a:t>
                      </a:r>
                      <a:r>
                        <a:rPr sz="2025" spc="-37" baseline="-24691" dirty="0">
                          <a:latin typeface="Arial"/>
                          <a:cs typeface="Arial"/>
                        </a:rPr>
                        <a:t>2</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70815">
                        <a:lnSpc>
                          <a:spcPct val="100000"/>
                        </a:lnSpc>
                        <a:spcBef>
                          <a:spcPts val="35"/>
                        </a:spcBef>
                      </a:pPr>
                      <a:r>
                        <a:rPr sz="2400" spc="-25" dirty="0">
                          <a:latin typeface="Arial"/>
                          <a:cs typeface="Arial"/>
                        </a:rPr>
                        <a:t>...</a:t>
                      </a:r>
                      <a:endParaRPr sz="2400">
                        <a:latin typeface="Arial"/>
                        <a:cs typeface="Arial"/>
                      </a:endParaRPr>
                    </a:p>
                  </a:txBody>
                  <a:tcPr marL="0" marR="0" marT="444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44145">
                        <a:lnSpc>
                          <a:spcPct val="100000"/>
                        </a:lnSpc>
                        <a:spcBef>
                          <a:spcPts val="325"/>
                        </a:spcBef>
                      </a:pPr>
                      <a:r>
                        <a:rPr sz="2400" spc="-25" dirty="0">
                          <a:latin typeface="Arial"/>
                          <a:cs typeface="Arial"/>
                        </a:rPr>
                        <a:t>C</a:t>
                      </a:r>
                      <a:r>
                        <a:rPr sz="2025" spc="-37" baseline="-24691" dirty="0">
                          <a:latin typeface="Arial"/>
                          <a:cs typeface="Arial"/>
                        </a:rPr>
                        <a:t>n</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459105">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300" dirty="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
        <p:nvSpPr>
          <p:cNvPr id="8" name="object 4">
            <a:extLst>
              <a:ext uri="{FF2B5EF4-FFF2-40B4-BE49-F238E27FC236}">
                <a16:creationId xmlns:a16="http://schemas.microsoft.com/office/drawing/2014/main" id="{D5C4C3A3-3B39-2055-AE35-C8E46171D5D6}"/>
              </a:ext>
            </a:extLst>
          </p:cNvPr>
          <p:cNvSpPr txBox="1"/>
          <p:nvPr/>
        </p:nvSpPr>
        <p:spPr>
          <a:xfrm>
            <a:off x="4162995" y="1987305"/>
            <a:ext cx="7388858" cy="1406794"/>
          </a:xfrm>
          <a:prstGeom prst="rect">
            <a:avLst/>
          </a:prstGeom>
          <a:solidFill>
            <a:srgbClr val="99FF99"/>
          </a:solidFill>
        </p:spPr>
        <p:txBody>
          <a:bodyPr vert="horz" wrap="square" lIns="0" tIns="123189" rIns="0" bIns="0" rtlCol="0">
            <a:spAutoFit/>
          </a:bodyPr>
          <a:lstStyle/>
          <a:p>
            <a:pPr marL="89535">
              <a:lnSpc>
                <a:spcPct val="100000"/>
              </a:lnSpc>
              <a:spcBef>
                <a:spcPts val="969"/>
              </a:spcBef>
            </a:pPr>
            <a:r>
              <a:rPr sz="3600" baseline="13888" dirty="0">
                <a:latin typeface="Arial"/>
                <a:cs typeface="Arial"/>
              </a:rPr>
              <a:t>R </a:t>
            </a:r>
            <a:r>
              <a:rPr lang="de-DE" sz="3600" kern="1200" dirty="0">
                <a:solidFill>
                  <a:schemeClr val="tx1"/>
                </a:solidFill>
                <a:effectLst/>
                <a:latin typeface="+mn-lt"/>
                <a:ea typeface="+mn-ea"/>
                <a:cs typeface="+mn-cs"/>
              </a:rPr>
              <a:t>⨝</a:t>
            </a:r>
            <a:r>
              <a:rPr sz="3600" baseline="13888" dirty="0">
                <a:latin typeface="Arial"/>
                <a:cs typeface="Arial"/>
              </a:rPr>
              <a:t> S = </a:t>
            </a:r>
            <a:r>
              <a:rPr lang="el-GR" sz="1800" dirty="0">
                <a:effectLst/>
                <a:latin typeface="Arial" panose="020B0604020202020204" pitchFamily="34" charset="0"/>
                <a:ea typeface="Calibri" panose="020F0502020204030204" pitchFamily="34" charset="0"/>
              </a:rPr>
              <a:t>Π</a:t>
            </a:r>
            <a:r>
              <a:rPr lang="de-DE" sz="4400" dirty="0">
                <a:effectLst/>
              </a:rPr>
              <a:t> </a:t>
            </a:r>
            <a:r>
              <a:rPr lang="de-DE" sz="1900" dirty="0">
                <a:latin typeface="Arial"/>
                <a:cs typeface="Arial"/>
              </a:rPr>
              <a:t>A</a:t>
            </a:r>
            <a:r>
              <a:rPr sz="1200" dirty="0">
                <a:latin typeface="Arial"/>
                <a:cs typeface="Arial"/>
              </a:rPr>
              <a:t>1</a:t>
            </a:r>
            <a:r>
              <a:rPr sz="1900" dirty="0">
                <a:latin typeface="Arial"/>
                <a:cs typeface="Arial"/>
              </a:rPr>
              <a:t>,..., A</a:t>
            </a:r>
            <a:r>
              <a:rPr sz="1200" dirty="0">
                <a:latin typeface="Arial"/>
                <a:cs typeface="Arial"/>
              </a:rPr>
              <a:t>m</a:t>
            </a:r>
            <a:r>
              <a:rPr sz="1900" dirty="0">
                <a:latin typeface="Arial"/>
                <a:cs typeface="Arial"/>
              </a:rPr>
              <a:t>, R.B</a:t>
            </a:r>
            <a:r>
              <a:rPr sz="1200" dirty="0">
                <a:latin typeface="Arial"/>
                <a:cs typeface="Arial"/>
              </a:rPr>
              <a:t>1</a:t>
            </a:r>
            <a:r>
              <a:rPr sz="1900" dirty="0">
                <a:latin typeface="Arial"/>
                <a:cs typeface="Arial"/>
              </a:rPr>
              <a:t>,..., R.B</a:t>
            </a:r>
            <a:r>
              <a:rPr sz="1200" dirty="0">
                <a:latin typeface="Arial"/>
                <a:cs typeface="Arial"/>
              </a:rPr>
              <a:t>k</a:t>
            </a:r>
            <a:r>
              <a:rPr sz="1900" dirty="0">
                <a:latin typeface="Arial"/>
                <a:cs typeface="Arial"/>
              </a:rPr>
              <a:t>, C</a:t>
            </a:r>
            <a:r>
              <a:rPr sz="1200" dirty="0">
                <a:latin typeface="Arial"/>
                <a:cs typeface="Arial"/>
              </a:rPr>
              <a:t>1</a:t>
            </a:r>
            <a:r>
              <a:rPr sz="1900" dirty="0">
                <a:latin typeface="Arial"/>
                <a:cs typeface="Arial"/>
              </a:rPr>
              <a:t>,..., C</a:t>
            </a:r>
            <a:r>
              <a:rPr sz="1200" dirty="0">
                <a:latin typeface="Arial"/>
                <a:cs typeface="Arial"/>
              </a:rPr>
              <a:t>n</a:t>
            </a:r>
            <a:endParaRPr sz="1900" dirty="0">
              <a:latin typeface="Arial"/>
              <a:cs typeface="Arial"/>
            </a:endParaRPr>
          </a:p>
          <a:p>
            <a:pPr marL="1323975">
              <a:lnSpc>
                <a:spcPct val="100000"/>
              </a:lnSpc>
              <a:spcBef>
                <a:spcPts val="420"/>
              </a:spcBef>
              <a:tabLst>
                <a:tab pos="3074670" algn="l"/>
              </a:tabLst>
            </a:pPr>
            <a:r>
              <a:rPr sz="3600" baseline="13888" dirty="0">
                <a:latin typeface="Arial"/>
                <a:cs typeface="Arial"/>
              </a:rPr>
              <a:t>(</a:t>
            </a:r>
            <a:r>
              <a:rPr lang="de-DE" sz="3600" dirty="0" err="1">
                <a:effectLst/>
                <a:latin typeface="Arial" panose="020B0604020202020204" pitchFamily="34" charset="0"/>
                <a:ea typeface="Calibri" panose="020F0502020204030204" pitchFamily="34" charset="0"/>
              </a:rPr>
              <a:t>σ</a:t>
            </a:r>
            <a:r>
              <a:rPr lang="de-DE" sz="2000" dirty="0">
                <a:effectLst/>
              </a:rPr>
              <a:t> </a:t>
            </a:r>
            <a:r>
              <a:rPr sz="1900" dirty="0">
                <a:latin typeface="Arial"/>
                <a:cs typeface="Arial"/>
              </a:rPr>
              <a:t>R.B</a:t>
            </a:r>
            <a:r>
              <a:rPr sz="1200" dirty="0">
                <a:latin typeface="Arial"/>
                <a:cs typeface="Arial"/>
              </a:rPr>
              <a:t>1</a:t>
            </a:r>
            <a:r>
              <a:rPr sz="1900" dirty="0">
                <a:latin typeface="Arial"/>
                <a:cs typeface="Arial"/>
              </a:rPr>
              <a:t>=S.B</a:t>
            </a:r>
            <a:r>
              <a:rPr sz="1200" dirty="0">
                <a:latin typeface="Arial"/>
                <a:cs typeface="Arial"/>
              </a:rPr>
              <a:t>1</a:t>
            </a:r>
            <a:r>
              <a:rPr sz="1900" dirty="0">
                <a:latin typeface="Arial"/>
                <a:cs typeface="Arial"/>
              </a:rPr>
              <a:t>	</a:t>
            </a:r>
            <a:r>
              <a:rPr sz="1950" b="1" baseline="8547" dirty="0">
                <a:latin typeface="STIXGeneral"/>
                <a:cs typeface="STIXGeneral"/>
              </a:rPr>
              <a:t>⋀ </a:t>
            </a:r>
            <a:r>
              <a:rPr sz="1950" b="1" baseline="8547" dirty="0">
                <a:latin typeface="Arial"/>
                <a:cs typeface="Arial"/>
              </a:rPr>
              <a:t>… </a:t>
            </a:r>
            <a:r>
              <a:rPr sz="1950" b="1" baseline="8547" dirty="0">
                <a:latin typeface="STIXGeneral"/>
                <a:cs typeface="STIXGeneral"/>
              </a:rPr>
              <a:t>⋀ </a:t>
            </a:r>
            <a:r>
              <a:rPr sz="1900" dirty="0">
                <a:latin typeface="Arial"/>
                <a:cs typeface="Arial"/>
              </a:rPr>
              <a:t>R.B</a:t>
            </a:r>
            <a:r>
              <a:rPr sz="1200" dirty="0">
                <a:latin typeface="Arial"/>
                <a:cs typeface="Arial"/>
              </a:rPr>
              <a:t>k</a:t>
            </a:r>
            <a:r>
              <a:rPr sz="1900" dirty="0">
                <a:latin typeface="Arial"/>
                <a:cs typeface="Arial"/>
              </a:rPr>
              <a:t> = S.B</a:t>
            </a:r>
            <a:r>
              <a:rPr sz="1200" dirty="0">
                <a:latin typeface="Arial"/>
                <a:cs typeface="Arial"/>
              </a:rPr>
              <a:t>k</a:t>
            </a:r>
            <a:r>
              <a:rPr sz="3600" baseline="13888" dirty="0">
                <a:latin typeface="Arial"/>
                <a:cs typeface="Arial"/>
              </a:rPr>
              <a:t>(RxS))</a:t>
            </a:r>
          </a:p>
        </p:txBody>
      </p:sp>
    </p:spTree>
    <p:extLst>
      <p:ext uri="{BB962C8B-B14F-4D97-AF65-F5344CB8AC3E}">
        <p14:creationId xmlns:p14="http://schemas.microsoft.com/office/powerpoint/2010/main" val="1871538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err="1"/>
              <a:t>Join</a:t>
            </a:r>
            <a:r>
              <a:rPr lang="de-DE" dirty="0"/>
              <a:t>-Beispiel</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28</a:t>
            </a:fld>
            <a:endParaRPr lang="de-DE" dirty="0"/>
          </a:p>
        </p:txBody>
      </p:sp>
      <p:graphicFrame>
        <p:nvGraphicFramePr>
          <p:cNvPr id="8" name="object 3">
            <a:extLst>
              <a:ext uri="{FF2B5EF4-FFF2-40B4-BE49-F238E27FC236}">
                <a16:creationId xmlns:a16="http://schemas.microsoft.com/office/drawing/2014/main" id="{E62EF3CD-4399-C6D3-CA76-4249824536BD}"/>
              </a:ext>
            </a:extLst>
          </p:cNvPr>
          <p:cNvGraphicFramePr>
            <a:graphicFrameLocks noGrp="1"/>
          </p:cNvGraphicFramePr>
          <p:nvPr>
            <p:extLst>
              <p:ext uri="{D42A27DB-BD31-4B8C-83A1-F6EECF244321}">
                <p14:modId xmlns:p14="http://schemas.microsoft.com/office/powerpoint/2010/main" val="1961266721"/>
              </p:ext>
            </p:extLst>
          </p:nvPr>
        </p:nvGraphicFramePr>
        <p:xfrm>
          <a:off x="2128215" y="1940718"/>
          <a:ext cx="7600401" cy="3998010"/>
        </p:xfrm>
        <a:graphic>
          <a:graphicData uri="http://schemas.openxmlformats.org/drawingml/2006/table">
            <a:tbl>
              <a:tblPr firstRow="1" bandRow="1">
                <a:tableStyleId>{2D5ABB26-0587-4C30-8999-92F81FD0307C}</a:tableStyleId>
              </a:tblPr>
              <a:tblGrid>
                <a:gridCol w="780349">
                  <a:extLst>
                    <a:ext uri="{9D8B030D-6E8A-4147-A177-3AD203B41FA5}">
                      <a16:colId xmlns:a16="http://schemas.microsoft.com/office/drawing/2014/main" val="20000"/>
                    </a:ext>
                  </a:extLst>
                </a:gridCol>
                <a:gridCol w="2190938">
                  <a:extLst>
                    <a:ext uri="{9D8B030D-6E8A-4147-A177-3AD203B41FA5}">
                      <a16:colId xmlns:a16="http://schemas.microsoft.com/office/drawing/2014/main" val="20001"/>
                    </a:ext>
                  </a:extLst>
                </a:gridCol>
                <a:gridCol w="667214">
                  <a:extLst>
                    <a:ext uri="{9D8B030D-6E8A-4147-A177-3AD203B41FA5}">
                      <a16:colId xmlns:a16="http://schemas.microsoft.com/office/drawing/2014/main" val="20002"/>
                    </a:ext>
                  </a:extLst>
                </a:gridCol>
                <a:gridCol w="892380">
                  <a:extLst>
                    <a:ext uri="{9D8B030D-6E8A-4147-A177-3AD203B41FA5}">
                      <a16:colId xmlns:a16="http://schemas.microsoft.com/office/drawing/2014/main" val="20003"/>
                    </a:ext>
                  </a:extLst>
                </a:gridCol>
                <a:gridCol w="1344916">
                  <a:extLst>
                    <a:ext uri="{9D8B030D-6E8A-4147-A177-3AD203B41FA5}">
                      <a16:colId xmlns:a16="http://schemas.microsoft.com/office/drawing/2014/main" val="20004"/>
                    </a:ext>
                  </a:extLst>
                </a:gridCol>
                <a:gridCol w="822843">
                  <a:extLst>
                    <a:ext uri="{9D8B030D-6E8A-4147-A177-3AD203B41FA5}">
                      <a16:colId xmlns:a16="http://schemas.microsoft.com/office/drawing/2014/main" val="20005"/>
                    </a:ext>
                  </a:extLst>
                </a:gridCol>
                <a:gridCol w="901761">
                  <a:extLst>
                    <a:ext uri="{9D8B030D-6E8A-4147-A177-3AD203B41FA5}">
                      <a16:colId xmlns:a16="http://schemas.microsoft.com/office/drawing/2014/main" val="20006"/>
                    </a:ext>
                  </a:extLst>
                </a:gridCol>
              </a:tblGrid>
              <a:tr h="426107">
                <a:tc gridSpan="7">
                  <a:txBody>
                    <a:bodyPr/>
                    <a:lstStyle/>
                    <a:p>
                      <a:pPr algn="ctr">
                        <a:lnSpc>
                          <a:spcPct val="100000"/>
                        </a:lnSpc>
                        <a:spcBef>
                          <a:spcPts val="570"/>
                        </a:spcBef>
                      </a:pPr>
                      <a:r>
                        <a:rPr sz="2200" spc="210" dirty="0">
                          <a:latin typeface="Apple Symbols"/>
                          <a:cs typeface="Apple Symbols"/>
                        </a:rPr>
                        <a:t>(</a:t>
                      </a:r>
                      <a:r>
                        <a:rPr lang="el-GR" sz="2200" dirty="0">
                          <a:solidFill>
                            <a:schemeClr val="tx1"/>
                          </a:solidFill>
                          <a:effectLst/>
                          <a:latin typeface="+mn-lt"/>
                          <a:ea typeface="+mn-ea"/>
                          <a:cs typeface="+mn-cs"/>
                        </a:rPr>
                        <a:t>ρ</a:t>
                      </a:r>
                      <a:r>
                        <a:rPr lang="de-DE" sz="2400" dirty="0">
                          <a:effectLst/>
                        </a:rPr>
                        <a:t> </a:t>
                      </a:r>
                      <a:r>
                        <a:rPr sz="2175" spc="315" baseline="-17241" dirty="0" err="1">
                          <a:latin typeface="Arial"/>
                          <a:cs typeface="Arial"/>
                        </a:rPr>
                        <a:t>PersNr</a:t>
                      </a:r>
                      <a:r>
                        <a:rPr sz="2175" spc="359" baseline="-17241" dirty="0">
                          <a:latin typeface="Arial"/>
                          <a:cs typeface="Arial"/>
                        </a:rPr>
                        <a:t> </a:t>
                      </a:r>
                      <a:r>
                        <a:rPr lang="de-DE" sz="1950" b="0" baseline="-25000" dirty="0"/>
                        <a:t>←</a:t>
                      </a:r>
                      <a:r>
                        <a:rPr sz="2850" spc="15" baseline="-17543" dirty="0">
                          <a:latin typeface="Apple Symbols"/>
                          <a:cs typeface="Apple Symbols"/>
                        </a:rPr>
                        <a:t> </a:t>
                      </a:r>
                      <a:r>
                        <a:rPr sz="1950" baseline="-17094" dirty="0">
                          <a:latin typeface="Arial"/>
                          <a:cs typeface="Arial"/>
                        </a:rPr>
                        <a:t>gelesenVon</a:t>
                      </a:r>
                      <a:r>
                        <a:rPr sz="2200" dirty="0">
                          <a:latin typeface="Arial"/>
                          <a:cs typeface="Arial"/>
                        </a:rPr>
                        <a:t>(Vorlesungen))</a:t>
                      </a:r>
                      <a:r>
                        <a:rPr sz="2200" spc="125" dirty="0">
                          <a:latin typeface="Arial"/>
                          <a:cs typeface="Arial"/>
                        </a:rPr>
                        <a:t> </a:t>
                      </a:r>
                      <a:r>
                        <a:rPr lang="de-DE" sz="1800" dirty="0">
                          <a:solidFill>
                            <a:schemeClr val="tx1"/>
                          </a:solidFill>
                          <a:effectLst/>
                          <a:latin typeface="+mn-lt"/>
                          <a:ea typeface="+mn-ea"/>
                          <a:cs typeface="+mn-cs"/>
                        </a:rPr>
                        <a:t>⨝</a:t>
                      </a:r>
                      <a:r>
                        <a:rPr lang="de-DE" sz="2400" dirty="0">
                          <a:effectLst/>
                        </a:rPr>
                        <a:t> </a:t>
                      </a:r>
                      <a:r>
                        <a:rPr sz="2200" spc="-10" dirty="0" err="1">
                          <a:latin typeface="Arial"/>
                          <a:cs typeface="Arial"/>
                        </a:rPr>
                        <a:t>Professoren</a:t>
                      </a:r>
                      <a:endParaRPr sz="2200" dirty="0">
                        <a:latin typeface="Arial"/>
                        <a:cs typeface="Arial"/>
                      </a:endParaRPr>
                    </a:p>
                  </a:txBody>
                  <a:tcPr marL="0" marR="0" marT="7239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45437">
                <a:tc>
                  <a:txBody>
                    <a:bodyPr/>
                    <a:lstStyle/>
                    <a:p>
                      <a:pPr algn="ctr">
                        <a:lnSpc>
                          <a:spcPct val="100000"/>
                        </a:lnSpc>
                        <a:spcBef>
                          <a:spcPts val="120"/>
                        </a:spcBef>
                      </a:pPr>
                      <a:r>
                        <a:rPr sz="1800" spc="45" dirty="0">
                          <a:latin typeface="Arial"/>
                          <a:cs typeface="Arial"/>
                        </a:rPr>
                        <a:t>VorlNr</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10" dirty="0">
                          <a:latin typeface="Arial"/>
                          <a:cs typeface="Arial"/>
                        </a:rPr>
                        <a:t>Titel</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25" dirty="0">
                          <a:latin typeface="Arial"/>
                          <a:cs typeface="Arial"/>
                        </a:rPr>
                        <a:t>SWS</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10" dirty="0">
                          <a:latin typeface="Arial"/>
                          <a:cs typeface="Arial"/>
                        </a:rPr>
                        <a:t>PersNr</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40" dirty="0">
                          <a:latin typeface="Arial"/>
                          <a:cs typeface="Arial"/>
                        </a:rPr>
                        <a:t>Name</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20" dirty="0">
                          <a:latin typeface="Arial"/>
                          <a:cs typeface="Arial"/>
                        </a:rPr>
                        <a:t>Rang</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20" dirty="0">
                          <a:latin typeface="Arial"/>
                          <a:cs typeface="Arial"/>
                        </a:rPr>
                        <a:t>Raum</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extLst>
                  <a:ext uri="{0D108BD9-81ED-4DB2-BD59-A6C34878D82A}">
                    <a16:rowId xmlns:a16="http://schemas.microsoft.com/office/drawing/2014/main" val="10001"/>
                  </a:ext>
                </a:extLst>
              </a:tr>
              <a:tr h="299413">
                <a:tc>
                  <a:txBody>
                    <a:bodyPr/>
                    <a:lstStyle/>
                    <a:p>
                      <a:pPr algn="ctr">
                        <a:lnSpc>
                          <a:spcPct val="100000"/>
                        </a:lnSpc>
                        <a:spcBef>
                          <a:spcPts val="125"/>
                        </a:spcBef>
                      </a:pPr>
                      <a:r>
                        <a:rPr sz="1800" spc="-20" dirty="0">
                          <a:latin typeface="Arial"/>
                          <a:cs typeface="Arial"/>
                        </a:rPr>
                        <a:t>5001</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45" dirty="0">
                          <a:latin typeface="Arial"/>
                          <a:cs typeface="Arial"/>
                        </a:rPr>
                        <a:t>Grundzüge</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2137</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Kant</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7</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299413">
                <a:tc>
                  <a:txBody>
                    <a:bodyPr/>
                    <a:lstStyle/>
                    <a:p>
                      <a:pPr algn="ctr">
                        <a:lnSpc>
                          <a:spcPct val="100000"/>
                        </a:lnSpc>
                        <a:spcBef>
                          <a:spcPts val="125"/>
                        </a:spcBef>
                      </a:pPr>
                      <a:r>
                        <a:rPr sz="1800" spc="-20" dirty="0">
                          <a:latin typeface="Arial"/>
                          <a:cs typeface="Arial"/>
                        </a:rPr>
                        <a:t>5041</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Ethik</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2125</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1800" spc="-10" dirty="0">
                          <a:latin typeface="Arial"/>
                          <a:cs typeface="Arial"/>
                        </a:rPr>
                        <a:t>Sokrates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299413">
                <a:tc>
                  <a:txBody>
                    <a:bodyPr/>
                    <a:lstStyle/>
                    <a:p>
                      <a:pPr algn="ctr">
                        <a:lnSpc>
                          <a:spcPct val="100000"/>
                        </a:lnSpc>
                        <a:spcBef>
                          <a:spcPts val="125"/>
                        </a:spcBef>
                      </a:pPr>
                      <a:r>
                        <a:rPr sz="1800" spc="-20" dirty="0">
                          <a:latin typeface="Arial"/>
                          <a:cs typeface="Arial"/>
                        </a:rPr>
                        <a:t>5043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50" dirty="0">
                          <a:latin typeface="Arial"/>
                          <a:cs typeface="Arial"/>
                        </a:rPr>
                        <a:t>Erkenntnistheorie</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Russel</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232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299413">
                <a:tc>
                  <a:txBody>
                    <a:bodyPr/>
                    <a:lstStyle/>
                    <a:p>
                      <a:pPr algn="ctr">
                        <a:lnSpc>
                          <a:spcPct val="100000"/>
                        </a:lnSpc>
                        <a:spcBef>
                          <a:spcPts val="125"/>
                        </a:spcBef>
                      </a:pPr>
                      <a:r>
                        <a:rPr sz="1800" spc="-20" dirty="0">
                          <a:latin typeface="Arial"/>
                          <a:cs typeface="Arial"/>
                        </a:rPr>
                        <a:t>5049</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1800" spc="60" dirty="0">
                          <a:latin typeface="Arial"/>
                          <a:cs typeface="Arial"/>
                        </a:rPr>
                        <a:t>Mäeutik</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2125</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1800" spc="-10" dirty="0">
                          <a:latin typeface="Arial"/>
                          <a:cs typeface="Arial"/>
                        </a:rPr>
                        <a:t>Sokrates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r h="299413">
                <a:tc>
                  <a:txBody>
                    <a:bodyPr/>
                    <a:lstStyle/>
                    <a:p>
                      <a:pPr algn="ctr">
                        <a:lnSpc>
                          <a:spcPct val="100000"/>
                        </a:lnSpc>
                        <a:spcBef>
                          <a:spcPts val="125"/>
                        </a:spcBef>
                      </a:pPr>
                      <a:r>
                        <a:rPr sz="1800" spc="-20" dirty="0">
                          <a:latin typeface="Arial"/>
                          <a:cs typeface="Arial"/>
                        </a:rPr>
                        <a:t>4052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Logik</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2125</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1800" spc="-10" dirty="0">
                          <a:latin typeface="Arial"/>
                          <a:cs typeface="Arial"/>
                        </a:rPr>
                        <a:t>Sokrates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6"/>
                  </a:ext>
                </a:extLst>
              </a:tr>
              <a:tr h="318546">
                <a:tc>
                  <a:txBody>
                    <a:bodyPr/>
                    <a:lstStyle/>
                    <a:p>
                      <a:pPr algn="ctr">
                        <a:lnSpc>
                          <a:spcPct val="100000"/>
                        </a:lnSpc>
                        <a:spcBef>
                          <a:spcPts val="125"/>
                        </a:spcBef>
                      </a:pPr>
                      <a:r>
                        <a:rPr sz="1800" spc="-20" dirty="0">
                          <a:latin typeface="Arial"/>
                          <a:cs typeface="Arial"/>
                        </a:rPr>
                        <a:t>5052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Wissenschaftstheorie</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Russel</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232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7"/>
                  </a:ext>
                </a:extLst>
              </a:tr>
              <a:tr h="299413">
                <a:tc>
                  <a:txBody>
                    <a:bodyPr/>
                    <a:lstStyle/>
                    <a:p>
                      <a:pPr algn="ctr">
                        <a:lnSpc>
                          <a:spcPct val="100000"/>
                        </a:lnSpc>
                        <a:spcBef>
                          <a:spcPts val="125"/>
                        </a:spcBef>
                      </a:pPr>
                      <a:r>
                        <a:rPr sz="1800" spc="-20" dirty="0">
                          <a:latin typeface="Arial"/>
                          <a:cs typeface="Arial"/>
                        </a:rPr>
                        <a:t>5216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50" dirty="0">
                          <a:latin typeface="Arial"/>
                          <a:cs typeface="Arial"/>
                        </a:rPr>
                        <a:t>Bioethik</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Russel</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232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8"/>
                  </a:ext>
                </a:extLst>
              </a:tr>
              <a:tr h="299413">
                <a:tc>
                  <a:txBody>
                    <a:bodyPr/>
                    <a:lstStyle/>
                    <a:p>
                      <a:pPr algn="ctr">
                        <a:lnSpc>
                          <a:spcPct val="100000"/>
                        </a:lnSpc>
                        <a:spcBef>
                          <a:spcPts val="125"/>
                        </a:spcBef>
                      </a:pPr>
                      <a:r>
                        <a:rPr sz="1800" spc="-20" dirty="0">
                          <a:latin typeface="Arial"/>
                          <a:cs typeface="Arial"/>
                        </a:rPr>
                        <a:t>5259</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55" dirty="0">
                          <a:latin typeface="Arial"/>
                          <a:cs typeface="Arial"/>
                        </a:rPr>
                        <a:t>Der</a:t>
                      </a:r>
                      <a:r>
                        <a:rPr sz="1800" spc="-30" dirty="0">
                          <a:latin typeface="Arial"/>
                          <a:cs typeface="Arial"/>
                        </a:rPr>
                        <a:t> </a:t>
                      </a:r>
                      <a:r>
                        <a:rPr sz="1800" spc="50" dirty="0">
                          <a:latin typeface="Arial"/>
                          <a:cs typeface="Arial"/>
                        </a:rPr>
                        <a:t>Wiener</a:t>
                      </a:r>
                      <a:r>
                        <a:rPr sz="1800" spc="-35" dirty="0">
                          <a:latin typeface="Arial"/>
                          <a:cs typeface="Arial"/>
                        </a:rPr>
                        <a:t> </a:t>
                      </a:r>
                      <a:r>
                        <a:rPr sz="1800" spc="-10" dirty="0">
                          <a:latin typeface="Arial"/>
                          <a:cs typeface="Arial"/>
                        </a:rPr>
                        <a:t>Kreis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2133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40" dirty="0">
                          <a:latin typeface="Arial"/>
                          <a:cs typeface="Arial"/>
                        </a:rPr>
                        <a:t>Popper</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52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9"/>
                  </a:ext>
                </a:extLst>
              </a:tr>
              <a:tr h="500573">
                <a:tc>
                  <a:txBody>
                    <a:bodyPr/>
                    <a:lstStyle/>
                    <a:p>
                      <a:pPr algn="ctr">
                        <a:lnSpc>
                          <a:spcPct val="100000"/>
                        </a:lnSpc>
                        <a:spcBef>
                          <a:spcPts val="125"/>
                        </a:spcBef>
                      </a:pPr>
                      <a:r>
                        <a:rPr sz="1800" spc="-20" dirty="0">
                          <a:latin typeface="Arial"/>
                          <a:cs typeface="Arial"/>
                        </a:rPr>
                        <a:t>5022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Glaube</a:t>
                      </a:r>
                      <a:r>
                        <a:rPr sz="1800" spc="55" dirty="0">
                          <a:latin typeface="Arial"/>
                          <a:cs typeface="Arial"/>
                        </a:rPr>
                        <a:t> </a:t>
                      </a:r>
                      <a:r>
                        <a:rPr sz="1800" spc="105" dirty="0">
                          <a:latin typeface="Arial"/>
                          <a:cs typeface="Arial"/>
                        </a:rPr>
                        <a:t>und</a:t>
                      </a:r>
                      <a:r>
                        <a:rPr sz="1800" spc="50" dirty="0">
                          <a:latin typeface="Arial"/>
                          <a:cs typeface="Arial"/>
                        </a:rPr>
                        <a:t> </a:t>
                      </a:r>
                      <a:r>
                        <a:rPr sz="1800" spc="-10" dirty="0">
                          <a:latin typeface="Arial"/>
                          <a:cs typeface="Arial"/>
                        </a:rPr>
                        <a:t>Wissen</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2134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45" dirty="0">
                          <a:latin typeface="Arial"/>
                          <a:cs typeface="Arial"/>
                        </a:rPr>
                        <a:t>Augustinus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339</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10"/>
                  </a:ext>
                </a:extLst>
              </a:tr>
              <a:tr h="299413">
                <a:tc>
                  <a:txBody>
                    <a:bodyPr/>
                    <a:lstStyle/>
                    <a:p>
                      <a:pPr algn="ctr">
                        <a:lnSpc>
                          <a:spcPct val="100000"/>
                        </a:lnSpc>
                        <a:spcBef>
                          <a:spcPts val="120"/>
                        </a:spcBef>
                      </a:pPr>
                      <a:r>
                        <a:rPr sz="1800" spc="-20" dirty="0">
                          <a:latin typeface="Arial"/>
                          <a:cs typeface="Arial"/>
                        </a:rPr>
                        <a:t>4630</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Die</a:t>
                      </a:r>
                      <a:r>
                        <a:rPr sz="1800" spc="25" dirty="0">
                          <a:latin typeface="Arial"/>
                          <a:cs typeface="Arial"/>
                        </a:rPr>
                        <a:t> </a:t>
                      </a:r>
                      <a:r>
                        <a:rPr sz="1800" dirty="0">
                          <a:latin typeface="Arial"/>
                          <a:cs typeface="Arial"/>
                        </a:rPr>
                        <a:t>3</a:t>
                      </a:r>
                      <a:r>
                        <a:rPr sz="1800" spc="20" dirty="0">
                          <a:latin typeface="Arial"/>
                          <a:cs typeface="Arial"/>
                        </a:rPr>
                        <a:t> </a:t>
                      </a:r>
                      <a:r>
                        <a:rPr sz="1800" spc="45" dirty="0">
                          <a:latin typeface="Arial"/>
                          <a:cs typeface="Arial"/>
                        </a:rPr>
                        <a:t>Kritiken</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2137</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Kant</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7</a:t>
                      </a: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00112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Drei-Wege-</a:t>
            </a:r>
            <a:r>
              <a:rPr lang="de-DE" dirty="0" err="1"/>
              <a:t>Join</a:t>
            </a:r>
            <a:endParaRPr lang="de-DE" dirty="0"/>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sz="2000" b="0" dirty="0">
                <a:cs typeface="Arial"/>
              </a:rPr>
              <a:t>(Studenten</a:t>
            </a:r>
            <a:r>
              <a:rPr lang="de-DE" sz="2000" b="0" spc="-50" dirty="0">
                <a:cs typeface="Arial"/>
              </a:rPr>
              <a:t> </a:t>
            </a:r>
            <a:r>
              <a:rPr lang="de-DE" sz="2000" b="0" dirty="0">
                <a:solidFill>
                  <a:schemeClr val="tx1"/>
                </a:solidFill>
                <a:effectLst/>
                <a:ea typeface="+mn-ea"/>
                <a:cs typeface="+mn-cs"/>
              </a:rPr>
              <a:t>⨝</a:t>
            </a:r>
            <a:r>
              <a:rPr lang="de-DE" sz="2000" b="0" spc="10" dirty="0">
                <a:cs typeface="Arial"/>
              </a:rPr>
              <a:t> </a:t>
            </a:r>
            <a:r>
              <a:rPr lang="de-DE" sz="2000" b="0" dirty="0">
                <a:cs typeface="Arial"/>
              </a:rPr>
              <a:t>hören)</a:t>
            </a:r>
            <a:r>
              <a:rPr lang="de-DE" sz="2000" b="0" spc="-10" dirty="0">
                <a:cs typeface="Arial"/>
              </a:rPr>
              <a:t> </a:t>
            </a:r>
            <a:r>
              <a:rPr lang="de-DE" sz="2000" b="0" dirty="0">
                <a:solidFill>
                  <a:schemeClr val="tx1"/>
                </a:solidFill>
                <a:effectLst/>
                <a:ea typeface="+mn-ea"/>
                <a:cs typeface="+mn-cs"/>
              </a:rPr>
              <a:t>⨝ </a:t>
            </a:r>
            <a:r>
              <a:rPr lang="de-DE" sz="2000" b="0" spc="-10" dirty="0">
                <a:cs typeface="Arial"/>
              </a:rPr>
              <a:t>Vorlesungen</a:t>
            </a:r>
            <a:endParaRPr lang="de-DE" sz="2000" b="0" dirty="0">
              <a:cs typeface="Arial"/>
            </a:endParaRPr>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29</a:t>
            </a:fld>
            <a:endParaRPr lang="de-DE" dirty="0"/>
          </a:p>
        </p:txBody>
      </p:sp>
      <p:graphicFrame>
        <p:nvGraphicFramePr>
          <p:cNvPr id="7" name="object 4">
            <a:extLst>
              <a:ext uri="{FF2B5EF4-FFF2-40B4-BE49-F238E27FC236}">
                <a16:creationId xmlns:a16="http://schemas.microsoft.com/office/drawing/2014/main" id="{0F343E4B-D338-6D99-34E9-F805DC30ABF5}"/>
              </a:ext>
            </a:extLst>
          </p:cNvPr>
          <p:cNvGraphicFramePr>
            <a:graphicFrameLocks noGrp="1"/>
          </p:cNvGraphicFramePr>
          <p:nvPr>
            <p:extLst>
              <p:ext uri="{D42A27DB-BD31-4B8C-83A1-F6EECF244321}">
                <p14:modId xmlns:p14="http://schemas.microsoft.com/office/powerpoint/2010/main" val="1776016936"/>
              </p:ext>
            </p:extLst>
          </p:nvPr>
        </p:nvGraphicFramePr>
        <p:xfrm>
          <a:off x="1775012" y="2954935"/>
          <a:ext cx="8424472" cy="2955684"/>
        </p:xfrm>
        <a:graphic>
          <a:graphicData uri="http://schemas.openxmlformats.org/drawingml/2006/table">
            <a:tbl>
              <a:tblPr firstRow="1" bandRow="1">
                <a:tableStyleId>{2D5ABB26-0587-4C30-8999-92F81FD0307C}</a:tableStyleId>
              </a:tblPr>
              <a:tblGrid>
                <a:gridCol w="871114">
                  <a:extLst>
                    <a:ext uri="{9D8B030D-6E8A-4147-A177-3AD203B41FA5}">
                      <a16:colId xmlns:a16="http://schemas.microsoft.com/office/drawing/2014/main" val="20000"/>
                    </a:ext>
                  </a:extLst>
                </a:gridCol>
                <a:gridCol w="1088746">
                  <a:extLst>
                    <a:ext uri="{9D8B030D-6E8A-4147-A177-3AD203B41FA5}">
                      <a16:colId xmlns:a16="http://schemas.microsoft.com/office/drawing/2014/main" val="20001"/>
                    </a:ext>
                  </a:extLst>
                </a:gridCol>
                <a:gridCol w="1234419">
                  <a:extLst>
                    <a:ext uri="{9D8B030D-6E8A-4147-A177-3AD203B41FA5}">
                      <a16:colId xmlns:a16="http://schemas.microsoft.com/office/drawing/2014/main" val="20002"/>
                    </a:ext>
                  </a:extLst>
                </a:gridCol>
                <a:gridCol w="943657">
                  <a:extLst>
                    <a:ext uri="{9D8B030D-6E8A-4147-A177-3AD203B41FA5}">
                      <a16:colId xmlns:a16="http://schemas.microsoft.com/office/drawing/2014/main" val="20003"/>
                    </a:ext>
                  </a:extLst>
                </a:gridCol>
                <a:gridCol w="2323751">
                  <a:extLst>
                    <a:ext uri="{9D8B030D-6E8A-4147-A177-3AD203B41FA5}">
                      <a16:colId xmlns:a16="http://schemas.microsoft.com/office/drawing/2014/main" val="20004"/>
                    </a:ext>
                  </a:extLst>
                </a:gridCol>
                <a:gridCol w="580937">
                  <a:extLst>
                    <a:ext uri="{9D8B030D-6E8A-4147-A177-3AD203B41FA5}">
                      <a16:colId xmlns:a16="http://schemas.microsoft.com/office/drawing/2014/main" val="20005"/>
                    </a:ext>
                  </a:extLst>
                </a:gridCol>
                <a:gridCol w="1381848">
                  <a:extLst>
                    <a:ext uri="{9D8B030D-6E8A-4147-A177-3AD203B41FA5}">
                      <a16:colId xmlns:a16="http://schemas.microsoft.com/office/drawing/2014/main" val="20006"/>
                    </a:ext>
                  </a:extLst>
                </a:gridCol>
              </a:tblGrid>
              <a:tr h="414219">
                <a:tc gridSpan="7">
                  <a:txBody>
                    <a:bodyPr/>
                    <a:lstStyle/>
                    <a:p>
                      <a:pPr algn="ctr">
                        <a:lnSpc>
                          <a:spcPct val="100000"/>
                        </a:lnSpc>
                        <a:spcBef>
                          <a:spcPts val="40"/>
                        </a:spcBef>
                      </a:pPr>
                      <a:r>
                        <a:rPr sz="2000" dirty="0">
                          <a:latin typeface="Arial"/>
                          <a:cs typeface="Arial"/>
                        </a:rPr>
                        <a:t>(</a:t>
                      </a:r>
                      <a:r>
                        <a:rPr sz="2000" dirty="0" err="1">
                          <a:latin typeface="Arial"/>
                          <a:cs typeface="Arial"/>
                        </a:rPr>
                        <a:t>Studenten</a:t>
                      </a:r>
                      <a:r>
                        <a:rPr sz="2000" spc="10" dirty="0">
                          <a:latin typeface="Arial"/>
                          <a:cs typeface="Arial"/>
                        </a:rPr>
                        <a:t> </a:t>
                      </a:r>
                      <a:r>
                        <a:rPr lang="de-DE" sz="2400" dirty="0">
                          <a:solidFill>
                            <a:schemeClr val="tx1"/>
                          </a:solidFill>
                          <a:effectLst/>
                          <a:latin typeface="+mn-lt"/>
                          <a:ea typeface="+mn-ea"/>
                          <a:cs typeface="+mn-cs"/>
                        </a:rPr>
                        <a:t>⨝</a:t>
                      </a:r>
                      <a:r>
                        <a:rPr sz="2400" spc="-100" dirty="0">
                          <a:latin typeface="Arial"/>
                          <a:cs typeface="Arial"/>
                        </a:rPr>
                        <a:t> </a:t>
                      </a:r>
                      <a:r>
                        <a:rPr sz="2000" dirty="0">
                          <a:latin typeface="Arial"/>
                          <a:cs typeface="Arial"/>
                        </a:rPr>
                        <a:t>hören)</a:t>
                      </a:r>
                      <a:r>
                        <a:rPr sz="2000" spc="10" dirty="0">
                          <a:latin typeface="Arial"/>
                          <a:cs typeface="Arial"/>
                        </a:rPr>
                        <a:t> </a:t>
                      </a:r>
                      <a:r>
                        <a:rPr lang="de-DE" sz="2400" dirty="0">
                          <a:solidFill>
                            <a:schemeClr val="tx1"/>
                          </a:solidFill>
                          <a:effectLst/>
                          <a:latin typeface="+mn-lt"/>
                          <a:ea typeface="+mn-ea"/>
                          <a:cs typeface="+mn-cs"/>
                        </a:rPr>
                        <a:t>⨝ </a:t>
                      </a:r>
                      <a:r>
                        <a:rPr sz="2000" spc="-10" dirty="0" err="1">
                          <a:latin typeface="Arial"/>
                          <a:cs typeface="Arial"/>
                        </a:rPr>
                        <a:t>Vorlesungen</a:t>
                      </a:r>
                      <a:endParaRPr sz="2000" dirty="0">
                        <a:latin typeface="Arial"/>
                        <a:cs typeface="Arial"/>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607293">
                <a:tc>
                  <a:txBody>
                    <a:bodyPr/>
                    <a:lstStyle/>
                    <a:p>
                      <a:pPr algn="ctr">
                        <a:lnSpc>
                          <a:spcPct val="100000"/>
                        </a:lnSpc>
                        <a:spcBef>
                          <a:spcPts val="90"/>
                        </a:spcBef>
                      </a:pPr>
                      <a:r>
                        <a:rPr sz="2000" spc="105" dirty="0">
                          <a:latin typeface="Arial"/>
                          <a:cs typeface="Arial"/>
                        </a:rPr>
                        <a:t>MatrNr</a:t>
                      </a:r>
                      <a:endParaRPr sz="200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45" dirty="0">
                          <a:latin typeface="Arial"/>
                          <a:cs typeface="Arial"/>
                        </a:rPr>
                        <a:t>Name</a:t>
                      </a:r>
                      <a:endParaRPr sz="200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10" dirty="0">
                          <a:latin typeface="Arial"/>
                          <a:cs typeface="Arial"/>
                        </a:rPr>
                        <a:t>Semester</a:t>
                      </a:r>
                      <a:endParaRPr sz="2000" dirty="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60" dirty="0">
                          <a:latin typeface="Arial"/>
                          <a:cs typeface="Arial"/>
                        </a:rPr>
                        <a:t>VorlNr</a:t>
                      </a:r>
                      <a:endParaRPr sz="2000" dirty="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10" dirty="0">
                          <a:latin typeface="Arial"/>
                          <a:cs typeface="Arial"/>
                        </a:rPr>
                        <a:t>Titel</a:t>
                      </a:r>
                      <a:endParaRPr sz="2000" dirty="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25" dirty="0">
                          <a:latin typeface="Arial"/>
                          <a:cs typeface="Arial"/>
                        </a:rPr>
                        <a:t>SWS</a:t>
                      </a:r>
                      <a:endParaRPr sz="2000" dirty="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90"/>
                        </a:spcBef>
                      </a:pPr>
                      <a:r>
                        <a:rPr sz="2000" spc="-10" dirty="0">
                          <a:latin typeface="Arial"/>
                          <a:cs typeface="Arial"/>
                        </a:rPr>
                        <a:t>gelesenVon</a:t>
                      </a:r>
                      <a:endParaRPr sz="2000" dirty="0">
                        <a:latin typeface="Arial"/>
                        <a:cs typeface="Arial"/>
                      </a:endParaRPr>
                    </a:p>
                  </a:txBody>
                  <a:tcPr marL="0" marR="0" marT="1143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extLst>
                  <a:ext uri="{0D108BD9-81ED-4DB2-BD59-A6C34878D82A}">
                    <a16:rowId xmlns:a16="http://schemas.microsoft.com/office/drawing/2014/main" val="10001"/>
                  </a:ext>
                </a:extLst>
              </a:tr>
              <a:tr h="359793">
                <a:tc>
                  <a:txBody>
                    <a:bodyPr/>
                    <a:lstStyle/>
                    <a:p>
                      <a:pPr algn="ctr">
                        <a:lnSpc>
                          <a:spcPct val="100000"/>
                        </a:lnSpc>
                        <a:spcBef>
                          <a:spcPts val="100"/>
                        </a:spcBef>
                      </a:pPr>
                      <a:r>
                        <a:rPr sz="2000" spc="-10" dirty="0">
                          <a:latin typeface="Arial"/>
                          <a:cs typeface="Arial"/>
                        </a:rPr>
                        <a:t>26120</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00"/>
                        </a:spcBef>
                      </a:pPr>
                      <a:r>
                        <a:rPr sz="2000" spc="-10" dirty="0">
                          <a:latin typeface="Arial"/>
                          <a:cs typeface="Arial"/>
                        </a:rPr>
                        <a:t>Fichte</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00"/>
                        </a:spcBef>
                      </a:pPr>
                      <a:r>
                        <a:rPr sz="2000" spc="-25" dirty="0">
                          <a:latin typeface="Arial"/>
                          <a:cs typeface="Arial"/>
                        </a:rPr>
                        <a:t>10</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00"/>
                        </a:spcBef>
                      </a:pPr>
                      <a:r>
                        <a:rPr sz="2000" spc="-20" dirty="0">
                          <a:latin typeface="Arial"/>
                          <a:cs typeface="Arial"/>
                        </a:rPr>
                        <a:t>5001</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00"/>
                        </a:spcBef>
                      </a:pPr>
                      <a:r>
                        <a:rPr sz="2000" spc="50" dirty="0">
                          <a:latin typeface="Arial"/>
                          <a:cs typeface="Arial"/>
                        </a:rPr>
                        <a:t>Grundzüge</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00"/>
                        </a:spcBef>
                      </a:pPr>
                      <a:r>
                        <a:rPr sz="2000" dirty="0">
                          <a:latin typeface="Arial"/>
                          <a:cs typeface="Arial"/>
                        </a:rPr>
                        <a:t>4</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00"/>
                        </a:spcBef>
                      </a:pPr>
                      <a:r>
                        <a:rPr sz="2000" spc="-20" dirty="0">
                          <a:latin typeface="Arial"/>
                          <a:cs typeface="Arial"/>
                        </a:rPr>
                        <a:t>2137</a:t>
                      </a:r>
                      <a:endParaRPr sz="2000">
                        <a:latin typeface="Arial"/>
                        <a:cs typeface="Arial"/>
                      </a:endParaRPr>
                    </a:p>
                  </a:txBody>
                  <a:tcPr marL="0" marR="0" marT="1270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607293">
                <a:tc>
                  <a:txBody>
                    <a:bodyPr/>
                    <a:lstStyle/>
                    <a:p>
                      <a:pPr algn="ctr">
                        <a:lnSpc>
                          <a:spcPct val="100000"/>
                        </a:lnSpc>
                        <a:spcBef>
                          <a:spcPts val="95"/>
                        </a:spcBef>
                      </a:pPr>
                      <a:r>
                        <a:rPr sz="2000" spc="-10" dirty="0">
                          <a:latin typeface="Arial"/>
                          <a:cs typeface="Arial"/>
                        </a:rPr>
                        <a:t>27550</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10" dirty="0">
                          <a:latin typeface="Arial"/>
                          <a:cs typeface="Arial"/>
                        </a:rPr>
                        <a:t>Jonas</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12</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0" dirty="0">
                          <a:latin typeface="Arial"/>
                          <a:cs typeface="Arial"/>
                        </a:rPr>
                        <a:t>5022</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dirty="0">
                          <a:latin typeface="Arial"/>
                          <a:cs typeface="Arial"/>
                        </a:rPr>
                        <a:t>Glaube</a:t>
                      </a:r>
                      <a:r>
                        <a:rPr sz="2000" spc="55" dirty="0">
                          <a:latin typeface="Arial"/>
                          <a:cs typeface="Arial"/>
                        </a:rPr>
                        <a:t> </a:t>
                      </a:r>
                      <a:r>
                        <a:rPr sz="2000" spc="114" dirty="0">
                          <a:latin typeface="Arial"/>
                          <a:cs typeface="Arial"/>
                        </a:rPr>
                        <a:t>und</a:t>
                      </a:r>
                      <a:r>
                        <a:rPr sz="2000" spc="70" dirty="0">
                          <a:latin typeface="Arial"/>
                          <a:cs typeface="Arial"/>
                        </a:rPr>
                        <a:t> </a:t>
                      </a:r>
                      <a:r>
                        <a:rPr sz="2000" spc="-10" dirty="0">
                          <a:latin typeface="Arial"/>
                          <a:cs typeface="Arial"/>
                        </a:rPr>
                        <a:t>Wissen</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dirty="0">
                          <a:latin typeface="Arial"/>
                          <a:cs typeface="Arial"/>
                        </a:rPr>
                        <a:t>2</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0" dirty="0">
                          <a:latin typeface="Arial"/>
                          <a:cs typeface="Arial"/>
                        </a:rPr>
                        <a:t>2134</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607293">
                <a:tc>
                  <a:txBody>
                    <a:bodyPr/>
                    <a:lstStyle/>
                    <a:p>
                      <a:pPr algn="ctr">
                        <a:lnSpc>
                          <a:spcPct val="100000"/>
                        </a:lnSpc>
                        <a:spcBef>
                          <a:spcPts val="95"/>
                        </a:spcBef>
                      </a:pPr>
                      <a:r>
                        <a:rPr sz="2000" spc="-10" dirty="0">
                          <a:latin typeface="Arial"/>
                          <a:cs typeface="Arial"/>
                        </a:rPr>
                        <a:t>28106</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10" dirty="0">
                          <a:latin typeface="Arial"/>
                          <a:cs typeface="Arial"/>
                        </a:rPr>
                        <a:t>Carnap</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dirty="0">
                          <a:latin typeface="Arial"/>
                          <a:cs typeface="Arial"/>
                        </a:rPr>
                        <a:t>3</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0" dirty="0">
                          <a:latin typeface="Arial"/>
                          <a:cs typeface="Arial"/>
                        </a:rPr>
                        <a:t>4052</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189355" marR="50800" indent="-1131570">
                        <a:lnSpc>
                          <a:spcPts val="2160"/>
                        </a:lnSpc>
                        <a:spcBef>
                          <a:spcPts val="370"/>
                        </a:spcBef>
                      </a:pPr>
                      <a:r>
                        <a:rPr sz="2000" spc="-10" dirty="0">
                          <a:latin typeface="Arial"/>
                          <a:cs typeface="Arial"/>
                        </a:rPr>
                        <a:t>Wissenschaftstheori </a:t>
                      </a:r>
                      <a:r>
                        <a:rPr sz="2000" spc="-50" dirty="0">
                          <a:latin typeface="Arial"/>
                          <a:cs typeface="Arial"/>
                        </a:rPr>
                        <a:t>e</a:t>
                      </a:r>
                      <a:endParaRPr sz="2000">
                        <a:latin typeface="Arial"/>
                        <a:cs typeface="Arial"/>
                      </a:endParaRPr>
                    </a:p>
                  </a:txBody>
                  <a:tcPr marL="0" marR="0" marT="4699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dirty="0">
                          <a:latin typeface="Arial"/>
                          <a:cs typeface="Arial"/>
                        </a:rPr>
                        <a:t>3</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0" dirty="0">
                          <a:latin typeface="Arial"/>
                          <a:cs typeface="Arial"/>
                        </a:rPr>
                        <a:t>2126</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359793">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95"/>
                        </a:spcBef>
                      </a:pPr>
                      <a:r>
                        <a:rPr sz="2000" spc="-25" dirty="0">
                          <a:latin typeface="Arial"/>
                          <a:cs typeface="Arial"/>
                        </a:rPr>
                        <a:t>...</a:t>
                      </a:r>
                      <a:endParaRPr sz="2000" dirty="0">
                        <a:latin typeface="Arial"/>
                        <a:cs typeface="Arial"/>
                      </a:endParaRPr>
                    </a:p>
                  </a:txBody>
                  <a:tcPr marL="0" marR="0" marT="1206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95203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Kapitel 3: Das relationale Modell</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p:txBody>
          <a:bodyPr/>
          <a:lstStyle/>
          <a:p>
            <a:r>
              <a:rPr lang="de-DE" dirty="0"/>
              <a:t>Grundlagen</a:t>
            </a:r>
          </a:p>
          <a:p>
            <a:r>
              <a:rPr lang="de-DE" dirty="0"/>
              <a:t>Übersetzung von ER-Schemata in relationale Schemata</a:t>
            </a:r>
          </a:p>
          <a:p>
            <a:r>
              <a:rPr lang="de-DE" dirty="0"/>
              <a:t>Relationale Algebra</a:t>
            </a:r>
          </a:p>
          <a:p>
            <a:r>
              <a:rPr lang="de-DE" dirty="0"/>
              <a:t>Relationenkalkül</a:t>
            </a:r>
          </a:p>
          <a:p>
            <a:r>
              <a:rPr lang="de-DE" dirty="0"/>
              <a:t>Domänenkalkül</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a:t>
            </a:fld>
            <a:endParaRPr lang="de-DE" dirty="0"/>
          </a:p>
        </p:txBody>
      </p:sp>
    </p:spTree>
    <p:extLst>
      <p:ext uri="{BB962C8B-B14F-4D97-AF65-F5344CB8AC3E}">
        <p14:creationId xmlns:p14="http://schemas.microsoft.com/office/powerpoint/2010/main" val="9592267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Allgemeiner Join (Theta-Join)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sz="2000" b="0" dirty="0"/>
              <a:t>Gegeben seien folgende Relationen(-Schemata):</a:t>
            </a:r>
          </a:p>
          <a:p>
            <a:pPr>
              <a:buFont typeface="Wingdings" pitchFamily="2" charset="2"/>
              <a:buChar char="§"/>
            </a:pPr>
            <a:r>
              <a:rPr lang="de-DE" sz="2000" b="0" dirty="0"/>
              <a:t>R(A</a:t>
            </a:r>
            <a:r>
              <a:rPr lang="de-DE" sz="2000" b="0" baseline="-25000" dirty="0"/>
              <a:t>1</a:t>
            </a:r>
            <a:r>
              <a:rPr lang="de-DE" sz="2000" b="0" dirty="0"/>
              <a:t>, ..., A</a:t>
            </a:r>
            <a:r>
              <a:rPr lang="de-DE" sz="2000" b="0" baseline="-25000" dirty="0"/>
              <a:t>n</a:t>
            </a:r>
            <a:r>
              <a:rPr lang="de-DE" sz="2000" b="0" dirty="0"/>
              <a:t>) und</a:t>
            </a:r>
          </a:p>
          <a:p>
            <a:pPr>
              <a:buFont typeface="Wingdings" pitchFamily="2" charset="2"/>
              <a:buChar char="§"/>
            </a:pPr>
            <a:r>
              <a:rPr lang="de-DE" sz="2000" b="0" dirty="0"/>
              <a:t>S(B</a:t>
            </a:r>
            <a:r>
              <a:rPr lang="de-DE" sz="2000" b="0" baseline="-25000" dirty="0"/>
              <a:t>1</a:t>
            </a:r>
            <a:r>
              <a:rPr lang="de-DE" sz="2000" b="0" dirty="0"/>
              <a:t>, ..., </a:t>
            </a:r>
            <a:r>
              <a:rPr lang="de-DE" sz="2000" b="0" dirty="0" err="1"/>
              <a:t>B</a:t>
            </a:r>
            <a:r>
              <a:rPr lang="de-DE" sz="2000" b="0" baseline="-25000" dirty="0" err="1"/>
              <a:t>m</a:t>
            </a:r>
            <a:r>
              <a:rPr lang="de-DE" sz="2000" b="0" dirty="0"/>
              <a:t>)</a:t>
            </a:r>
          </a:p>
          <a:p>
            <a:pPr>
              <a:buFont typeface="Wingdings" pitchFamily="2" charset="2"/>
              <a:buChar char="§"/>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30</a:t>
            </a:fld>
            <a:endParaRPr lang="de-DE" dirty="0"/>
          </a:p>
        </p:txBody>
      </p:sp>
      <p:sp>
        <p:nvSpPr>
          <p:cNvPr id="7" name="object 14">
            <a:extLst>
              <a:ext uri="{FF2B5EF4-FFF2-40B4-BE49-F238E27FC236}">
                <a16:creationId xmlns:a16="http://schemas.microsoft.com/office/drawing/2014/main" id="{E1502747-89AA-3CCB-EF3B-A4598393390F}"/>
              </a:ext>
            </a:extLst>
          </p:cNvPr>
          <p:cNvSpPr txBox="1"/>
          <p:nvPr/>
        </p:nvSpPr>
        <p:spPr>
          <a:xfrm>
            <a:off x="523430" y="3508753"/>
            <a:ext cx="8965565" cy="417422"/>
          </a:xfrm>
          <a:prstGeom prst="rect">
            <a:avLst/>
          </a:prstGeom>
          <a:solidFill>
            <a:srgbClr val="99FF99"/>
          </a:solidFill>
        </p:spPr>
        <p:txBody>
          <a:bodyPr vert="horz" wrap="square" lIns="0" tIns="47625" rIns="0" bIns="0" rtlCol="0">
            <a:spAutoFit/>
          </a:bodyPr>
          <a:lstStyle/>
          <a:p>
            <a:pPr algn="ctr">
              <a:lnSpc>
                <a:spcPct val="100000"/>
              </a:lnSpc>
              <a:spcBef>
                <a:spcPts val="375"/>
              </a:spcBef>
            </a:pPr>
            <a:r>
              <a:rPr sz="2400" dirty="0">
                <a:latin typeface="Arial"/>
                <a:cs typeface="Arial"/>
              </a:rPr>
              <a:t>R</a:t>
            </a:r>
            <a:r>
              <a:rPr sz="2400" spc="25" dirty="0">
                <a:latin typeface="Arial"/>
                <a:cs typeface="Arial"/>
              </a:rPr>
              <a:t> </a:t>
            </a:r>
            <a:r>
              <a:rPr lang="de-DE" sz="2400" dirty="0">
                <a:solidFill>
                  <a:schemeClr val="tx1"/>
                </a:solidFill>
                <a:effectLst/>
                <a:latin typeface="+mn-lt"/>
                <a:ea typeface="+mn-ea"/>
                <a:cs typeface="+mn-cs"/>
              </a:rPr>
              <a:t>⨝</a:t>
            </a:r>
            <a:r>
              <a:rPr lang="de-DE" sz="2400" baseline="-25000" dirty="0" err="1">
                <a:solidFill>
                  <a:schemeClr val="tx1"/>
                </a:solidFill>
                <a:effectLst/>
                <a:latin typeface="+mn-lt"/>
                <a:ea typeface="+mn-ea"/>
                <a:cs typeface="+mn-cs"/>
              </a:rPr>
              <a:t>θ</a:t>
            </a:r>
            <a:r>
              <a:rPr sz="2025" spc="352" baseline="-24691" dirty="0">
                <a:latin typeface="Apple Symbols"/>
                <a:cs typeface="Apple Symbols"/>
              </a:rPr>
              <a:t> </a:t>
            </a:r>
            <a:r>
              <a:rPr sz="2400" dirty="0">
                <a:latin typeface="Arial"/>
                <a:cs typeface="Arial"/>
              </a:rPr>
              <a:t>S</a:t>
            </a:r>
            <a:r>
              <a:rPr sz="2400" spc="20" dirty="0">
                <a:latin typeface="Arial"/>
                <a:cs typeface="Arial"/>
              </a:rPr>
              <a:t> </a:t>
            </a:r>
            <a:r>
              <a:rPr sz="2400" dirty="0">
                <a:latin typeface="Arial"/>
                <a:cs typeface="Arial"/>
              </a:rPr>
              <a:t>=</a:t>
            </a:r>
            <a:r>
              <a:rPr sz="2400" spc="45" dirty="0">
                <a:cs typeface="Arial"/>
              </a:rPr>
              <a:t> </a:t>
            </a:r>
            <a:r>
              <a:rPr lang="de-DE" sz="2400" dirty="0" err="1">
                <a:effectLst/>
                <a:ea typeface="Calibri" panose="020F0502020204030204" pitchFamily="34" charset="0"/>
              </a:rPr>
              <a:t>σ</a:t>
            </a:r>
            <a:r>
              <a:rPr lang="de-DE" sz="2000" baseline="-25000" dirty="0" err="1">
                <a:solidFill>
                  <a:schemeClr val="tx1"/>
                </a:solidFill>
                <a:effectLst/>
                <a:latin typeface="+mn-lt"/>
                <a:ea typeface="+mn-ea"/>
                <a:cs typeface="+mn-cs"/>
              </a:rPr>
              <a:t>θ</a:t>
            </a:r>
            <a:r>
              <a:rPr sz="2025" spc="-127" baseline="-24691" dirty="0">
                <a:latin typeface="Apple Symbols"/>
                <a:cs typeface="Apple Symbols"/>
              </a:rPr>
              <a:t> </a:t>
            </a:r>
            <a:r>
              <a:rPr sz="2400" dirty="0">
                <a:latin typeface="Arial"/>
                <a:cs typeface="Arial"/>
              </a:rPr>
              <a:t>(R</a:t>
            </a:r>
            <a:r>
              <a:rPr sz="2400" spc="20" dirty="0">
                <a:latin typeface="Arial"/>
                <a:cs typeface="Arial"/>
              </a:rPr>
              <a:t> </a:t>
            </a:r>
            <a:r>
              <a:rPr sz="2400" dirty="0">
                <a:latin typeface="Arial"/>
                <a:cs typeface="Arial"/>
              </a:rPr>
              <a:t>x</a:t>
            </a:r>
            <a:r>
              <a:rPr sz="2400" spc="40" dirty="0">
                <a:latin typeface="Arial"/>
                <a:cs typeface="Arial"/>
              </a:rPr>
              <a:t> </a:t>
            </a:r>
            <a:r>
              <a:rPr sz="2400" spc="-25" dirty="0">
                <a:latin typeface="Arial"/>
                <a:cs typeface="Arial"/>
              </a:rPr>
              <a:t>S)</a:t>
            </a:r>
            <a:endParaRPr sz="2400" dirty="0">
              <a:latin typeface="Arial"/>
              <a:cs typeface="Arial"/>
            </a:endParaRPr>
          </a:p>
        </p:txBody>
      </p:sp>
      <p:graphicFrame>
        <p:nvGraphicFramePr>
          <p:cNvPr id="8" name="object 4">
            <a:extLst>
              <a:ext uri="{FF2B5EF4-FFF2-40B4-BE49-F238E27FC236}">
                <a16:creationId xmlns:a16="http://schemas.microsoft.com/office/drawing/2014/main" id="{796BC1EA-84FA-7CCE-E991-9E29400987B7}"/>
              </a:ext>
            </a:extLst>
          </p:cNvPr>
          <p:cNvGraphicFramePr>
            <a:graphicFrameLocks noGrp="1"/>
          </p:cNvGraphicFramePr>
          <p:nvPr>
            <p:extLst>
              <p:ext uri="{D42A27DB-BD31-4B8C-83A1-F6EECF244321}">
                <p14:modId xmlns:p14="http://schemas.microsoft.com/office/powerpoint/2010/main" val="1620841244"/>
              </p:ext>
            </p:extLst>
          </p:nvPr>
        </p:nvGraphicFramePr>
        <p:xfrm>
          <a:off x="2072499" y="4374867"/>
          <a:ext cx="6712040" cy="1781286"/>
        </p:xfrm>
        <a:graphic>
          <a:graphicData uri="http://schemas.openxmlformats.org/drawingml/2006/table">
            <a:tbl>
              <a:tblPr firstRow="1" bandRow="1">
                <a:tableStyleId>{2D5ABB26-0587-4C30-8999-92F81FD0307C}</a:tableStyleId>
              </a:tblPr>
              <a:tblGrid>
                <a:gridCol w="847655">
                  <a:extLst>
                    <a:ext uri="{9D8B030D-6E8A-4147-A177-3AD203B41FA5}">
                      <a16:colId xmlns:a16="http://schemas.microsoft.com/office/drawing/2014/main" val="20000"/>
                    </a:ext>
                  </a:extLst>
                </a:gridCol>
                <a:gridCol w="847655">
                  <a:extLst>
                    <a:ext uri="{9D8B030D-6E8A-4147-A177-3AD203B41FA5}">
                      <a16:colId xmlns:a16="http://schemas.microsoft.com/office/drawing/2014/main" val="20001"/>
                    </a:ext>
                  </a:extLst>
                </a:gridCol>
                <a:gridCol w="847655">
                  <a:extLst>
                    <a:ext uri="{9D8B030D-6E8A-4147-A177-3AD203B41FA5}">
                      <a16:colId xmlns:a16="http://schemas.microsoft.com/office/drawing/2014/main" val="20002"/>
                    </a:ext>
                  </a:extLst>
                </a:gridCol>
                <a:gridCol w="847655">
                  <a:extLst>
                    <a:ext uri="{9D8B030D-6E8A-4147-A177-3AD203B41FA5}">
                      <a16:colId xmlns:a16="http://schemas.microsoft.com/office/drawing/2014/main" val="20003"/>
                    </a:ext>
                  </a:extLst>
                </a:gridCol>
                <a:gridCol w="830355">
                  <a:extLst>
                    <a:ext uri="{9D8B030D-6E8A-4147-A177-3AD203B41FA5}">
                      <a16:colId xmlns:a16="http://schemas.microsoft.com/office/drawing/2014/main" val="20004"/>
                    </a:ext>
                  </a:extLst>
                </a:gridCol>
                <a:gridCol w="830355">
                  <a:extLst>
                    <a:ext uri="{9D8B030D-6E8A-4147-A177-3AD203B41FA5}">
                      <a16:colId xmlns:a16="http://schemas.microsoft.com/office/drawing/2014/main" val="20005"/>
                    </a:ext>
                  </a:extLst>
                </a:gridCol>
                <a:gridCol w="830355">
                  <a:extLst>
                    <a:ext uri="{9D8B030D-6E8A-4147-A177-3AD203B41FA5}">
                      <a16:colId xmlns:a16="http://schemas.microsoft.com/office/drawing/2014/main" val="20006"/>
                    </a:ext>
                  </a:extLst>
                </a:gridCol>
                <a:gridCol w="830355">
                  <a:extLst>
                    <a:ext uri="{9D8B030D-6E8A-4147-A177-3AD203B41FA5}">
                      <a16:colId xmlns:a16="http://schemas.microsoft.com/office/drawing/2014/main" val="20007"/>
                    </a:ext>
                  </a:extLst>
                </a:gridCol>
              </a:tblGrid>
              <a:tr h="390888">
                <a:tc gridSpan="8">
                  <a:txBody>
                    <a:bodyPr/>
                    <a:lstStyle/>
                    <a:p>
                      <a:pPr algn="ctr">
                        <a:lnSpc>
                          <a:spcPct val="100000"/>
                        </a:lnSpc>
                        <a:spcBef>
                          <a:spcPts val="330"/>
                        </a:spcBef>
                      </a:pPr>
                      <a:r>
                        <a:rPr lang="de-DE" sz="2400" dirty="0">
                          <a:latin typeface="+mn-lt"/>
                          <a:cs typeface="Arial"/>
                        </a:rPr>
                        <a:t>R</a:t>
                      </a:r>
                      <a:r>
                        <a:rPr lang="de-DE" sz="2400" spc="25" dirty="0">
                          <a:latin typeface="+mn-lt"/>
                          <a:cs typeface="Arial"/>
                        </a:rPr>
                        <a:t> </a:t>
                      </a:r>
                      <a:r>
                        <a:rPr lang="de-DE" sz="2400" dirty="0">
                          <a:solidFill>
                            <a:schemeClr val="tx1"/>
                          </a:solidFill>
                          <a:effectLst/>
                          <a:latin typeface="+mn-lt"/>
                          <a:ea typeface="+mn-ea"/>
                          <a:cs typeface="+mn-cs"/>
                        </a:rPr>
                        <a:t>⨝</a:t>
                      </a:r>
                      <a:r>
                        <a:rPr lang="el-GR" sz="2400" baseline="-25000" dirty="0">
                          <a:solidFill>
                            <a:schemeClr val="tx1"/>
                          </a:solidFill>
                          <a:effectLst/>
                          <a:latin typeface="+mn-lt"/>
                          <a:ea typeface="+mn-ea"/>
                          <a:cs typeface="+mn-cs"/>
                        </a:rPr>
                        <a:t>θ</a:t>
                      </a:r>
                      <a:r>
                        <a:rPr lang="el-GR" sz="2025" spc="352" baseline="-24691" dirty="0">
                          <a:latin typeface="Apple Symbols"/>
                          <a:cs typeface="Apple Symbols"/>
                        </a:rPr>
                        <a:t> </a:t>
                      </a:r>
                      <a:r>
                        <a:rPr lang="de-DE" sz="2400" dirty="0">
                          <a:latin typeface="+mn-lt"/>
                          <a:cs typeface="Arial"/>
                        </a:rPr>
                        <a:t>S</a:t>
                      </a:r>
                      <a:r>
                        <a:rPr lang="de-DE" sz="2400" spc="20" dirty="0">
                          <a:latin typeface="+mn-lt"/>
                          <a:cs typeface="Arial"/>
                        </a:rPr>
                        <a:t> </a:t>
                      </a:r>
                      <a:endParaRPr sz="2400" dirty="0">
                        <a:latin typeface="Arial"/>
                        <a:cs typeface="Arial"/>
                      </a:endParaRPr>
                    </a:p>
                  </a:txBody>
                  <a:tcPr marL="0" marR="0" marT="4191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51945">
                <a:tc gridSpan="4">
                  <a:txBody>
                    <a:bodyPr/>
                    <a:lstStyle/>
                    <a:p>
                      <a:pPr marL="1270" algn="ctr">
                        <a:lnSpc>
                          <a:spcPct val="100000"/>
                        </a:lnSpc>
                        <a:spcBef>
                          <a:spcPts val="40"/>
                        </a:spcBef>
                      </a:pPr>
                      <a:r>
                        <a:rPr sz="2400" dirty="0">
                          <a:latin typeface="Arial"/>
                          <a:cs typeface="Arial"/>
                        </a:rPr>
                        <a:t>R</a:t>
                      </a:r>
                      <a:endParaRPr sz="2400">
                        <a:latin typeface="Arial"/>
                        <a:cs typeface="Arial"/>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4">
                  <a:txBody>
                    <a:bodyPr/>
                    <a:lstStyle/>
                    <a:p>
                      <a:pPr algn="ctr">
                        <a:lnSpc>
                          <a:spcPct val="100000"/>
                        </a:lnSpc>
                        <a:spcBef>
                          <a:spcPts val="40"/>
                        </a:spcBef>
                      </a:pPr>
                      <a:r>
                        <a:rPr sz="2400" dirty="0">
                          <a:latin typeface="Arial"/>
                          <a:cs typeface="Arial"/>
                        </a:rPr>
                        <a:t>S</a:t>
                      </a:r>
                      <a:endParaRPr sz="2400">
                        <a:latin typeface="Arial"/>
                        <a:cs typeface="Arial"/>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1"/>
                  </a:ext>
                </a:extLst>
              </a:tr>
              <a:tr h="500901">
                <a:tc>
                  <a:txBody>
                    <a:bodyPr/>
                    <a:lstStyle/>
                    <a:p>
                      <a:pPr marL="635" algn="ctr">
                        <a:lnSpc>
                          <a:spcPct val="100000"/>
                        </a:lnSpc>
                        <a:spcBef>
                          <a:spcPts val="325"/>
                        </a:spcBef>
                      </a:pPr>
                      <a:r>
                        <a:rPr sz="2400" spc="-25" dirty="0">
                          <a:latin typeface="Arial"/>
                          <a:cs typeface="Arial"/>
                        </a:rPr>
                        <a:t>A</a:t>
                      </a:r>
                      <a:r>
                        <a:rPr sz="2025" spc="-37" baseline="-24691" dirty="0">
                          <a:latin typeface="Arial"/>
                          <a:cs typeface="Arial"/>
                        </a:rPr>
                        <a:t>1</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325"/>
                        </a:spcBef>
                      </a:pPr>
                      <a:r>
                        <a:rPr sz="2400" spc="-25" dirty="0">
                          <a:latin typeface="Arial"/>
                          <a:cs typeface="Arial"/>
                        </a:rPr>
                        <a:t>A</a:t>
                      </a:r>
                      <a:r>
                        <a:rPr sz="2025" spc="-37" baseline="-24691" dirty="0">
                          <a:latin typeface="Arial"/>
                          <a:cs typeface="Arial"/>
                        </a:rPr>
                        <a:t>2</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spcBef>
                          <a:spcPts val="15"/>
                        </a:spcBef>
                      </a:pPr>
                      <a:endParaRPr sz="1700">
                        <a:latin typeface="Times New Roman"/>
                        <a:cs typeface="Times New Roman"/>
                      </a:endParaRPr>
                    </a:p>
                    <a:p>
                      <a:pPr algn="ctr">
                        <a:lnSpc>
                          <a:spcPct val="100000"/>
                        </a:lnSpc>
                      </a:pPr>
                      <a:r>
                        <a:rPr sz="1350" spc="-25" dirty="0">
                          <a:latin typeface="Arial"/>
                          <a:cs typeface="Arial"/>
                        </a:rPr>
                        <a:t>...</a:t>
                      </a:r>
                      <a:endParaRPr sz="1350">
                        <a:latin typeface="Arial"/>
                        <a:cs typeface="Arial"/>
                      </a:endParaRPr>
                    </a:p>
                  </a:txBody>
                  <a:tcPr marL="0" marR="0" marT="190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325"/>
                        </a:spcBef>
                      </a:pPr>
                      <a:r>
                        <a:rPr sz="2400" spc="-25" dirty="0">
                          <a:latin typeface="Arial"/>
                          <a:cs typeface="Arial"/>
                        </a:rPr>
                        <a:t>A</a:t>
                      </a:r>
                      <a:r>
                        <a:rPr sz="2025" spc="-37" baseline="-24691" dirty="0">
                          <a:latin typeface="Arial"/>
                          <a:cs typeface="Arial"/>
                        </a:rPr>
                        <a:t>n</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905" algn="ctr">
                        <a:lnSpc>
                          <a:spcPct val="100000"/>
                        </a:lnSpc>
                        <a:spcBef>
                          <a:spcPts val="325"/>
                        </a:spcBef>
                      </a:pPr>
                      <a:r>
                        <a:rPr sz="2400" spc="-25" dirty="0">
                          <a:latin typeface="Arial"/>
                          <a:cs typeface="Arial"/>
                        </a:rPr>
                        <a:t>B</a:t>
                      </a:r>
                      <a:r>
                        <a:rPr sz="2025" spc="-37" baseline="-24691" dirty="0">
                          <a:latin typeface="Arial"/>
                          <a:cs typeface="Arial"/>
                        </a:rPr>
                        <a:t>1</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1905" algn="ctr">
                        <a:lnSpc>
                          <a:spcPct val="100000"/>
                        </a:lnSpc>
                        <a:spcBef>
                          <a:spcPts val="325"/>
                        </a:spcBef>
                      </a:pPr>
                      <a:r>
                        <a:rPr sz="2400" spc="-25" dirty="0">
                          <a:latin typeface="Arial"/>
                          <a:cs typeface="Arial"/>
                        </a:rPr>
                        <a:t>B</a:t>
                      </a:r>
                      <a:r>
                        <a:rPr sz="2025" spc="-37" baseline="-24691" dirty="0">
                          <a:latin typeface="Arial"/>
                          <a:cs typeface="Arial"/>
                        </a:rPr>
                        <a:t>2</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40"/>
                        </a:spcBef>
                      </a:pPr>
                      <a:r>
                        <a:rPr sz="2400" spc="-25" dirty="0">
                          <a:latin typeface="Arial"/>
                          <a:cs typeface="Arial"/>
                        </a:rPr>
                        <a:t>...</a:t>
                      </a:r>
                      <a:endParaRPr sz="2400">
                        <a:latin typeface="Arial"/>
                        <a:cs typeface="Arial"/>
                      </a:endParaRPr>
                    </a:p>
                  </a:txBody>
                  <a:tcPr marL="0" marR="0" marT="508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75590">
                        <a:lnSpc>
                          <a:spcPct val="100000"/>
                        </a:lnSpc>
                        <a:spcBef>
                          <a:spcPts val="325"/>
                        </a:spcBef>
                      </a:pPr>
                      <a:r>
                        <a:rPr sz="2400" spc="30" dirty="0">
                          <a:latin typeface="Arial"/>
                          <a:cs typeface="Arial"/>
                        </a:rPr>
                        <a:t>B</a:t>
                      </a:r>
                      <a:r>
                        <a:rPr sz="2025" spc="44" baseline="-24691" dirty="0">
                          <a:latin typeface="Arial"/>
                          <a:cs typeface="Arial"/>
                        </a:rPr>
                        <a:t>m</a:t>
                      </a:r>
                      <a:endParaRPr sz="2025" baseline="-24691">
                        <a:latin typeface="Arial"/>
                        <a:cs typeface="Arial"/>
                      </a:endParaRPr>
                    </a:p>
                  </a:txBody>
                  <a:tcPr marL="0" marR="0" marT="412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501875">
                <a:tc>
                  <a:txBody>
                    <a:bodyPr/>
                    <a:lstStyle/>
                    <a:p>
                      <a:pPr>
                        <a:lnSpc>
                          <a:spcPct val="100000"/>
                        </a:lnSpc>
                      </a:pPr>
                      <a:endParaRPr sz="25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dirty="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dirty="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nSpc>
                          <a:spcPct val="100000"/>
                        </a:lnSpc>
                      </a:pPr>
                      <a:endParaRPr sz="2500" dirty="0">
                        <a:latin typeface="Times New Roman"/>
                        <a:cs typeface="Times New Roman"/>
                      </a:endParaRPr>
                    </a:p>
                  </a:txBody>
                  <a:tcPr marL="0" marR="0" marT="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0749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Theta-</a:t>
            </a:r>
            <a:r>
              <a:rPr lang="de-DE" dirty="0" err="1"/>
              <a:t>Join</a:t>
            </a:r>
            <a:r>
              <a:rPr lang="de-DE" dirty="0"/>
              <a:t>-Beispiel</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31</a:t>
            </a:fld>
            <a:endParaRPr lang="de-DE" dirty="0"/>
          </a:p>
        </p:txBody>
      </p:sp>
      <p:graphicFrame>
        <p:nvGraphicFramePr>
          <p:cNvPr id="7" name="object 3">
            <a:extLst>
              <a:ext uri="{FF2B5EF4-FFF2-40B4-BE49-F238E27FC236}">
                <a16:creationId xmlns:a16="http://schemas.microsoft.com/office/drawing/2014/main" id="{335409AC-39C3-264A-B682-3731EA21A6A6}"/>
              </a:ext>
            </a:extLst>
          </p:cNvPr>
          <p:cNvGraphicFramePr>
            <a:graphicFrameLocks noGrp="1"/>
          </p:cNvGraphicFramePr>
          <p:nvPr>
            <p:extLst>
              <p:ext uri="{D42A27DB-BD31-4B8C-83A1-F6EECF244321}">
                <p14:modId xmlns:p14="http://schemas.microsoft.com/office/powerpoint/2010/main" val="1716319690"/>
              </p:ext>
            </p:extLst>
          </p:nvPr>
        </p:nvGraphicFramePr>
        <p:xfrm>
          <a:off x="4412671" y="1060290"/>
          <a:ext cx="7250174" cy="5277892"/>
        </p:xfrm>
        <a:graphic>
          <a:graphicData uri="http://schemas.openxmlformats.org/drawingml/2006/table">
            <a:tbl>
              <a:tblPr firstRow="1" bandRow="1">
                <a:tableStyleId>{2D5ABB26-0587-4C30-8999-92F81FD0307C}</a:tableStyleId>
              </a:tblPr>
              <a:tblGrid>
                <a:gridCol w="750181">
                  <a:extLst>
                    <a:ext uri="{9D8B030D-6E8A-4147-A177-3AD203B41FA5}">
                      <a16:colId xmlns:a16="http://schemas.microsoft.com/office/drawing/2014/main" val="20000"/>
                    </a:ext>
                  </a:extLst>
                </a:gridCol>
                <a:gridCol w="1755151">
                  <a:extLst>
                    <a:ext uri="{9D8B030D-6E8A-4147-A177-3AD203B41FA5}">
                      <a16:colId xmlns:a16="http://schemas.microsoft.com/office/drawing/2014/main" val="20001"/>
                    </a:ext>
                  </a:extLst>
                </a:gridCol>
                <a:gridCol w="422896">
                  <a:extLst>
                    <a:ext uri="{9D8B030D-6E8A-4147-A177-3AD203B41FA5}">
                      <a16:colId xmlns:a16="http://schemas.microsoft.com/office/drawing/2014/main" val="20002"/>
                    </a:ext>
                  </a:extLst>
                </a:gridCol>
                <a:gridCol w="1261334">
                  <a:extLst>
                    <a:ext uri="{9D8B030D-6E8A-4147-A177-3AD203B41FA5}">
                      <a16:colId xmlns:a16="http://schemas.microsoft.com/office/drawing/2014/main" val="20003"/>
                    </a:ext>
                  </a:extLst>
                </a:gridCol>
                <a:gridCol w="774346">
                  <a:extLst>
                    <a:ext uri="{9D8B030D-6E8A-4147-A177-3AD203B41FA5}">
                      <a16:colId xmlns:a16="http://schemas.microsoft.com/office/drawing/2014/main" val="20004"/>
                    </a:ext>
                  </a:extLst>
                </a:gridCol>
                <a:gridCol w="1067484">
                  <a:extLst>
                    <a:ext uri="{9D8B030D-6E8A-4147-A177-3AD203B41FA5}">
                      <a16:colId xmlns:a16="http://schemas.microsoft.com/office/drawing/2014/main" val="20005"/>
                    </a:ext>
                  </a:extLst>
                </a:gridCol>
                <a:gridCol w="559484">
                  <a:extLst>
                    <a:ext uri="{9D8B030D-6E8A-4147-A177-3AD203B41FA5}">
                      <a16:colId xmlns:a16="http://schemas.microsoft.com/office/drawing/2014/main" val="20006"/>
                    </a:ext>
                  </a:extLst>
                </a:gridCol>
                <a:gridCol w="659298">
                  <a:extLst>
                    <a:ext uri="{9D8B030D-6E8A-4147-A177-3AD203B41FA5}">
                      <a16:colId xmlns:a16="http://schemas.microsoft.com/office/drawing/2014/main" val="20007"/>
                    </a:ext>
                  </a:extLst>
                </a:gridCol>
              </a:tblGrid>
              <a:tr h="476418">
                <a:tc gridSpan="8">
                  <a:txBody>
                    <a:bodyPr/>
                    <a:lstStyle/>
                    <a:p>
                      <a:pPr algn="ctr">
                        <a:lnSpc>
                          <a:spcPct val="100000"/>
                        </a:lnSpc>
                        <a:spcBef>
                          <a:spcPts val="365"/>
                        </a:spcBef>
                      </a:pPr>
                      <a:r>
                        <a:rPr sz="2200" spc="55" dirty="0" err="1">
                          <a:latin typeface="Arial"/>
                          <a:cs typeface="Arial"/>
                        </a:rPr>
                        <a:t>Vorlesungen</a:t>
                      </a:r>
                      <a:r>
                        <a:rPr sz="2200" spc="-15" dirty="0">
                          <a:latin typeface="Arial"/>
                          <a:cs typeface="Arial"/>
                        </a:rPr>
                        <a:t> </a:t>
                      </a:r>
                      <a:r>
                        <a:rPr lang="de-DE" sz="2200" dirty="0">
                          <a:solidFill>
                            <a:schemeClr val="tx1"/>
                          </a:solidFill>
                          <a:effectLst/>
                          <a:latin typeface="+mn-lt"/>
                          <a:ea typeface="+mn-ea"/>
                          <a:cs typeface="+mn-cs"/>
                        </a:rPr>
                        <a:t>⨝</a:t>
                      </a:r>
                      <a:r>
                        <a:rPr sz="1875" spc="89" baseline="-33333" dirty="0" err="1">
                          <a:latin typeface="Arial"/>
                          <a:cs typeface="Arial"/>
                        </a:rPr>
                        <a:t>gelesenVon</a:t>
                      </a:r>
                      <a:r>
                        <a:rPr sz="1875" spc="89" baseline="-33333" dirty="0">
                          <a:latin typeface="Arial"/>
                          <a:cs typeface="Arial"/>
                        </a:rPr>
                        <a:t>=PersNr</a:t>
                      </a:r>
                      <a:r>
                        <a:rPr sz="1875" spc="359" baseline="-33333" dirty="0">
                          <a:latin typeface="Arial"/>
                          <a:cs typeface="Arial"/>
                        </a:rPr>
                        <a:t> </a:t>
                      </a:r>
                      <a:r>
                        <a:rPr sz="2200" spc="40" dirty="0">
                          <a:latin typeface="Arial"/>
                          <a:cs typeface="Arial"/>
                        </a:rPr>
                        <a:t>Professoren</a:t>
                      </a:r>
                      <a:endParaRPr sz="2200" dirty="0">
                        <a:latin typeface="Arial"/>
                        <a:cs typeface="Arial"/>
                      </a:endParaRPr>
                    </a:p>
                  </a:txBody>
                  <a:tcPr marL="0" marR="0" marT="4635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521887">
                <a:tc>
                  <a:txBody>
                    <a:bodyPr/>
                    <a:lstStyle/>
                    <a:p>
                      <a:pPr algn="ctr">
                        <a:lnSpc>
                          <a:spcPct val="100000"/>
                        </a:lnSpc>
                        <a:spcBef>
                          <a:spcPts val="120"/>
                        </a:spcBef>
                      </a:pPr>
                      <a:r>
                        <a:rPr sz="1800" spc="45" dirty="0">
                          <a:latin typeface="Arial"/>
                          <a:cs typeface="Arial"/>
                        </a:rPr>
                        <a:t>VorlNr</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10" dirty="0">
                          <a:latin typeface="Arial"/>
                          <a:cs typeface="Arial"/>
                        </a:rPr>
                        <a:t>Titel</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marL="635" algn="ctr">
                        <a:lnSpc>
                          <a:spcPct val="100000"/>
                        </a:lnSpc>
                        <a:spcBef>
                          <a:spcPts val="120"/>
                        </a:spcBef>
                      </a:pPr>
                      <a:r>
                        <a:rPr sz="1800" spc="-50" dirty="0">
                          <a:latin typeface="Arial"/>
                          <a:cs typeface="Arial"/>
                        </a:rPr>
                        <a:t>SWS</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marL="214629" algn="ctr">
                        <a:lnSpc>
                          <a:spcPct val="100000"/>
                        </a:lnSpc>
                        <a:spcBef>
                          <a:spcPts val="120"/>
                        </a:spcBef>
                      </a:pPr>
                      <a:r>
                        <a:rPr sz="1800" spc="-10" dirty="0">
                          <a:latin typeface="Arial"/>
                          <a:cs typeface="Arial"/>
                        </a:rPr>
                        <a:t>gelesenVon</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10" dirty="0">
                          <a:latin typeface="Arial"/>
                          <a:cs typeface="Arial"/>
                        </a:rPr>
                        <a:t>PersNr</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35" dirty="0">
                          <a:latin typeface="Arial"/>
                          <a:cs typeface="Arial"/>
                        </a:rPr>
                        <a:t>Name</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marL="635" algn="ctr">
                        <a:lnSpc>
                          <a:spcPct val="100000"/>
                        </a:lnSpc>
                        <a:spcBef>
                          <a:spcPts val="120"/>
                        </a:spcBef>
                      </a:pPr>
                      <a:r>
                        <a:rPr sz="1800" spc="-20" dirty="0">
                          <a:latin typeface="Arial"/>
                          <a:cs typeface="Arial"/>
                        </a:rPr>
                        <a:t>Rang</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tc>
                  <a:txBody>
                    <a:bodyPr/>
                    <a:lstStyle/>
                    <a:p>
                      <a:pPr algn="ctr">
                        <a:lnSpc>
                          <a:spcPct val="100000"/>
                        </a:lnSpc>
                        <a:spcBef>
                          <a:spcPts val="120"/>
                        </a:spcBef>
                      </a:pPr>
                      <a:r>
                        <a:rPr sz="1800" spc="-20" dirty="0">
                          <a:latin typeface="Arial"/>
                          <a:cs typeface="Arial"/>
                        </a:rPr>
                        <a:t>Raum</a:t>
                      </a:r>
                      <a:endParaRPr sz="1800" dirty="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solidFill>
                      <a:srgbClr val="FFFF99"/>
                    </a:solidFill>
                  </a:tcPr>
                </a:tc>
                <a:extLst>
                  <a:ext uri="{0D108BD9-81ED-4DB2-BD59-A6C34878D82A}">
                    <a16:rowId xmlns:a16="http://schemas.microsoft.com/office/drawing/2014/main" val="10001"/>
                  </a:ext>
                </a:extLst>
              </a:tr>
              <a:tr h="334898">
                <a:tc>
                  <a:txBody>
                    <a:bodyPr/>
                    <a:lstStyle/>
                    <a:p>
                      <a:pPr algn="ctr">
                        <a:lnSpc>
                          <a:spcPct val="100000"/>
                        </a:lnSpc>
                        <a:spcBef>
                          <a:spcPts val="120"/>
                        </a:spcBef>
                      </a:pPr>
                      <a:r>
                        <a:rPr sz="1800" spc="-20" dirty="0">
                          <a:latin typeface="Arial"/>
                          <a:cs typeface="Arial"/>
                        </a:rPr>
                        <a:t>5001</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45" dirty="0">
                          <a:latin typeface="Arial"/>
                          <a:cs typeface="Arial"/>
                        </a:rPr>
                        <a:t>Grundzüge</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2137</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2137</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0"/>
                        </a:spcBef>
                      </a:pPr>
                      <a:r>
                        <a:rPr sz="1800" spc="-20" dirty="0">
                          <a:latin typeface="Arial"/>
                          <a:cs typeface="Arial"/>
                        </a:rPr>
                        <a:t>Kant</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7</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2"/>
                  </a:ext>
                </a:extLst>
              </a:tr>
              <a:tr h="334898">
                <a:tc>
                  <a:txBody>
                    <a:bodyPr/>
                    <a:lstStyle/>
                    <a:p>
                      <a:pPr algn="ctr">
                        <a:lnSpc>
                          <a:spcPct val="100000"/>
                        </a:lnSpc>
                        <a:spcBef>
                          <a:spcPts val="120"/>
                        </a:spcBef>
                      </a:pPr>
                      <a:r>
                        <a:rPr sz="1800" spc="-20" dirty="0">
                          <a:latin typeface="Arial"/>
                          <a:cs typeface="Arial"/>
                        </a:rPr>
                        <a:t>5041</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0"/>
                        </a:spcBef>
                      </a:pPr>
                      <a:r>
                        <a:rPr sz="1800" spc="-10" dirty="0">
                          <a:latin typeface="Arial"/>
                          <a:cs typeface="Arial"/>
                        </a:rPr>
                        <a:t>Ethik</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2125</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2125</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10" dirty="0">
                          <a:latin typeface="Arial"/>
                          <a:cs typeface="Arial"/>
                        </a:rPr>
                        <a:t>Sokrates</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226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3"/>
                  </a:ext>
                </a:extLst>
              </a:tr>
              <a:tr h="334898">
                <a:tc>
                  <a:txBody>
                    <a:bodyPr/>
                    <a:lstStyle/>
                    <a:p>
                      <a:pPr algn="ctr">
                        <a:lnSpc>
                          <a:spcPct val="100000"/>
                        </a:lnSpc>
                        <a:spcBef>
                          <a:spcPts val="125"/>
                        </a:spcBef>
                      </a:pPr>
                      <a:r>
                        <a:rPr sz="1800" spc="-20" dirty="0">
                          <a:latin typeface="Arial"/>
                          <a:cs typeface="Arial"/>
                        </a:rPr>
                        <a:t>5043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50" dirty="0" err="1">
                          <a:latin typeface="Arial"/>
                          <a:cs typeface="Arial"/>
                        </a:rPr>
                        <a:t>Erkenntnis</a:t>
                      </a:r>
                      <a:r>
                        <a:rPr lang="de-DE" sz="1800" spc="50" dirty="0">
                          <a:latin typeface="Arial"/>
                          <a:cs typeface="Arial"/>
                        </a:rPr>
                        <a:t>-</a:t>
                      </a:r>
                      <a:r>
                        <a:rPr sz="1800" spc="50" dirty="0" err="1">
                          <a:latin typeface="Arial"/>
                          <a:cs typeface="Arial"/>
                        </a:rPr>
                        <a:t>theorie</a:t>
                      </a:r>
                      <a:endParaRPr sz="1800" dirty="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5"/>
                        </a:spcBef>
                      </a:pPr>
                      <a:r>
                        <a:rPr sz="1800" spc="-20" dirty="0">
                          <a:latin typeface="Arial"/>
                          <a:cs typeface="Arial"/>
                        </a:rPr>
                        <a:t>2126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Russel</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232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4"/>
                  </a:ext>
                </a:extLst>
              </a:tr>
              <a:tr h="334898">
                <a:tc>
                  <a:txBody>
                    <a:bodyPr/>
                    <a:lstStyle/>
                    <a:p>
                      <a:pPr algn="ctr">
                        <a:lnSpc>
                          <a:spcPct val="100000"/>
                        </a:lnSpc>
                        <a:spcBef>
                          <a:spcPts val="120"/>
                        </a:spcBef>
                      </a:pPr>
                      <a:r>
                        <a:rPr sz="1800" spc="-20" dirty="0">
                          <a:latin typeface="Arial"/>
                          <a:cs typeface="Arial"/>
                        </a:rPr>
                        <a:t>5049</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60" dirty="0">
                          <a:latin typeface="Arial"/>
                          <a:cs typeface="Arial"/>
                        </a:rPr>
                        <a:t>Mäeutik</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2125</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2125</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10" dirty="0">
                          <a:latin typeface="Arial"/>
                          <a:cs typeface="Arial"/>
                        </a:rPr>
                        <a:t>Sokrates</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226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5"/>
                  </a:ext>
                </a:extLst>
              </a:tr>
              <a:tr h="334898">
                <a:tc>
                  <a:txBody>
                    <a:bodyPr/>
                    <a:lstStyle/>
                    <a:p>
                      <a:pPr algn="ctr">
                        <a:lnSpc>
                          <a:spcPct val="100000"/>
                        </a:lnSpc>
                        <a:spcBef>
                          <a:spcPts val="125"/>
                        </a:spcBef>
                      </a:pPr>
                      <a:r>
                        <a:rPr sz="1800" spc="-20" dirty="0">
                          <a:latin typeface="Arial"/>
                          <a:cs typeface="Arial"/>
                        </a:rPr>
                        <a:t>4052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Logik</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5"/>
                        </a:spcBef>
                      </a:pPr>
                      <a:r>
                        <a:rPr sz="1800" spc="-20" dirty="0">
                          <a:latin typeface="Arial"/>
                          <a:cs typeface="Arial"/>
                        </a:rPr>
                        <a:t>2125</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2125</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10" dirty="0">
                          <a:latin typeface="Arial"/>
                          <a:cs typeface="Arial"/>
                        </a:rPr>
                        <a:t>Sokrates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226</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6"/>
                  </a:ext>
                </a:extLst>
              </a:tr>
              <a:tr h="534216">
                <a:tc>
                  <a:txBody>
                    <a:bodyPr/>
                    <a:lstStyle/>
                    <a:p>
                      <a:pPr algn="ctr">
                        <a:lnSpc>
                          <a:spcPct val="100000"/>
                        </a:lnSpc>
                        <a:spcBef>
                          <a:spcPts val="120"/>
                        </a:spcBef>
                      </a:pPr>
                      <a:r>
                        <a:rPr sz="1800" spc="-20" dirty="0">
                          <a:latin typeface="Arial"/>
                          <a:cs typeface="Arial"/>
                        </a:rPr>
                        <a:t>5052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965835" indent="-962025" algn="ctr">
                        <a:lnSpc>
                          <a:spcPts val="1939"/>
                        </a:lnSpc>
                        <a:spcBef>
                          <a:spcPts val="370"/>
                        </a:spcBef>
                      </a:pPr>
                      <a:r>
                        <a:rPr sz="1800" spc="35" dirty="0" err="1">
                          <a:latin typeface="Arial"/>
                          <a:cs typeface="Arial"/>
                        </a:rPr>
                        <a:t>Wissenschafts</a:t>
                      </a:r>
                      <a:r>
                        <a:rPr lang="de-DE" sz="1800" spc="35" dirty="0">
                          <a:latin typeface="Arial"/>
                          <a:cs typeface="Arial"/>
                        </a:rPr>
                        <a:t>-</a:t>
                      </a:r>
                      <a:r>
                        <a:rPr sz="1800" spc="35" dirty="0">
                          <a:latin typeface="Arial"/>
                          <a:cs typeface="Arial"/>
                        </a:rPr>
                        <a:t>t</a:t>
                      </a:r>
                      <a:r>
                        <a:rPr lang="de-DE" sz="1800" spc="35" dirty="0">
                          <a:latin typeface="Arial"/>
                          <a:cs typeface="Arial"/>
                        </a:rPr>
                        <a:t>h</a:t>
                      </a:r>
                      <a:r>
                        <a:rPr sz="1800" spc="35" dirty="0" err="1">
                          <a:latin typeface="Arial"/>
                          <a:cs typeface="Arial"/>
                        </a:rPr>
                        <a:t>eor</a:t>
                      </a:r>
                      <a:r>
                        <a:rPr sz="1800" spc="-25" dirty="0" err="1">
                          <a:latin typeface="Arial"/>
                          <a:cs typeface="Arial"/>
                        </a:rPr>
                        <a:t>ie</a:t>
                      </a:r>
                      <a:endParaRPr sz="1800" dirty="0">
                        <a:latin typeface="Arial"/>
                        <a:cs typeface="Arial"/>
                      </a:endParaRPr>
                    </a:p>
                  </a:txBody>
                  <a:tcPr marL="0" marR="0" marT="4699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3</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10" dirty="0">
                          <a:latin typeface="Arial"/>
                          <a:cs typeface="Arial"/>
                        </a:rPr>
                        <a:t>Russel</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232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7"/>
                  </a:ext>
                </a:extLst>
              </a:tr>
              <a:tr h="334898">
                <a:tc>
                  <a:txBody>
                    <a:bodyPr/>
                    <a:lstStyle/>
                    <a:p>
                      <a:pPr algn="ctr">
                        <a:lnSpc>
                          <a:spcPct val="100000"/>
                        </a:lnSpc>
                        <a:spcBef>
                          <a:spcPts val="120"/>
                        </a:spcBef>
                      </a:pPr>
                      <a:r>
                        <a:rPr sz="1800" spc="-20" dirty="0">
                          <a:latin typeface="Arial"/>
                          <a:cs typeface="Arial"/>
                        </a:rPr>
                        <a:t>5216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50" dirty="0">
                          <a:latin typeface="Arial"/>
                          <a:cs typeface="Arial"/>
                        </a:rPr>
                        <a:t>Bioethik</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2126</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10" dirty="0">
                          <a:latin typeface="Arial"/>
                          <a:cs typeface="Arial"/>
                        </a:rPr>
                        <a:t>Russel</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C4</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232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8"/>
                  </a:ext>
                </a:extLst>
              </a:tr>
              <a:tr h="334898">
                <a:tc>
                  <a:txBody>
                    <a:bodyPr/>
                    <a:lstStyle/>
                    <a:p>
                      <a:pPr algn="ctr">
                        <a:lnSpc>
                          <a:spcPct val="100000"/>
                        </a:lnSpc>
                        <a:spcBef>
                          <a:spcPts val="120"/>
                        </a:spcBef>
                      </a:pPr>
                      <a:r>
                        <a:rPr sz="1800" spc="-20" dirty="0">
                          <a:latin typeface="Arial"/>
                          <a:cs typeface="Arial"/>
                        </a:rPr>
                        <a:t>5259</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55" dirty="0">
                          <a:latin typeface="Arial"/>
                          <a:cs typeface="Arial"/>
                        </a:rPr>
                        <a:t>Der</a:t>
                      </a:r>
                      <a:r>
                        <a:rPr sz="1800" spc="-30" dirty="0">
                          <a:latin typeface="Arial"/>
                          <a:cs typeface="Arial"/>
                        </a:rPr>
                        <a:t> </a:t>
                      </a:r>
                      <a:r>
                        <a:rPr sz="1800" spc="50" dirty="0">
                          <a:latin typeface="Arial"/>
                          <a:cs typeface="Arial"/>
                        </a:rPr>
                        <a:t>Wiener</a:t>
                      </a:r>
                      <a:r>
                        <a:rPr sz="1800" spc="-30" dirty="0">
                          <a:latin typeface="Arial"/>
                          <a:cs typeface="Arial"/>
                        </a:rPr>
                        <a:t> </a:t>
                      </a:r>
                      <a:r>
                        <a:rPr sz="1800" spc="-20" dirty="0">
                          <a:latin typeface="Arial"/>
                          <a:cs typeface="Arial"/>
                        </a:rPr>
                        <a:t>Kreis</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dirty="0">
                          <a:latin typeface="Arial"/>
                          <a:cs typeface="Arial"/>
                        </a:rPr>
                        <a:t>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0"/>
                        </a:spcBef>
                      </a:pPr>
                      <a:r>
                        <a:rPr sz="1800" spc="-20" dirty="0">
                          <a:latin typeface="Arial"/>
                          <a:cs typeface="Arial"/>
                        </a:rPr>
                        <a:t>2133</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0" dirty="0">
                          <a:latin typeface="Arial"/>
                          <a:cs typeface="Arial"/>
                        </a:rPr>
                        <a:t>2133</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40" dirty="0">
                          <a:latin typeface="Arial"/>
                          <a:cs typeface="Arial"/>
                        </a:rPr>
                        <a:t>Popper</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C3</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0"/>
                        </a:spcBef>
                      </a:pPr>
                      <a:r>
                        <a:rPr sz="1800" spc="-25" dirty="0">
                          <a:latin typeface="Arial"/>
                          <a:cs typeface="Arial"/>
                        </a:rPr>
                        <a:t>52</a:t>
                      </a:r>
                      <a:endParaRPr sz="1800">
                        <a:latin typeface="Arial"/>
                        <a:cs typeface="Arial"/>
                      </a:endParaRPr>
                    </a:p>
                  </a:txBody>
                  <a:tcPr marL="0" marR="0" marT="15240"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09"/>
                  </a:ext>
                </a:extLst>
              </a:tr>
              <a:tr h="559603">
                <a:tc>
                  <a:txBody>
                    <a:bodyPr/>
                    <a:lstStyle/>
                    <a:p>
                      <a:pPr algn="ctr">
                        <a:lnSpc>
                          <a:spcPct val="100000"/>
                        </a:lnSpc>
                        <a:spcBef>
                          <a:spcPts val="125"/>
                        </a:spcBef>
                      </a:pPr>
                      <a:r>
                        <a:rPr sz="1800" spc="-20" dirty="0">
                          <a:latin typeface="Arial"/>
                          <a:cs typeface="Arial"/>
                        </a:rPr>
                        <a:t>5022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Glaube</a:t>
                      </a:r>
                      <a:r>
                        <a:rPr sz="1800" spc="55" dirty="0">
                          <a:latin typeface="Arial"/>
                          <a:cs typeface="Arial"/>
                        </a:rPr>
                        <a:t> </a:t>
                      </a:r>
                      <a:r>
                        <a:rPr sz="1800" spc="110" dirty="0">
                          <a:latin typeface="Arial"/>
                          <a:cs typeface="Arial"/>
                        </a:rPr>
                        <a:t>und</a:t>
                      </a:r>
                      <a:r>
                        <a:rPr sz="1800" spc="40" dirty="0">
                          <a:latin typeface="Arial"/>
                          <a:cs typeface="Arial"/>
                        </a:rPr>
                        <a:t> </a:t>
                      </a:r>
                      <a:r>
                        <a:rPr sz="1800" spc="-10" dirty="0">
                          <a:latin typeface="Arial"/>
                          <a:cs typeface="Arial"/>
                        </a:rPr>
                        <a:t>Wissen</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2</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5"/>
                        </a:spcBef>
                      </a:pPr>
                      <a:r>
                        <a:rPr sz="1800" spc="-20" dirty="0">
                          <a:latin typeface="Arial"/>
                          <a:cs typeface="Arial"/>
                        </a:rPr>
                        <a:t>2134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2134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45" dirty="0">
                          <a:latin typeface="Arial"/>
                          <a:cs typeface="Arial"/>
                        </a:rPr>
                        <a:t>Augustinus</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C3</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339</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10"/>
                  </a:ext>
                </a:extLst>
              </a:tr>
              <a:tr h="335978">
                <a:tc>
                  <a:txBody>
                    <a:bodyPr/>
                    <a:lstStyle/>
                    <a:p>
                      <a:pPr algn="ctr">
                        <a:lnSpc>
                          <a:spcPct val="100000"/>
                        </a:lnSpc>
                        <a:spcBef>
                          <a:spcPts val="125"/>
                        </a:spcBef>
                      </a:pPr>
                      <a:r>
                        <a:rPr sz="1800" spc="-20" dirty="0">
                          <a:latin typeface="Arial"/>
                          <a:cs typeface="Arial"/>
                        </a:rPr>
                        <a:t>4630</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Die</a:t>
                      </a:r>
                      <a:r>
                        <a:rPr sz="1800" spc="20" dirty="0">
                          <a:latin typeface="Arial"/>
                          <a:cs typeface="Arial"/>
                        </a:rPr>
                        <a:t> </a:t>
                      </a:r>
                      <a:r>
                        <a:rPr sz="1800" dirty="0">
                          <a:latin typeface="Arial"/>
                          <a:cs typeface="Arial"/>
                        </a:rPr>
                        <a:t>3</a:t>
                      </a:r>
                      <a:r>
                        <a:rPr sz="1800" spc="15" dirty="0">
                          <a:latin typeface="Arial"/>
                          <a:cs typeface="Arial"/>
                        </a:rPr>
                        <a:t> </a:t>
                      </a:r>
                      <a:r>
                        <a:rPr sz="1800" spc="45" dirty="0">
                          <a:latin typeface="Arial"/>
                          <a:cs typeface="Arial"/>
                        </a:rPr>
                        <a:t>Kritiken</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215265" algn="ctr">
                        <a:lnSpc>
                          <a:spcPct val="100000"/>
                        </a:lnSpc>
                        <a:spcBef>
                          <a:spcPts val="125"/>
                        </a:spcBef>
                      </a:pPr>
                      <a:r>
                        <a:rPr sz="1800" spc="-20" dirty="0">
                          <a:latin typeface="Arial"/>
                          <a:cs typeface="Arial"/>
                        </a:rPr>
                        <a:t>2137</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0" dirty="0">
                          <a:latin typeface="Arial"/>
                          <a:cs typeface="Arial"/>
                        </a:rPr>
                        <a:t>2137</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marL="635" algn="ctr">
                        <a:lnSpc>
                          <a:spcPct val="100000"/>
                        </a:lnSpc>
                        <a:spcBef>
                          <a:spcPts val="125"/>
                        </a:spcBef>
                      </a:pPr>
                      <a:r>
                        <a:rPr sz="1800" spc="-20" dirty="0">
                          <a:latin typeface="Arial"/>
                          <a:cs typeface="Arial"/>
                        </a:rPr>
                        <a:t>Kant</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spc="-25" dirty="0">
                          <a:latin typeface="Arial"/>
                          <a:cs typeface="Arial"/>
                        </a:rPr>
                        <a:t>C4</a:t>
                      </a:r>
                      <a:endParaRPr sz="1800">
                        <a:latin typeface="Arial"/>
                        <a:cs typeface="Arial"/>
                      </a:endParaRP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tc>
                  <a:txBody>
                    <a:bodyPr/>
                    <a:lstStyle/>
                    <a:p>
                      <a:pPr algn="ctr">
                        <a:lnSpc>
                          <a:spcPct val="100000"/>
                        </a:lnSpc>
                        <a:spcBef>
                          <a:spcPts val="125"/>
                        </a:spcBef>
                      </a:pPr>
                      <a:r>
                        <a:rPr sz="1800" dirty="0">
                          <a:latin typeface="Arial"/>
                          <a:cs typeface="Arial"/>
                        </a:rPr>
                        <a:t>7</a:t>
                      </a:r>
                    </a:p>
                  </a:txBody>
                  <a:tcPr marL="0" marR="0" marT="15875" marB="0">
                    <a:lnL w="3175">
                      <a:solidFill>
                        <a:srgbClr val="000000"/>
                      </a:solidFill>
                      <a:prstDash val="solid"/>
                    </a:lnL>
                    <a:lnR w="3175">
                      <a:solidFill>
                        <a:srgbClr val="000000"/>
                      </a:solidFill>
                      <a:prstDash val="solid"/>
                    </a:lnR>
                    <a:lnT w="3175">
                      <a:solidFill>
                        <a:srgbClr val="000000"/>
                      </a:solidFill>
                      <a:prstDash val="solid"/>
                    </a:lnT>
                    <a:lnB w="3175">
                      <a:solidFill>
                        <a:srgbClr val="000000"/>
                      </a:solidFill>
                      <a:prstDash val="solid"/>
                    </a:lnB>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018082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Andere </a:t>
            </a:r>
            <a:r>
              <a:rPr lang="de-DE" dirty="0" err="1"/>
              <a:t>Join</a:t>
            </a:r>
            <a:r>
              <a:rPr lang="de-DE" dirty="0"/>
              <a:t>-Arten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b="0" dirty="0"/>
              <a:t>Natürlicher Join</a:t>
            </a:r>
          </a:p>
          <a:p>
            <a:pPr>
              <a:buNone/>
            </a:pPr>
            <a:endParaRPr lang="de-DE" b="0" dirty="0"/>
          </a:p>
          <a:p>
            <a:pPr>
              <a:buNone/>
            </a:pPr>
            <a:endParaRPr lang="de-DE" b="0" dirty="0"/>
          </a:p>
          <a:p>
            <a:pPr>
              <a:buNone/>
            </a:pPr>
            <a:endParaRPr lang="de-DE" b="0" dirty="0"/>
          </a:p>
          <a:p>
            <a:pPr>
              <a:buNone/>
            </a:pPr>
            <a:endParaRPr lang="de-DE" b="0" dirty="0"/>
          </a:p>
          <a:p>
            <a:pPr>
              <a:buNone/>
            </a:pPr>
            <a:r>
              <a:rPr lang="de-DE" b="0" dirty="0"/>
              <a:t>Linker äußerer Join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32</a:t>
            </a:fld>
            <a:endParaRPr lang="de-DE" dirty="0"/>
          </a:p>
        </p:txBody>
      </p:sp>
      <p:pic>
        <p:nvPicPr>
          <p:cNvPr id="7" name="Grafik 6">
            <a:extLst>
              <a:ext uri="{FF2B5EF4-FFF2-40B4-BE49-F238E27FC236}">
                <a16:creationId xmlns:a16="http://schemas.microsoft.com/office/drawing/2014/main" id="{99BCDC70-DD70-7E0C-AA5B-F4CC9B74A6D7}"/>
              </a:ext>
            </a:extLst>
          </p:cNvPr>
          <p:cNvPicPr>
            <a:picLocks noChangeAspect="1"/>
          </p:cNvPicPr>
          <p:nvPr/>
        </p:nvPicPr>
        <p:blipFill>
          <a:blip r:embed="rId3"/>
          <a:stretch>
            <a:fillRect/>
          </a:stretch>
        </p:blipFill>
        <p:spPr>
          <a:xfrm>
            <a:off x="3883183" y="1931891"/>
            <a:ext cx="7772400" cy="1932481"/>
          </a:xfrm>
          <a:prstGeom prst="rect">
            <a:avLst/>
          </a:prstGeom>
        </p:spPr>
      </p:pic>
      <p:pic>
        <p:nvPicPr>
          <p:cNvPr id="9" name="Grafik 8">
            <a:extLst>
              <a:ext uri="{FF2B5EF4-FFF2-40B4-BE49-F238E27FC236}">
                <a16:creationId xmlns:a16="http://schemas.microsoft.com/office/drawing/2014/main" id="{0C569EF0-64A5-1E0B-68D0-9B1B1FB67625}"/>
              </a:ext>
            </a:extLst>
          </p:cNvPr>
          <p:cNvPicPr>
            <a:picLocks noChangeAspect="1"/>
          </p:cNvPicPr>
          <p:nvPr/>
        </p:nvPicPr>
        <p:blipFill>
          <a:blip r:embed="rId4"/>
          <a:stretch>
            <a:fillRect/>
          </a:stretch>
        </p:blipFill>
        <p:spPr>
          <a:xfrm>
            <a:off x="3883183" y="4037870"/>
            <a:ext cx="7772400" cy="1900858"/>
          </a:xfrm>
          <a:prstGeom prst="rect">
            <a:avLst/>
          </a:prstGeom>
        </p:spPr>
      </p:pic>
    </p:spTree>
    <p:extLst>
      <p:ext uri="{BB962C8B-B14F-4D97-AF65-F5344CB8AC3E}">
        <p14:creationId xmlns:p14="http://schemas.microsoft.com/office/powerpoint/2010/main" val="395454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Andere Join-Arten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b="0" dirty="0"/>
              <a:t>Rechter äußerer Join</a:t>
            </a:r>
          </a:p>
          <a:p>
            <a:pPr>
              <a:buNone/>
            </a:pPr>
            <a:endParaRPr lang="de-DE" b="0" dirty="0"/>
          </a:p>
          <a:p>
            <a:pPr>
              <a:buNone/>
            </a:pPr>
            <a:endParaRPr lang="de-DE" b="0" dirty="0"/>
          </a:p>
          <a:p>
            <a:pPr>
              <a:buNone/>
            </a:pPr>
            <a:endParaRPr lang="de-DE" b="0" dirty="0"/>
          </a:p>
          <a:p>
            <a:pPr>
              <a:buNone/>
            </a:pPr>
            <a:endParaRPr lang="de-DE" b="0" dirty="0"/>
          </a:p>
          <a:p>
            <a:pPr>
              <a:buNone/>
            </a:pPr>
            <a:r>
              <a:rPr lang="de-DE" b="0" dirty="0"/>
              <a:t>Äußerer Join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33</a:t>
            </a:fld>
            <a:endParaRPr lang="de-DE" dirty="0"/>
          </a:p>
        </p:txBody>
      </p:sp>
      <p:pic>
        <p:nvPicPr>
          <p:cNvPr id="7" name="Grafik 6">
            <a:extLst>
              <a:ext uri="{FF2B5EF4-FFF2-40B4-BE49-F238E27FC236}">
                <a16:creationId xmlns:a16="http://schemas.microsoft.com/office/drawing/2014/main" id="{8B17F24E-3F0F-877D-B7BC-33D25339DF0A}"/>
              </a:ext>
            </a:extLst>
          </p:cNvPr>
          <p:cNvPicPr>
            <a:picLocks noChangeAspect="1"/>
          </p:cNvPicPr>
          <p:nvPr/>
        </p:nvPicPr>
        <p:blipFill>
          <a:blip r:embed="rId3"/>
          <a:stretch>
            <a:fillRect/>
          </a:stretch>
        </p:blipFill>
        <p:spPr>
          <a:xfrm>
            <a:off x="3890445" y="1901656"/>
            <a:ext cx="7772400" cy="1887431"/>
          </a:xfrm>
          <a:prstGeom prst="rect">
            <a:avLst/>
          </a:prstGeom>
        </p:spPr>
      </p:pic>
      <p:pic>
        <p:nvPicPr>
          <p:cNvPr id="8" name="Grafik 7">
            <a:extLst>
              <a:ext uri="{FF2B5EF4-FFF2-40B4-BE49-F238E27FC236}">
                <a16:creationId xmlns:a16="http://schemas.microsoft.com/office/drawing/2014/main" id="{7099229A-64AB-4BD2-D534-06E20C9EFBE9}"/>
              </a:ext>
            </a:extLst>
          </p:cNvPr>
          <p:cNvPicPr>
            <a:picLocks noChangeAspect="1"/>
          </p:cNvPicPr>
          <p:nvPr/>
        </p:nvPicPr>
        <p:blipFill>
          <a:blip r:embed="rId4"/>
          <a:stretch>
            <a:fillRect/>
          </a:stretch>
        </p:blipFill>
        <p:spPr>
          <a:xfrm>
            <a:off x="3890445" y="4141803"/>
            <a:ext cx="7772400" cy="2292271"/>
          </a:xfrm>
          <a:prstGeom prst="rect">
            <a:avLst/>
          </a:prstGeom>
        </p:spPr>
      </p:pic>
    </p:spTree>
    <p:extLst>
      <p:ext uri="{BB962C8B-B14F-4D97-AF65-F5344CB8AC3E}">
        <p14:creationId xmlns:p14="http://schemas.microsoft.com/office/powerpoint/2010/main" val="405967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Andere Join-Arten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b="0" dirty="0"/>
              <a:t>Semi-Join von L mit R</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34</a:t>
            </a:fld>
            <a:endParaRPr lang="de-DE" dirty="0"/>
          </a:p>
        </p:txBody>
      </p:sp>
      <p:pic>
        <p:nvPicPr>
          <p:cNvPr id="8" name="Grafik 7">
            <a:extLst>
              <a:ext uri="{FF2B5EF4-FFF2-40B4-BE49-F238E27FC236}">
                <a16:creationId xmlns:a16="http://schemas.microsoft.com/office/drawing/2014/main" id="{4A1898A2-334F-4E40-18AD-A75A329F1299}"/>
              </a:ext>
            </a:extLst>
          </p:cNvPr>
          <p:cNvPicPr>
            <a:picLocks noChangeAspect="1"/>
          </p:cNvPicPr>
          <p:nvPr/>
        </p:nvPicPr>
        <p:blipFill>
          <a:blip r:embed="rId3"/>
          <a:stretch>
            <a:fillRect/>
          </a:stretch>
        </p:blipFill>
        <p:spPr>
          <a:xfrm>
            <a:off x="4571999" y="2021574"/>
            <a:ext cx="6985266" cy="2019972"/>
          </a:xfrm>
          <a:prstGeom prst="rect">
            <a:avLst/>
          </a:prstGeom>
        </p:spPr>
      </p:pic>
    </p:spTree>
    <p:extLst>
      <p:ext uri="{BB962C8B-B14F-4D97-AF65-F5344CB8AC3E}">
        <p14:creationId xmlns:p14="http://schemas.microsoft.com/office/powerpoint/2010/main" val="5400160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Andere Join-Arten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b="0" dirty="0"/>
              <a:t>Semi-Join von R mit L</a:t>
            </a:r>
          </a:p>
          <a:p>
            <a:pPr>
              <a:buNone/>
            </a:pPr>
            <a:endParaRPr lang="de-DE" b="0" dirty="0"/>
          </a:p>
          <a:p>
            <a:pPr>
              <a:buNone/>
            </a:pPr>
            <a:endParaRPr lang="de-DE" b="0" dirty="0"/>
          </a:p>
          <a:p>
            <a:pPr>
              <a:buNone/>
            </a:pPr>
            <a:endParaRPr lang="de-DE" b="0" dirty="0"/>
          </a:p>
          <a:p>
            <a:pPr>
              <a:buNone/>
            </a:pPr>
            <a:endParaRPr lang="de-DE" b="0" dirty="0"/>
          </a:p>
          <a:p>
            <a:pPr>
              <a:buNone/>
            </a:pPr>
            <a:r>
              <a:rPr lang="de-DE" dirty="0"/>
              <a:t>Beispiel:</a:t>
            </a:r>
            <a:r>
              <a:rPr lang="de-DE" b="0" dirty="0"/>
              <a:t> 	Finde die </a:t>
            </a:r>
            <a:r>
              <a:rPr lang="de-DE" b="0" i="1" dirty="0" err="1"/>
              <a:t>PersNr</a:t>
            </a:r>
            <a:r>
              <a:rPr lang="de-DE" b="0" dirty="0"/>
              <a:t> aller Professor*innen, </a:t>
            </a:r>
            <a:br>
              <a:rPr lang="de-DE" b="0" dirty="0"/>
            </a:br>
            <a:r>
              <a:rPr lang="de-DE" b="0" dirty="0"/>
              <a:t>		die mindestens eine Vorlesung halten:</a:t>
            </a:r>
          </a:p>
          <a:p>
            <a:pPr>
              <a:buNone/>
            </a:pPr>
            <a:r>
              <a:rPr lang="de-DE" dirty="0">
                <a:effectLst/>
                <a:latin typeface="Arial" panose="020B0604020202020204" pitchFamily="34" charset="0"/>
                <a:ea typeface="Calibri" panose="020F0502020204030204" pitchFamily="34" charset="0"/>
              </a:rPr>
              <a:t>		</a:t>
            </a:r>
            <a:r>
              <a:rPr lang="el-GR" dirty="0">
                <a:effectLst/>
                <a:latin typeface="Arial" panose="020B0604020202020204" pitchFamily="34" charset="0"/>
                <a:ea typeface="Calibri" panose="020F0502020204030204" pitchFamily="34" charset="0"/>
              </a:rPr>
              <a:t>Π</a:t>
            </a:r>
            <a:r>
              <a:rPr lang="de-DE" dirty="0" err="1">
                <a:effectLst/>
                <a:latin typeface="Arial" panose="020B0604020202020204" pitchFamily="34" charset="0"/>
                <a:ea typeface="Calibri" panose="020F0502020204030204" pitchFamily="34" charset="0"/>
              </a:rPr>
              <a:t>PersNr</a:t>
            </a:r>
            <a:r>
              <a:rPr lang="de-DE" dirty="0">
                <a:effectLst/>
                <a:latin typeface="Arial" panose="020B0604020202020204" pitchFamily="34" charset="0"/>
                <a:ea typeface="Calibri" panose="020F0502020204030204" pitchFamily="34" charset="0"/>
              </a:rPr>
              <a:t> (</a:t>
            </a:r>
            <a:r>
              <a:rPr lang="el-GR" dirty="0">
                <a:effectLst/>
                <a:latin typeface="Arial" panose="020B0604020202020204" pitchFamily="34" charset="0"/>
                <a:ea typeface="Calibri" panose="020F0502020204030204" pitchFamily="34" charset="0"/>
              </a:rPr>
              <a:t>ρ</a:t>
            </a:r>
            <a:r>
              <a:rPr lang="de-DE" dirty="0">
                <a:effectLst/>
              </a:rPr>
              <a:t> </a:t>
            </a:r>
            <a:r>
              <a:rPr lang="de-DE" dirty="0" err="1">
                <a:effectLst/>
              </a:rPr>
              <a:t>PersNr←gelesenVon</a:t>
            </a:r>
            <a:r>
              <a:rPr lang="de-DE" dirty="0">
                <a:effectLst/>
              </a:rPr>
              <a:t>(Vorlesungen) </a:t>
            </a:r>
            <a:r>
              <a:rPr lang="de-DE" dirty="0">
                <a:effectLst/>
                <a:latin typeface="Cambria Math" panose="02040503050406030204" pitchFamily="18" charset="0"/>
                <a:ea typeface="Calibri" panose="020F0502020204030204" pitchFamily="34" charset="0"/>
                <a:cs typeface="Cambria Math" panose="02040503050406030204" pitchFamily="18" charset="0"/>
              </a:rPr>
              <a:t>⋊</a:t>
            </a:r>
            <a:r>
              <a:rPr lang="de-DE" dirty="0">
                <a:effectLst/>
              </a:rPr>
              <a:t> Professoren)</a:t>
            </a:r>
            <a:endParaRPr lang="de-DE"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35</a:t>
            </a:fld>
            <a:endParaRPr lang="de-DE" dirty="0"/>
          </a:p>
        </p:txBody>
      </p:sp>
      <p:pic>
        <p:nvPicPr>
          <p:cNvPr id="7" name="Grafik 6">
            <a:extLst>
              <a:ext uri="{FF2B5EF4-FFF2-40B4-BE49-F238E27FC236}">
                <a16:creationId xmlns:a16="http://schemas.microsoft.com/office/drawing/2014/main" id="{E859FD1E-F790-868C-F5EF-C0C9640C57A2}"/>
              </a:ext>
            </a:extLst>
          </p:cNvPr>
          <p:cNvPicPr>
            <a:picLocks noChangeAspect="1"/>
          </p:cNvPicPr>
          <p:nvPr/>
        </p:nvPicPr>
        <p:blipFill>
          <a:blip r:embed="rId3"/>
          <a:stretch>
            <a:fillRect/>
          </a:stretch>
        </p:blipFill>
        <p:spPr>
          <a:xfrm>
            <a:off x="4153003" y="1905020"/>
            <a:ext cx="7772400" cy="1812493"/>
          </a:xfrm>
          <a:prstGeom prst="rect">
            <a:avLst/>
          </a:prstGeom>
        </p:spPr>
      </p:pic>
    </p:spTree>
    <p:extLst>
      <p:ext uri="{BB962C8B-B14F-4D97-AF65-F5344CB8AC3E}">
        <p14:creationId xmlns:p14="http://schemas.microsoft.com/office/powerpoint/2010/main" val="336955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Die relationale Division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None/>
            </a:pPr>
            <a:r>
              <a:rPr lang="de-DE" sz="2000" dirty="0"/>
              <a:t>Beispiel:</a:t>
            </a:r>
            <a:r>
              <a:rPr lang="de-DE" sz="2000" b="0" dirty="0"/>
              <a:t> Finde </a:t>
            </a:r>
            <a:r>
              <a:rPr lang="de-DE" sz="2000" b="0" i="1" dirty="0" err="1"/>
              <a:t>MatrNr</a:t>
            </a:r>
            <a:r>
              <a:rPr lang="de-DE" sz="2000" b="0" dirty="0"/>
              <a:t> der Studierenden, die alle vierstündigen Vorlesungen hören</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36</a:t>
            </a:fld>
            <a:endParaRPr lang="de-DE" dirty="0"/>
          </a:p>
        </p:txBody>
      </p:sp>
      <p:sp>
        <p:nvSpPr>
          <p:cNvPr id="7" name="object 5">
            <a:extLst>
              <a:ext uri="{FF2B5EF4-FFF2-40B4-BE49-F238E27FC236}">
                <a16:creationId xmlns:a16="http://schemas.microsoft.com/office/drawing/2014/main" id="{052FE824-B41E-C599-C452-2914C15C06C2}"/>
              </a:ext>
            </a:extLst>
          </p:cNvPr>
          <p:cNvSpPr txBox="1"/>
          <p:nvPr/>
        </p:nvSpPr>
        <p:spPr>
          <a:xfrm>
            <a:off x="2467762" y="2929940"/>
            <a:ext cx="4969510" cy="2144177"/>
          </a:xfrm>
          <a:prstGeom prst="rect">
            <a:avLst/>
          </a:prstGeom>
        </p:spPr>
        <p:txBody>
          <a:bodyPr vert="horz" wrap="square" lIns="0" tIns="12700" rIns="0" bIns="0" rtlCol="0">
            <a:spAutoFit/>
          </a:bodyPr>
          <a:lstStyle/>
          <a:p>
            <a:pPr algn="ctr">
              <a:lnSpc>
                <a:spcPct val="100000"/>
              </a:lnSpc>
              <a:spcBef>
                <a:spcPts val="100"/>
              </a:spcBef>
            </a:pPr>
            <a:r>
              <a:rPr sz="2400" dirty="0">
                <a:latin typeface="Arial"/>
                <a:cs typeface="Arial"/>
              </a:rPr>
              <a:t>L := </a:t>
            </a:r>
            <a:r>
              <a:rPr lang="el-GR" sz="1800" dirty="0">
                <a:effectLst/>
                <a:latin typeface="Arial" panose="020B0604020202020204" pitchFamily="34" charset="0"/>
                <a:ea typeface="Calibri" panose="020F0502020204030204" pitchFamily="34" charset="0"/>
              </a:rPr>
              <a:t>Π</a:t>
            </a:r>
            <a:r>
              <a:rPr sz="2025" baseline="-24691" dirty="0" err="1">
                <a:latin typeface="Arial"/>
                <a:cs typeface="Arial"/>
              </a:rPr>
              <a:t>VorlNr</a:t>
            </a:r>
            <a:r>
              <a:rPr sz="2400" dirty="0">
                <a:latin typeface="Arial"/>
                <a:cs typeface="Arial"/>
              </a:rPr>
              <a:t>(</a:t>
            </a:r>
            <a:r>
              <a:rPr lang="de-DE" sz="2400" dirty="0" err="1">
                <a:effectLst/>
                <a:latin typeface="Arial" panose="020B0604020202020204" pitchFamily="34" charset="0"/>
                <a:ea typeface="Calibri" panose="020F0502020204030204" pitchFamily="34" charset="0"/>
              </a:rPr>
              <a:t>σ</a:t>
            </a:r>
            <a:r>
              <a:rPr sz="2025" baseline="-24691" dirty="0">
                <a:latin typeface="Arial"/>
                <a:cs typeface="Arial"/>
              </a:rPr>
              <a:t>SWS=4</a:t>
            </a:r>
            <a:r>
              <a:rPr sz="2400" dirty="0">
                <a:latin typeface="Arial"/>
                <a:cs typeface="Arial"/>
              </a:rPr>
              <a:t>(Vorlesungen))</a:t>
            </a:r>
          </a:p>
          <a:p>
            <a:pPr marL="915035" algn="ctr">
              <a:lnSpc>
                <a:spcPct val="100000"/>
              </a:lnSpc>
            </a:pPr>
            <a:endParaRPr lang="de-DE" sz="2800" dirty="0">
              <a:latin typeface="Arial"/>
              <a:cs typeface="Arial"/>
            </a:endParaRPr>
          </a:p>
          <a:p>
            <a:pPr marL="915035" algn="ctr">
              <a:lnSpc>
                <a:spcPct val="100000"/>
              </a:lnSpc>
            </a:pPr>
            <a:r>
              <a:rPr lang="de-DE" sz="2400" dirty="0">
                <a:latin typeface="Arial"/>
                <a:cs typeface="Arial"/>
              </a:rPr>
              <a:t>   </a:t>
            </a:r>
            <a:r>
              <a:rPr sz="2400" dirty="0">
                <a:latin typeface="Arial"/>
                <a:cs typeface="Arial"/>
              </a:rPr>
              <a:t>L</a:t>
            </a:r>
          </a:p>
          <a:p>
            <a:pPr>
              <a:lnSpc>
                <a:spcPct val="100000"/>
              </a:lnSpc>
              <a:spcBef>
                <a:spcPts val="20"/>
              </a:spcBef>
            </a:pPr>
            <a:endParaRPr sz="3850" dirty="0">
              <a:latin typeface="Arial"/>
              <a:cs typeface="Arial"/>
            </a:endParaRPr>
          </a:p>
          <a:p>
            <a:pPr algn="ctr">
              <a:lnSpc>
                <a:spcPct val="100000"/>
              </a:lnSpc>
            </a:pPr>
            <a:r>
              <a:rPr sz="2400" dirty="0" err="1">
                <a:latin typeface="Arial"/>
                <a:cs typeface="Arial"/>
              </a:rPr>
              <a:t>hören</a:t>
            </a:r>
            <a:r>
              <a:rPr lang="de-DE" sz="2400" dirty="0">
                <a:latin typeface="Arial"/>
                <a:cs typeface="Arial"/>
              </a:rPr>
              <a:t> ÷ </a:t>
            </a:r>
            <a:r>
              <a:rPr lang="el-GR" sz="2400" dirty="0">
                <a:effectLst/>
                <a:latin typeface="Arial" panose="020B0604020202020204" pitchFamily="34" charset="0"/>
                <a:ea typeface="Calibri" panose="020F0502020204030204" pitchFamily="34" charset="0"/>
              </a:rPr>
              <a:t>Π</a:t>
            </a:r>
            <a:r>
              <a:rPr sz="2025" baseline="-24691" dirty="0" err="1">
                <a:latin typeface="Arial"/>
                <a:cs typeface="Arial"/>
              </a:rPr>
              <a:t>VorlNr</a:t>
            </a:r>
            <a:r>
              <a:rPr sz="2400" dirty="0">
                <a:latin typeface="Arial"/>
                <a:cs typeface="Arial"/>
              </a:rPr>
              <a:t>(</a:t>
            </a:r>
            <a:r>
              <a:rPr lang="de-DE" sz="2000" dirty="0" err="1">
                <a:effectLst/>
                <a:latin typeface="Arial" panose="020B0604020202020204" pitchFamily="34" charset="0"/>
                <a:ea typeface="Calibri" panose="020F0502020204030204" pitchFamily="34" charset="0"/>
              </a:rPr>
              <a:t>σ</a:t>
            </a:r>
            <a:r>
              <a:rPr sz="2025" baseline="-24691" dirty="0">
                <a:latin typeface="Arial"/>
                <a:cs typeface="Arial"/>
              </a:rPr>
              <a:t>SWS=4</a:t>
            </a:r>
            <a:r>
              <a:rPr sz="2400" dirty="0">
                <a:latin typeface="Arial"/>
                <a:cs typeface="Arial"/>
              </a:rPr>
              <a:t>(Vorlesungen))</a:t>
            </a:r>
          </a:p>
        </p:txBody>
      </p:sp>
      <p:sp>
        <p:nvSpPr>
          <p:cNvPr id="9" name="Geschweifte Klammer rechts 8">
            <a:extLst>
              <a:ext uri="{FF2B5EF4-FFF2-40B4-BE49-F238E27FC236}">
                <a16:creationId xmlns:a16="http://schemas.microsoft.com/office/drawing/2014/main" id="{C11498A9-D2AA-7E66-B73F-D9274E38ED42}"/>
              </a:ext>
            </a:extLst>
          </p:cNvPr>
          <p:cNvSpPr/>
          <p:nvPr/>
        </p:nvSpPr>
        <p:spPr>
          <a:xfrm rot="5400000" flipH="1">
            <a:off x="5286270" y="2647062"/>
            <a:ext cx="387557" cy="3517900"/>
          </a:xfrm>
          <a:prstGeom prst="rightBrace">
            <a:avLst>
              <a:gd name="adj1" fmla="val 8333"/>
              <a:gd name="adj2" fmla="val 48869"/>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12279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Definition der Division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2" y="2279738"/>
            <a:ext cx="6914687" cy="3658990"/>
          </a:xfrm>
        </p:spPr>
        <p:txBody>
          <a:bodyPr>
            <a:normAutofit/>
          </a:bodyPr>
          <a:lstStyle/>
          <a:p>
            <a:pPr marL="0" indent="0">
              <a:lnSpc>
                <a:spcPct val="100000"/>
              </a:lnSpc>
              <a:spcBef>
                <a:spcPts val="405"/>
              </a:spcBef>
              <a:buNone/>
            </a:pPr>
            <a:r>
              <a:rPr lang="de-DE" sz="2400" b="0" dirty="0">
                <a:latin typeface="Arial" panose="020B0604020202020204" pitchFamily="34" charset="0"/>
                <a:cs typeface="Arial" panose="020B0604020202020204" pitchFamily="34" charset="0"/>
              </a:rPr>
              <a:t>t ∈ R</a:t>
            </a:r>
            <a:r>
              <a:rPr lang="de-DE" sz="2400" b="0" dirty="0">
                <a:effectLst/>
                <a:latin typeface="Arial" panose="020B0604020202020204" pitchFamily="34" charset="0"/>
                <a:ea typeface="Calibri" panose="020F0502020204030204" pitchFamily="34" charset="0"/>
                <a:cs typeface="Arial" panose="020B0604020202020204" pitchFamily="34" charset="0"/>
              </a:rPr>
              <a:t> ÷</a:t>
            </a:r>
            <a:r>
              <a:rPr lang="de-DE" sz="2400" b="0" dirty="0">
                <a:latin typeface="Arial" panose="020B0604020202020204" pitchFamily="34" charset="0"/>
                <a:cs typeface="Arial" panose="020B0604020202020204" pitchFamily="34" charset="0"/>
              </a:rPr>
              <a:t> S, falls für jedes </a:t>
            </a:r>
            <a:r>
              <a:rPr lang="de-DE" sz="2400" b="0" dirty="0" err="1">
                <a:latin typeface="Arial" panose="020B0604020202020204" pitchFamily="34" charset="0"/>
                <a:cs typeface="Arial" panose="020B0604020202020204" pitchFamily="34" charset="0"/>
              </a:rPr>
              <a:t>t</a:t>
            </a:r>
            <a:r>
              <a:rPr lang="de-DE" sz="2400" b="0" baseline="-25000" dirty="0" err="1">
                <a:latin typeface="Arial" panose="020B0604020202020204" pitchFamily="34" charset="0"/>
                <a:cs typeface="Arial" panose="020B0604020202020204" pitchFamily="34" charset="0"/>
              </a:rPr>
              <a:t>s</a:t>
            </a:r>
            <a:r>
              <a:rPr lang="de-DE" sz="2400" b="0" dirty="0">
                <a:latin typeface="Arial" panose="020B0604020202020204" pitchFamily="34" charset="0"/>
                <a:cs typeface="Arial" panose="020B0604020202020204" pitchFamily="34" charset="0"/>
              </a:rPr>
              <a:t> </a:t>
            </a:r>
            <a:r>
              <a:rPr lang="de-DE" sz="2400" b="0" dirty="0">
                <a:effectLst/>
                <a:latin typeface="Arial" panose="020B0604020202020204" pitchFamily="34" charset="0"/>
                <a:ea typeface="Calibri" panose="020F0502020204030204" pitchFamily="34" charset="0"/>
                <a:cs typeface="Arial" panose="020B0604020202020204" pitchFamily="34" charset="0"/>
              </a:rPr>
              <a:t>∈</a:t>
            </a:r>
            <a:r>
              <a:rPr lang="de-DE" sz="2400" b="0" dirty="0">
                <a:latin typeface="Arial" panose="020B0604020202020204" pitchFamily="34" charset="0"/>
                <a:cs typeface="Arial" panose="020B0604020202020204" pitchFamily="34" charset="0"/>
              </a:rPr>
              <a:t> S ein </a:t>
            </a:r>
            <a:r>
              <a:rPr lang="de-DE" sz="2400" b="0" dirty="0" err="1">
                <a:latin typeface="Arial" panose="020B0604020202020204" pitchFamily="34" charset="0"/>
                <a:cs typeface="Arial" panose="020B0604020202020204" pitchFamily="34" charset="0"/>
              </a:rPr>
              <a:t>t</a:t>
            </a:r>
            <a:r>
              <a:rPr lang="de-DE" sz="2400" b="0" baseline="-25000" dirty="0" err="1">
                <a:latin typeface="Arial" panose="020B0604020202020204" pitchFamily="34" charset="0"/>
                <a:cs typeface="Arial" panose="020B0604020202020204" pitchFamily="34" charset="0"/>
              </a:rPr>
              <a:t>r</a:t>
            </a:r>
            <a:r>
              <a:rPr lang="de-DE" sz="2400" b="0" dirty="0">
                <a:latin typeface="Arial" panose="020B0604020202020204" pitchFamily="34" charset="0"/>
                <a:cs typeface="Arial" panose="020B0604020202020204" pitchFamily="34" charset="0"/>
              </a:rPr>
              <a:t> </a:t>
            </a:r>
            <a:r>
              <a:rPr lang="de-DE" sz="2400" b="0" dirty="0">
                <a:effectLst/>
                <a:latin typeface="Arial" panose="020B0604020202020204" pitchFamily="34" charset="0"/>
                <a:ea typeface="Calibri" panose="020F0502020204030204" pitchFamily="34" charset="0"/>
                <a:cs typeface="Arial" panose="020B0604020202020204" pitchFamily="34" charset="0"/>
              </a:rPr>
              <a:t>∈</a:t>
            </a:r>
            <a:r>
              <a:rPr lang="de-DE" sz="2400" b="0" dirty="0">
                <a:latin typeface="Arial" panose="020B0604020202020204" pitchFamily="34" charset="0"/>
                <a:cs typeface="Arial" panose="020B0604020202020204" pitchFamily="34" charset="0"/>
              </a:rPr>
              <a:t> R existiert, so dass gilt:</a:t>
            </a:r>
          </a:p>
          <a:p>
            <a:pPr marL="494665" indent="0">
              <a:lnSpc>
                <a:spcPct val="100000"/>
              </a:lnSpc>
              <a:spcBef>
                <a:spcPts val="310"/>
              </a:spcBef>
              <a:buClr>
                <a:srgbClr val="FFCC00"/>
              </a:buClr>
              <a:buNone/>
              <a:tabLst>
                <a:tab pos="781685" algn="l"/>
              </a:tabLst>
            </a:pPr>
            <a:r>
              <a:rPr lang="de-DE" sz="2400" b="0" dirty="0" err="1">
                <a:latin typeface="Arial" panose="020B0604020202020204" pitchFamily="34" charset="0"/>
                <a:cs typeface="Arial" panose="020B0604020202020204" pitchFamily="34" charset="0"/>
              </a:rPr>
              <a:t>t</a:t>
            </a:r>
            <a:r>
              <a:rPr lang="de-DE" sz="2400" b="0" baseline="-25000" dirty="0" err="1">
                <a:latin typeface="Arial" panose="020B0604020202020204" pitchFamily="34" charset="0"/>
                <a:cs typeface="Arial" panose="020B0604020202020204" pitchFamily="34" charset="0"/>
              </a:rPr>
              <a:t>r</a:t>
            </a:r>
            <a:r>
              <a:rPr lang="de-DE" sz="2400" b="0" dirty="0" err="1">
                <a:latin typeface="Arial" panose="020B0604020202020204" pitchFamily="34" charset="0"/>
                <a:cs typeface="Arial" panose="020B0604020202020204" pitchFamily="34" charset="0"/>
              </a:rPr>
              <a:t>.</a:t>
            </a:r>
            <a:r>
              <a:rPr lang="de-DE" sz="2400" b="0" i="1" dirty="0" err="1">
                <a:latin typeface="Arial" panose="020B0604020202020204" pitchFamily="34" charset="0"/>
                <a:cs typeface="Arial" panose="020B0604020202020204" pitchFamily="34" charset="0"/>
              </a:rPr>
              <a:t>S</a:t>
            </a:r>
            <a:r>
              <a:rPr lang="de-DE" sz="2400" b="0" dirty="0">
                <a:latin typeface="Arial" panose="020B0604020202020204" pitchFamily="34" charset="0"/>
                <a:cs typeface="Arial" panose="020B0604020202020204" pitchFamily="34" charset="0"/>
              </a:rPr>
              <a:t> = </a:t>
            </a:r>
            <a:r>
              <a:rPr lang="de-DE" sz="2400" b="0" dirty="0" err="1">
                <a:latin typeface="Arial" panose="020B0604020202020204" pitchFamily="34" charset="0"/>
                <a:cs typeface="Arial" panose="020B0604020202020204" pitchFamily="34" charset="0"/>
              </a:rPr>
              <a:t>t</a:t>
            </a:r>
            <a:r>
              <a:rPr lang="de-DE" sz="2400" b="0" baseline="-25000" dirty="0" err="1">
                <a:latin typeface="Arial" panose="020B0604020202020204" pitchFamily="34" charset="0"/>
                <a:cs typeface="Arial" panose="020B0604020202020204" pitchFamily="34" charset="0"/>
              </a:rPr>
              <a:t>s</a:t>
            </a:r>
            <a:r>
              <a:rPr lang="de-DE" sz="2400" b="0" dirty="0" err="1">
                <a:latin typeface="Arial" panose="020B0604020202020204" pitchFamily="34" charset="0"/>
                <a:cs typeface="Arial" panose="020B0604020202020204" pitchFamily="34" charset="0"/>
              </a:rPr>
              <a:t>.</a:t>
            </a:r>
            <a:r>
              <a:rPr lang="de-DE" sz="2400" b="0" i="1" dirty="0" err="1">
                <a:latin typeface="Arial" panose="020B0604020202020204" pitchFamily="34" charset="0"/>
                <a:cs typeface="Arial" panose="020B0604020202020204" pitchFamily="34" charset="0"/>
              </a:rPr>
              <a:t>S</a:t>
            </a:r>
            <a:endParaRPr lang="de-DE" sz="2400" b="0" i="1" dirty="0">
              <a:latin typeface="Arial" panose="020B0604020202020204" pitchFamily="34" charset="0"/>
              <a:cs typeface="Arial" panose="020B0604020202020204" pitchFamily="34" charset="0"/>
            </a:endParaRPr>
          </a:p>
          <a:p>
            <a:pPr marL="494665" indent="0">
              <a:lnSpc>
                <a:spcPct val="100000"/>
              </a:lnSpc>
              <a:spcBef>
                <a:spcPts val="310"/>
              </a:spcBef>
              <a:buClr>
                <a:srgbClr val="FFCC00"/>
              </a:buClr>
              <a:buNone/>
              <a:tabLst>
                <a:tab pos="781685" algn="l"/>
              </a:tabLst>
            </a:pPr>
            <a:r>
              <a:rPr lang="de-DE" sz="2400" b="0" dirty="0" err="1">
                <a:latin typeface="Arial" panose="020B0604020202020204" pitchFamily="34" charset="0"/>
                <a:cs typeface="Arial" panose="020B0604020202020204" pitchFamily="34" charset="0"/>
              </a:rPr>
              <a:t>t</a:t>
            </a:r>
            <a:r>
              <a:rPr lang="de-DE" sz="2400" b="0" baseline="-25000" dirty="0" err="1">
                <a:latin typeface="Arial" panose="020B0604020202020204" pitchFamily="34" charset="0"/>
                <a:cs typeface="Arial" panose="020B0604020202020204" pitchFamily="34" charset="0"/>
              </a:rPr>
              <a:t>r</a:t>
            </a:r>
            <a:r>
              <a:rPr lang="de-DE" sz="2400" b="0" dirty="0">
                <a:latin typeface="Arial" panose="020B0604020202020204" pitchFamily="34" charset="0"/>
                <a:cs typeface="Arial" panose="020B0604020202020204" pitchFamily="34" charset="0"/>
              </a:rPr>
              <a:t>.(</a:t>
            </a:r>
            <a:r>
              <a:rPr lang="de-DE" sz="2400" b="0" i="1" dirty="0">
                <a:latin typeface="Arial" panose="020B0604020202020204" pitchFamily="34" charset="0"/>
                <a:cs typeface="Arial" panose="020B0604020202020204" pitchFamily="34" charset="0"/>
              </a:rPr>
              <a:t>R</a:t>
            </a:r>
            <a:r>
              <a:rPr lang="de-DE" sz="2400" b="0" dirty="0">
                <a:latin typeface="Arial" panose="020B0604020202020204" pitchFamily="34" charset="0"/>
                <a:cs typeface="Arial" panose="020B0604020202020204" pitchFamily="34" charset="0"/>
              </a:rPr>
              <a:t>-</a:t>
            </a:r>
            <a:r>
              <a:rPr lang="de-DE" sz="2400" b="0" i="1" dirty="0">
                <a:latin typeface="Arial" panose="020B0604020202020204" pitchFamily="34" charset="0"/>
                <a:cs typeface="Arial" panose="020B0604020202020204" pitchFamily="34" charset="0"/>
              </a:rPr>
              <a:t>S</a:t>
            </a:r>
            <a:r>
              <a:rPr lang="de-DE" sz="2400" b="0" dirty="0">
                <a:latin typeface="Arial" panose="020B0604020202020204" pitchFamily="34" charset="0"/>
                <a:cs typeface="Arial" panose="020B0604020202020204" pitchFamily="34" charset="0"/>
              </a:rPr>
              <a:t>) = t</a:t>
            </a:r>
          </a:p>
          <a:p>
            <a:pPr>
              <a:buNone/>
            </a:pPr>
            <a:endParaRPr lang="de-DE" b="0" dirty="0"/>
          </a:p>
          <a:p>
            <a:pPr marL="0" marR="30480" indent="0">
              <a:lnSpc>
                <a:spcPts val="2590"/>
              </a:lnSpc>
              <a:spcBef>
                <a:spcPts val="425"/>
              </a:spcBef>
              <a:buNone/>
            </a:pPr>
            <a:r>
              <a:rPr lang="de-DE" sz="2400" b="0" dirty="0">
                <a:latin typeface="Arial" panose="020B0604020202020204" pitchFamily="34" charset="0"/>
                <a:cs typeface="Arial" panose="020B0604020202020204" pitchFamily="34" charset="0"/>
              </a:rPr>
              <a:t>Die Division R </a:t>
            </a:r>
            <a:r>
              <a:rPr lang="de-DE" sz="2400" b="0" dirty="0">
                <a:effectLst/>
                <a:latin typeface="Arial" panose="020B0604020202020204" pitchFamily="34" charset="0"/>
                <a:ea typeface="Calibri" panose="020F0502020204030204" pitchFamily="34" charset="0"/>
                <a:cs typeface="Arial" panose="020B0604020202020204" pitchFamily="34" charset="0"/>
              </a:rPr>
              <a:t>÷</a:t>
            </a:r>
            <a:r>
              <a:rPr lang="de-DE" sz="2400" b="0" dirty="0">
                <a:latin typeface="Arial" panose="020B0604020202020204" pitchFamily="34" charset="0"/>
                <a:cs typeface="Arial" panose="020B0604020202020204" pitchFamily="34" charset="0"/>
              </a:rPr>
              <a:t> S kann auch durch Differenz, Kreuzprodukt und Projektion ausgedrückt werden:</a:t>
            </a:r>
          </a:p>
          <a:p>
            <a:pPr marL="0" indent="0" algn="ctr">
              <a:lnSpc>
                <a:spcPct val="100000"/>
              </a:lnSpc>
              <a:spcBef>
                <a:spcPts val="1115"/>
              </a:spcBef>
              <a:buNone/>
            </a:pPr>
            <a:r>
              <a:rPr lang="de-DE" sz="2400" b="0" dirty="0">
                <a:latin typeface="Arial" panose="020B0604020202020204" pitchFamily="34" charset="0"/>
                <a:cs typeface="Arial" panose="020B0604020202020204" pitchFamily="34" charset="0"/>
              </a:rPr>
              <a:t>R </a:t>
            </a:r>
            <a:r>
              <a:rPr lang="de-DE" sz="2400" b="0" dirty="0">
                <a:effectLst/>
                <a:latin typeface="Arial" panose="020B0604020202020204" pitchFamily="34" charset="0"/>
                <a:ea typeface="Calibri" panose="020F0502020204030204" pitchFamily="34" charset="0"/>
                <a:cs typeface="Arial" panose="020B0604020202020204" pitchFamily="34" charset="0"/>
              </a:rPr>
              <a:t>÷</a:t>
            </a:r>
            <a:r>
              <a:rPr lang="de-DE" sz="2400" b="0" dirty="0">
                <a:latin typeface="Arial" panose="020B0604020202020204" pitchFamily="34" charset="0"/>
                <a:cs typeface="Arial" panose="020B0604020202020204" pitchFamily="34" charset="0"/>
              </a:rPr>
              <a:t> S = </a:t>
            </a:r>
            <a:r>
              <a:rPr lang="el-GR" sz="2400" b="0" dirty="0">
                <a:effectLst/>
                <a:latin typeface="Arial" panose="020B0604020202020204" pitchFamily="34" charset="0"/>
                <a:ea typeface="Calibri" panose="020F0502020204030204" pitchFamily="34" charset="0"/>
                <a:cs typeface="Arial" panose="020B0604020202020204" pitchFamily="34" charset="0"/>
              </a:rPr>
              <a:t>Π</a:t>
            </a:r>
            <a:r>
              <a:rPr lang="el-GR" sz="2400" b="0" dirty="0">
                <a:effectLst/>
                <a:latin typeface="Arial" panose="020B0604020202020204" pitchFamily="34" charset="0"/>
                <a:cs typeface="Arial" panose="020B0604020202020204" pitchFamily="34" charset="0"/>
              </a:rPr>
              <a:t> </a:t>
            </a:r>
            <a:r>
              <a:rPr lang="el-GR" sz="2400" b="0" baseline="-24691" dirty="0">
                <a:latin typeface="Arial" panose="020B0604020202020204" pitchFamily="34" charset="0"/>
                <a:cs typeface="Arial" panose="020B0604020202020204" pitchFamily="34" charset="0"/>
              </a:rPr>
              <a:t>(</a:t>
            </a:r>
            <a:r>
              <a:rPr lang="de-DE" sz="2400" b="0" baseline="-24691" dirty="0">
                <a:latin typeface="Arial" panose="020B0604020202020204" pitchFamily="34" charset="0"/>
                <a:cs typeface="Arial" panose="020B0604020202020204" pitchFamily="34" charset="0"/>
              </a:rPr>
              <a:t>R-S)</a:t>
            </a:r>
            <a:r>
              <a:rPr lang="de-DE" sz="2400" b="0" dirty="0">
                <a:latin typeface="Arial" panose="020B0604020202020204" pitchFamily="34" charset="0"/>
                <a:cs typeface="Arial" panose="020B0604020202020204" pitchFamily="34" charset="0"/>
              </a:rPr>
              <a:t>(R) - </a:t>
            </a:r>
            <a:r>
              <a:rPr lang="el-GR" sz="2400" b="0" dirty="0">
                <a:effectLst/>
                <a:latin typeface="Arial" panose="020B0604020202020204" pitchFamily="34" charset="0"/>
                <a:ea typeface="Calibri" panose="020F0502020204030204" pitchFamily="34" charset="0"/>
                <a:cs typeface="Arial" panose="020B0604020202020204" pitchFamily="34" charset="0"/>
              </a:rPr>
              <a:t>Π</a:t>
            </a:r>
            <a:r>
              <a:rPr lang="el-GR" sz="2400" b="0" dirty="0">
                <a:latin typeface="Arial" panose="020B0604020202020204" pitchFamily="34" charset="0"/>
                <a:cs typeface="Arial" panose="020B0604020202020204" pitchFamily="34" charset="0"/>
              </a:rPr>
              <a:t> </a:t>
            </a:r>
            <a:r>
              <a:rPr lang="el-GR" sz="2400" b="0" baseline="-24691" dirty="0">
                <a:latin typeface="Arial" panose="020B0604020202020204" pitchFamily="34" charset="0"/>
                <a:cs typeface="Arial" panose="020B0604020202020204" pitchFamily="34" charset="0"/>
              </a:rPr>
              <a:t>(</a:t>
            </a:r>
            <a:r>
              <a:rPr lang="de-DE" sz="2400" b="0" baseline="-24691" dirty="0">
                <a:latin typeface="Arial" panose="020B0604020202020204" pitchFamily="34" charset="0"/>
                <a:cs typeface="Arial" panose="020B0604020202020204" pitchFamily="34" charset="0"/>
              </a:rPr>
              <a:t>R - S)</a:t>
            </a:r>
            <a:r>
              <a:rPr lang="de-DE" sz="2400" b="0" dirty="0">
                <a:latin typeface="Arial" panose="020B0604020202020204" pitchFamily="34" charset="0"/>
                <a:cs typeface="Arial" panose="020B0604020202020204" pitchFamily="34" charset="0"/>
              </a:rPr>
              <a:t>((</a:t>
            </a:r>
            <a:r>
              <a:rPr lang="el-GR" sz="2400" b="0" dirty="0">
                <a:effectLst/>
                <a:latin typeface="Arial" panose="020B0604020202020204" pitchFamily="34" charset="0"/>
                <a:ea typeface="Calibri" panose="020F0502020204030204" pitchFamily="34" charset="0"/>
                <a:cs typeface="Arial" panose="020B0604020202020204" pitchFamily="34" charset="0"/>
              </a:rPr>
              <a:t>Π </a:t>
            </a:r>
            <a:r>
              <a:rPr lang="el-GR" sz="2400" b="0" baseline="-24691" dirty="0">
                <a:latin typeface="Arial" panose="020B0604020202020204" pitchFamily="34" charset="0"/>
                <a:cs typeface="Arial" panose="020B0604020202020204" pitchFamily="34" charset="0"/>
              </a:rPr>
              <a:t>(</a:t>
            </a:r>
            <a:r>
              <a:rPr lang="de-DE" sz="2400" b="0" baseline="-24691" dirty="0">
                <a:latin typeface="Arial" panose="020B0604020202020204" pitchFamily="34" charset="0"/>
                <a:cs typeface="Arial" panose="020B0604020202020204" pitchFamily="34" charset="0"/>
              </a:rPr>
              <a:t>R - S)</a:t>
            </a:r>
            <a:r>
              <a:rPr lang="de-DE" sz="2400" b="0" dirty="0">
                <a:latin typeface="Arial" panose="020B0604020202020204" pitchFamily="34" charset="0"/>
                <a:cs typeface="Arial" panose="020B0604020202020204" pitchFamily="34" charset="0"/>
              </a:rPr>
              <a:t>(R) x S) - R)</a:t>
            </a:r>
          </a:p>
          <a:p>
            <a:pPr>
              <a:buNone/>
            </a:pPr>
            <a:endParaRPr lang="de-DE"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37</a:t>
            </a:fld>
            <a:endParaRPr lang="de-DE" dirty="0"/>
          </a:p>
        </p:txBody>
      </p:sp>
      <p:pic>
        <p:nvPicPr>
          <p:cNvPr id="7" name="Grafik 6">
            <a:extLst>
              <a:ext uri="{FF2B5EF4-FFF2-40B4-BE49-F238E27FC236}">
                <a16:creationId xmlns:a16="http://schemas.microsoft.com/office/drawing/2014/main" id="{AD18BC11-1535-0F85-6669-92709D159D63}"/>
              </a:ext>
            </a:extLst>
          </p:cNvPr>
          <p:cNvPicPr>
            <a:picLocks noChangeAspect="1"/>
          </p:cNvPicPr>
          <p:nvPr/>
        </p:nvPicPr>
        <p:blipFill>
          <a:blip r:embed="rId3"/>
          <a:stretch>
            <a:fillRect/>
          </a:stretch>
        </p:blipFill>
        <p:spPr>
          <a:xfrm>
            <a:off x="7406212" y="2527188"/>
            <a:ext cx="4452576" cy="2315697"/>
          </a:xfrm>
          <a:prstGeom prst="rect">
            <a:avLst/>
          </a:prstGeom>
        </p:spPr>
      </p:pic>
    </p:spTree>
    <p:extLst>
      <p:ext uri="{BB962C8B-B14F-4D97-AF65-F5344CB8AC3E}">
        <p14:creationId xmlns:p14="http://schemas.microsoft.com/office/powerpoint/2010/main" val="60973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Warum „Division“?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Autofit/>
          </a:bodyPr>
          <a:lstStyle/>
          <a:p>
            <a:pPr>
              <a:buFont typeface="Wingdings" pitchFamily="2" charset="2"/>
              <a:buChar char="§"/>
            </a:pPr>
            <a:r>
              <a:rPr lang="de-DE" sz="2000" b="0" dirty="0"/>
              <a:t>Ganzzahl-Division:</a:t>
            </a:r>
          </a:p>
          <a:p>
            <a:pPr marL="628650" lvl="2" indent="0">
              <a:buNone/>
            </a:pPr>
            <a:r>
              <a:rPr lang="de-DE" sz="1800" b="0" i="1" dirty="0"/>
              <a:t>a div b = c</a:t>
            </a:r>
          </a:p>
          <a:p>
            <a:pPr marL="628650" lvl="2" indent="0">
              <a:buNone/>
            </a:pPr>
            <a:r>
              <a:rPr lang="de-DE" sz="1800" b="0" i="1" dirty="0"/>
              <a:t>c</a:t>
            </a:r>
            <a:r>
              <a:rPr lang="de-DE" sz="1800" b="0" dirty="0"/>
              <a:t>: größte ganze Zahl, für die </a:t>
            </a:r>
            <a:r>
              <a:rPr lang="de-DE" sz="1800" b="0" i="1" dirty="0"/>
              <a:t>c * b ⩽ a</a:t>
            </a:r>
            <a:endParaRPr lang="de-DE" sz="2000" b="0" dirty="0"/>
          </a:p>
          <a:p>
            <a:pPr>
              <a:buFont typeface="Wingdings" pitchFamily="2" charset="2"/>
              <a:buChar char="§"/>
            </a:pPr>
            <a:r>
              <a:rPr lang="de-DE" sz="2000" b="0" dirty="0"/>
              <a:t>Division bei der relationalen Algebra:</a:t>
            </a:r>
          </a:p>
          <a:p>
            <a:pPr lvl="2">
              <a:buNone/>
            </a:pPr>
            <a:r>
              <a:rPr lang="de-DE" sz="1800" b="0" i="1" dirty="0"/>
              <a:t>A </a:t>
            </a:r>
            <a:r>
              <a:rPr lang="de-DE" sz="1800" b="0" i="1" dirty="0">
                <a:effectLst/>
                <a:ea typeface="Calibri" panose="020F0502020204030204" pitchFamily="34" charset="0"/>
                <a:cs typeface="Arial" panose="020B0604020202020204" pitchFamily="34" charset="0"/>
              </a:rPr>
              <a:t>÷ </a:t>
            </a:r>
            <a:r>
              <a:rPr lang="de-DE" sz="1800" b="0" i="1" dirty="0"/>
              <a:t>B = C</a:t>
            </a:r>
          </a:p>
          <a:p>
            <a:pPr lvl="2">
              <a:buNone/>
            </a:pPr>
            <a:r>
              <a:rPr lang="de-DE" sz="1800" b="0" i="1" dirty="0"/>
              <a:t>C</a:t>
            </a:r>
            <a:r>
              <a:rPr lang="de-DE" sz="1800" b="0" dirty="0"/>
              <a:t>: größte Relation, für die </a:t>
            </a:r>
            <a:r>
              <a:rPr lang="de-DE" sz="1800" b="0" i="1" dirty="0"/>
              <a:t>C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i="1" dirty="0"/>
              <a:t> B ⊆ A</a:t>
            </a:r>
          </a:p>
          <a:p>
            <a:pPr>
              <a:buNone/>
            </a:pPr>
            <a:endParaRPr lang="de-DE" sz="2000" b="0" dirty="0"/>
          </a:p>
          <a:p>
            <a:pPr>
              <a:buNone/>
            </a:pPr>
            <a:r>
              <a:rPr lang="de-DE" sz="2000" i="1" dirty="0"/>
              <a:t>Zurück zum Beispiel:</a:t>
            </a:r>
          </a:p>
          <a:p>
            <a:pPr>
              <a:buNone/>
            </a:pPr>
            <a:r>
              <a:rPr lang="de-DE" sz="2000" b="0" i="1" dirty="0"/>
              <a:t>	L</a:t>
            </a:r>
            <a:r>
              <a:rPr lang="de-DE" sz="2000" b="0" dirty="0"/>
              <a:t>: vierstündige Vorlesungen</a:t>
            </a:r>
          </a:p>
          <a:p>
            <a:pPr>
              <a:buNone/>
            </a:pPr>
            <a:r>
              <a:rPr lang="de-DE" sz="2000" b="0" i="1" dirty="0"/>
              <a:t>	hören </a:t>
            </a:r>
            <a:r>
              <a:rPr lang="de-DE" sz="2000" b="0" i="1" dirty="0">
                <a:effectLst/>
                <a:latin typeface="Arial" panose="020B0604020202020204" pitchFamily="34" charset="0"/>
                <a:ea typeface="Calibri" panose="020F0502020204030204" pitchFamily="34" charset="0"/>
                <a:cs typeface="Arial" panose="020B0604020202020204" pitchFamily="34" charset="0"/>
              </a:rPr>
              <a:t>÷ </a:t>
            </a:r>
            <a:r>
              <a:rPr lang="de-DE" sz="2000" b="0" i="1" dirty="0"/>
              <a:t>L = F</a:t>
            </a:r>
          </a:p>
          <a:p>
            <a:pPr>
              <a:buNone/>
            </a:pPr>
            <a:r>
              <a:rPr lang="de-DE" sz="2000" b="0" i="1" dirty="0"/>
              <a:t>	F</a:t>
            </a:r>
            <a:r>
              <a:rPr lang="de-DE" sz="2000" b="0" dirty="0"/>
              <a:t>: größte Relation, für die </a:t>
            </a:r>
            <a:r>
              <a:rPr lang="de-DE" sz="2000" b="0" i="1" dirty="0"/>
              <a:t>F </a:t>
            </a:r>
            <a:r>
              <a:rPr lang="de-DE" sz="2000" i="1"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i="1" dirty="0"/>
              <a:t> L ⊆ hören</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38</a:t>
            </a:fld>
            <a:endParaRPr lang="de-DE" dirty="0"/>
          </a:p>
        </p:txBody>
      </p:sp>
    </p:spTree>
    <p:extLst>
      <p:ext uri="{BB962C8B-B14F-4D97-AF65-F5344CB8AC3E}">
        <p14:creationId xmlns:p14="http://schemas.microsoft.com/office/powerpoint/2010/main" val="6263829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Mengendurchschnitt</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1148032" cy="3658990"/>
          </a:xfrm>
        </p:spPr>
        <p:txBody>
          <a:bodyPr>
            <a:noAutofit/>
          </a:bodyPr>
          <a:lstStyle/>
          <a:p>
            <a:pPr marL="0" marR="989330" indent="0">
              <a:lnSpc>
                <a:spcPct val="100000"/>
              </a:lnSpc>
              <a:spcBef>
                <a:spcPts val="100"/>
              </a:spcBef>
              <a:buNone/>
            </a:pPr>
            <a:r>
              <a:rPr lang="de-DE" sz="2000" dirty="0">
                <a:cs typeface="Arial"/>
              </a:rPr>
              <a:t>Beispiel: </a:t>
            </a:r>
            <a:r>
              <a:rPr lang="de-DE" sz="2000" b="0" dirty="0">
                <a:cs typeface="Arial"/>
              </a:rPr>
              <a:t>Finde die </a:t>
            </a:r>
            <a:r>
              <a:rPr lang="de-DE" sz="2000" b="0" i="1" dirty="0" err="1">
                <a:cs typeface="Arial"/>
              </a:rPr>
              <a:t>PersNr</a:t>
            </a:r>
            <a:r>
              <a:rPr lang="de-DE" sz="2000" b="0" i="1" dirty="0">
                <a:cs typeface="Arial"/>
              </a:rPr>
              <a:t> </a:t>
            </a:r>
            <a:r>
              <a:rPr lang="de-DE" sz="2000" b="0" dirty="0">
                <a:cs typeface="Arial"/>
              </a:rPr>
              <a:t>aller C4-Professor*innen, die min. eine Vorlesung halten:</a:t>
            </a:r>
          </a:p>
          <a:p>
            <a:pPr marL="0" indent="0" algn="ctr">
              <a:lnSpc>
                <a:spcPts val="3275"/>
              </a:lnSpc>
              <a:spcBef>
                <a:spcPts val="2030"/>
              </a:spcBef>
              <a:spcAft>
                <a:spcPts val="1800"/>
              </a:spcAft>
              <a:buNone/>
            </a:pPr>
            <a:r>
              <a:rPr lang="el-GR" sz="1800" dirty="0">
                <a:effectLst/>
                <a:ea typeface="Calibri" panose="020F0502020204030204" pitchFamily="34" charset="0"/>
              </a:rPr>
              <a:t>Π</a:t>
            </a:r>
            <a:r>
              <a:rPr lang="de-DE" sz="1800" dirty="0">
                <a:effectLst/>
              </a:rPr>
              <a:t> </a:t>
            </a:r>
            <a:r>
              <a:rPr lang="de-DE" sz="1800" b="0" dirty="0" err="1">
                <a:cs typeface="Arial"/>
              </a:rPr>
              <a:t>PersNr</a:t>
            </a:r>
            <a:r>
              <a:rPr lang="de-DE" sz="1800" b="0" baseline="13888" dirty="0">
                <a:cs typeface="Arial"/>
              </a:rPr>
              <a:t>(</a:t>
            </a:r>
            <a:r>
              <a:rPr lang="el-GR" sz="1800" dirty="0">
                <a:effectLst/>
                <a:ea typeface="Calibri" panose="020F0502020204030204" pitchFamily="34" charset="0"/>
              </a:rPr>
              <a:t>ρ</a:t>
            </a:r>
            <a:r>
              <a:rPr lang="de-DE" sz="1800" b="0" baseline="-25000" dirty="0" err="1">
                <a:cs typeface="Arial"/>
              </a:rPr>
              <a:t>PersNr</a:t>
            </a:r>
            <a:r>
              <a:rPr lang="de-DE" sz="1800" baseline="-25000" dirty="0" err="1">
                <a:effectLst/>
                <a:ea typeface="Calibri" panose="020F0502020204030204" pitchFamily="34" charset="0"/>
              </a:rPr>
              <a:t>←</a:t>
            </a:r>
            <a:r>
              <a:rPr lang="de-DE" sz="1800" b="0" baseline="-25000" dirty="0" err="1">
                <a:cs typeface="Arial"/>
              </a:rPr>
              <a:t>gelesenVon</a:t>
            </a:r>
            <a:r>
              <a:rPr lang="de-DE" sz="1800" b="0" baseline="13888" dirty="0">
                <a:cs typeface="Arial"/>
              </a:rPr>
              <a:t>(Vorlesungen)) </a:t>
            </a:r>
            <a:r>
              <a:rPr lang="de-DE" sz="1800" dirty="0">
                <a:effectLst/>
                <a:ea typeface="Calibri" panose="020F0502020204030204" pitchFamily="34" charset="0"/>
                <a:cs typeface="Cambria Math" panose="02040503050406030204" pitchFamily="18" charset="0"/>
              </a:rPr>
              <a:t>⋂</a:t>
            </a:r>
            <a:r>
              <a:rPr lang="de-DE" sz="1800" dirty="0">
                <a:effectLst/>
              </a:rPr>
              <a:t> </a:t>
            </a:r>
            <a:r>
              <a:rPr lang="el-GR" sz="1800" dirty="0">
                <a:effectLst/>
                <a:ea typeface="Calibri" panose="020F0502020204030204" pitchFamily="34" charset="0"/>
              </a:rPr>
              <a:t>Π</a:t>
            </a:r>
            <a:r>
              <a:rPr lang="de-DE" sz="1800" dirty="0">
                <a:effectLst/>
              </a:rPr>
              <a:t> </a:t>
            </a:r>
            <a:r>
              <a:rPr lang="de-DE" sz="1800" b="0" baseline="-17543" dirty="0" err="1">
                <a:cs typeface="Arial"/>
              </a:rPr>
              <a:t>PersNr</a:t>
            </a:r>
            <a:r>
              <a:rPr lang="de-DE" sz="1800" b="0" dirty="0">
                <a:cs typeface="Arial"/>
              </a:rPr>
              <a:t>(</a:t>
            </a:r>
            <a:r>
              <a:rPr lang="de-DE" sz="1800" dirty="0" err="1">
                <a:effectLst/>
                <a:ea typeface="Calibri" panose="020F0502020204030204" pitchFamily="34" charset="0"/>
              </a:rPr>
              <a:t>σ</a:t>
            </a:r>
            <a:r>
              <a:rPr lang="de-DE" sz="1800" dirty="0">
                <a:effectLst/>
              </a:rPr>
              <a:t> </a:t>
            </a:r>
            <a:r>
              <a:rPr lang="de-DE" sz="1800" b="0" baseline="-17543" dirty="0">
                <a:cs typeface="Arial"/>
              </a:rPr>
              <a:t>Rang=C4</a:t>
            </a:r>
            <a:r>
              <a:rPr lang="de-DE" sz="1800" b="0" dirty="0">
                <a:cs typeface="Arial"/>
              </a:rPr>
              <a:t>(Professoren))</a:t>
            </a:r>
          </a:p>
          <a:p>
            <a:pPr marL="0" indent="0" algn="ctr">
              <a:lnSpc>
                <a:spcPct val="100000"/>
              </a:lnSpc>
              <a:spcBef>
                <a:spcPts val="0"/>
              </a:spcBef>
              <a:buNone/>
            </a:pPr>
            <a:endParaRPr lang="de-DE" sz="800" b="0" dirty="0">
              <a:cs typeface="Arial"/>
            </a:endParaRPr>
          </a:p>
          <a:p>
            <a:pPr marL="342900" marR="989330" indent="-342900">
              <a:lnSpc>
                <a:spcPct val="100000"/>
              </a:lnSpc>
              <a:spcBef>
                <a:spcPts val="100"/>
              </a:spcBef>
              <a:buFont typeface="Wingdings" pitchFamily="2" charset="2"/>
              <a:buChar char="§"/>
            </a:pPr>
            <a:r>
              <a:rPr lang="de-DE" sz="2000" b="0" dirty="0">
                <a:cs typeface="Arial"/>
              </a:rPr>
              <a:t>Mengendurchschnitt nur auf zwei Argumentrelationen </a:t>
            </a:r>
            <a:br>
              <a:rPr lang="de-DE" sz="2000" b="0" dirty="0">
                <a:cs typeface="Arial"/>
              </a:rPr>
            </a:br>
            <a:r>
              <a:rPr lang="de-DE" sz="2000" b="0" dirty="0">
                <a:cs typeface="Arial"/>
              </a:rPr>
              <a:t>mit gleichem Schema anwendbar</a:t>
            </a:r>
          </a:p>
          <a:p>
            <a:pPr marL="342900" marR="989330" indent="-342900">
              <a:lnSpc>
                <a:spcPct val="100000"/>
              </a:lnSpc>
              <a:spcBef>
                <a:spcPts val="100"/>
              </a:spcBef>
              <a:buFont typeface="Wingdings" pitchFamily="2" charset="2"/>
              <a:buChar char="§"/>
            </a:pPr>
            <a:r>
              <a:rPr lang="de-DE" sz="2000" b="0" dirty="0">
                <a:cs typeface="Arial"/>
              </a:rPr>
              <a:t>Deshalb Umbenennung des Attribute </a:t>
            </a:r>
            <a:r>
              <a:rPr lang="de-DE" sz="2000" b="0" i="1" dirty="0" err="1">
                <a:cs typeface="Arial"/>
              </a:rPr>
              <a:t>gelesenVon</a:t>
            </a:r>
            <a:r>
              <a:rPr lang="de-DE" sz="2000" b="0" i="1" dirty="0">
                <a:cs typeface="Arial"/>
              </a:rPr>
              <a:t> </a:t>
            </a:r>
            <a:r>
              <a:rPr lang="de-DE" sz="2000" b="0" dirty="0">
                <a:cs typeface="Arial"/>
              </a:rPr>
              <a:t>in </a:t>
            </a:r>
            <a:r>
              <a:rPr lang="de-DE" sz="2000" b="0" i="1" dirty="0" err="1">
                <a:cs typeface="Arial"/>
              </a:rPr>
              <a:t>PersNr</a:t>
            </a:r>
            <a:r>
              <a:rPr lang="de-DE" sz="2000" b="0" i="1" dirty="0">
                <a:cs typeface="Arial"/>
              </a:rPr>
              <a:t> </a:t>
            </a:r>
            <a:br>
              <a:rPr lang="de-DE" sz="2000" b="0" i="1" dirty="0">
                <a:cs typeface="Arial"/>
              </a:rPr>
            </a:br>
            <a:r>
              <a:rPr lang="de-DE" sz="2000" b="0" dirty="0">
                <a:cs typeface="Arial"/>
              </a:rPr>
              <a:t>in der Relation </a:t>
            </a:r>
            <a:r>
              <a:rPr lang="de-DE" sz="2000" b="0" i="1" dirty="0">
                <a:cs typeface="Arial"/>
              </a:rPr>
              <a:t>Vorlesungen </a:t>
            </a:r>
            <a:r>
              <a:rPr lang="de-DE" sz="2000" b="0" dirty="0">
                <a:cs typeface="Arial"/>
              </a:rPr>
              <a:t>notwendig</a:t>
            </a:r>
          </a:p>
          <a:p>
            <a:pPr marL="342900" marR="989330" indent="-342900">
              <a:lnSpc>
                <a:spcPct val="100000"/>
              </a:lnSpc>
              <a:spcBef>
                <a:spcPts val="100"/>
              </a:spcBef>
              <a:buFont typeface="Wingdings" pitchFamily="2" charset="2"/>
              <a:buChar char="§"/>
            </a:pPr>
            <a:r>
              <a:rPr lang="de-DE" sz="2000" b="0" dirty="0">
                <a:cs typeface="Arial"/>
              </a:rPr>
              <a:t>Der Mengendurchschnitt zweier Relationen R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cs typeface="Apple Symbols"/>
              </a:rPr>
              <a:t> </a:t>
            </a:r>
            <a:r>
              <a:rPr lang="de-DE" sz="2000" b="0" dirty="0">
                <a:cs typeface="Arial"/>
              </a:rPr>
              <a:t>S kann durch die Mengendifferenz wie folgt ausgedrückt werden: R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cs typeface="Apple Symbols"/>
              </a:rPr>
              <a:t> </a:t>
            </a:r>
            <a:r>
              <a:rPr lang="de-DE" sz="2000" b="0" dirty="0">
                <a:cs typeface="Arial"/>
              </a:rPr>
              <a:t>S = R </a:t>
            </a:r>
            <a:r>
              <a:rPr lang="de-DE" sz="2000" b="0" dirty="0">
                <a:cs typeface="Apple Symbols"/>
              </a:rPr>
              <a:t>- </a:t>
            </a:r>
            <a:r>
              <a:rPr lang="de-DE" sz="2000" b="0" dirty="0">
                <a:cs typeface="Arial"/>
              </a:rPr>
              <a:t>(R </a:t>
            </a:r>
            <a:r>
              <a:rPr lang="de-DE" sz="2000" b="0" dirty="0">
                <a:cs typeface="Apple Symbols"/>
              </a:rPr>
              <a:t>- </a:t>
            </a:r>
            <a:r>
              <a:rPr lang="de-DE" sz="2000" b="0" dirty="0">
                <a:cs typeface="Arial"/>
              </a:rPr>
              <a:t>S)</a:t>
            </a:r>
          </a:p>
          <a:p>
            <a:pPr marL="342900" marR="989330" indent="-342900">
              <a:lnSpc>
                <a:spcPct val="100000"/>
              </a:lnSpc>
              <a:spcBef>
                <a:spcPts val="100"/>
              </a:spcBef>
              <a:buFont typeface="Wingdings" pitchFamily="2" charset="2"/>
              <a:buChar char="§"/>
            </a:pPr>
            <a:endParaRPr lang="de-DE" sz="2000" b="0" dirty="0">
              <a:cs typeface="Arial"/>
            </a:endParaRPr>
          </a:p>
          <a:p>
            <a:pPr marL="342900" marR="989330" indent="-342900">
              <a:lnSpc>
                <a:spcPct val="100000"/>
              </a:lnSpc>
              <a:spcBef>
                <a:spcPts val="100"/>
              </a:spcBef>
              <a:buFont typeface="Wingdings" pitchFamily="2" charset="2"/>
              <a:buChar char="§"/>
            </a:pPr>
            <a:endParaRPr lang="de-DE" sz="2000" b="0" dirty="0">
              <a:cs typeface="Arial"/>
            </a:endParaRPr>
          </a:p>
          <a:p>
            <a:pPr marL="24765" marR="17780" indent="0">
              <a:lnSpc>
                <a:spcPts val="2590"/>
              </a:lnSpc>
              <a:spcBef>
                <a:spcPts val="1605"/>
              </a:spcBef>
              <a:buClr>
                <a:srgbClr val="FFCC00"/>
              </a:buClr>
              <a:buNone/>
              <a:tabLst>
                <a:tab pos="368935" algn="l"/>
              </a:tabLst>
            </a:pPr>
            <a:endParaRPr lang="de-DE" sz="2000" b="0" dirty="0">
              <a:cs typeface="Arial"/>
            </a:endParaRPr>
          </a:p>
          <a:p>
            <a:pPr marL="24765" indent="0">
              <a:lnSpc>
                <a:spcPts val="2735"/>
              </a:lnSpc>
              <a:spcBef>
                <a:spcPts val="275"/>
              </a:spcBef>
              <a:buClr>
                <a:srgbClr val="FFCC00"/>
              </a:buClr>
              <a:buNone/>
              <a:tabLst>
                <a:tab pos="368935" algn="l"/>
              </a:tabLst>
            </a:pPr>
            <a:endParaRPr lang="de-DE" sz="2000" b="0" dirty="0">
              <a:cs typeface="Arial"/>
            </a:endParaRP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39</a:t>
            </a:fld>
            <a:endParaRPr lang="de-DE" dirty="0"/>
          </a:p>
        </p:txBody>
      </p:sp>
    </p:spTree>
    <p:extLst>
      <p:ext uri="{BB962C8B-B14F-4D97-AF65-F5344CB8AC3E}">
        <p14:creationId xmlns:p14="http://schemas.microsoft.com/office/powerpoint/2010/main" val="196545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Grundlagen</a:t>
            </a:r>
          </a:p>
        </p:txBody>
      </p:sp>
      <p:sp>
        <p:nvSpPr>
          <p:cNvPr id="3" name="Textplatzhalter 2">
            <a:extLst>
              <a:ext uri="{FF2B5EF4-FFF2-40B4-BE49-F238E27FC236}">
                <a16:creationId xmlns:a16="http://schemas.microsoft.com/office/drawing/2014/main" id="{F26DD332-5FDB-2702-E4EB-E5E04C3E86EA}"/>
              </a:ext>
            </a:extLst>
          </p:cNvPr>
          <p:cNvSpPr>
            <a:spLocks noGrp="1"/>
          </p:cNvSpPr>
          <p:nvPr>
            <p:ph type="body" sz="quarter" idx="14"/>
          </p:nvPr>
        </p:nvSpPr>
        <p:spPr/>
        <p:txBody>
          <a:bodyPr/>
          <a:lstStyle/>
          <a:p>
            <a:endParaRPr lang="de-DE"/>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4</a:t>
            </a:fld>
            <a:endParaRPr lang="de-DE" dirty="0"/>
          </a:p>
        </p:txBody>
      </p:sp>
    </p:spTree>
    <p:extLst>
      <p:ext uri="{BB962C8B-B14F-4D97-AF65-F5344CB8AC3E}">
        <p14:creationId xmlns:p14="http://schemas.microsoft.com/office/powerpoint/2010/main" val="19943935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Relationenkalkül</a:t>
            </a:r>
          </a:p>
        </p:txBody>
      </p:sp>
      <p:sp>
        <p:nvSpPr>
          <p:cNvPr id="3" name="Textplatzhalter 2">
            <a:extLst>
              <a:ext uri="{FF2B5EF4-FFF2-40B4-BE49-F238E27FC236}">
                <a16:creationId xmlns:a16="http://schemas.microsoft.com/office/drawing/2014/main" id="{F26DD332-5FDB-2702-E4EB-E5E04C3E86EA}"/>
              </a:ext>
            </a:extLst>
          </p:cNvPr>
          <p:cNvSpPr>
            <a:spLocks noGrp="1"/>
          </p:cNvSpPr>
          <p:nvPr>
            <p:ph type="body" sz="quarter" idx="14"/>
          </p:nvPr>
        </p:nvSpPr>
        <p:spPr/>
        <p:txBody>
          <a:bodyPr/>
          <a:lstStyle/>
          <a:p>
            <a:endParaRPr lang="de-DE"/>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40</a:t>
            </a:fld>
            <a:endParaRPr lang="de-DE" dirty="0"/>
          </a:p>
        </p:txBody>
      </p:sp>
    </p:spTree>
    <p:extLst>
      <p:ext uri="{BB962C8B-B14F-4D97-AF65-F5344CB8AC3E}">
        <p14:creationId xmlns:p14="http://schemas.microsoft.com/office/powerpoint/2010/main" val="31509891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Der </a:t>
            </a:r>
            <a:r>
              <a:rPr lang="de-DE" dirty="0" err="1"/>
              <a:t>Relationenkalkül</a:t>
            </a:r>
            <a:r>
              <a:rPr lang="de-DE" dirty="0"/>
              <a:t> (</a:t>
            </a:r>
            <a:r>
              <a:rPr lang="de-DE" dirty="0" err="1"/>
              <a:t>Tupelkalkül</a:t>
            </a:r>
            <a:r>
              <a:rPr lang="de-DE" dirty="0"/>
              <a:t>)</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02456" y="2279738"/>
            <a:ext cx="10350411" cy="3658990"/>
          </a:xfrm>
        </p:spPr>
        <p:txBody>
          <a:bodyPr>
            <a:noAutofit/>
          </a:bodyPr>
          <a:lstStyle/>
          <a:p>
            <a:pPr marL="0" indent="0">
              <a:lnSpc>
                <a:spcPct val="100000"/>
              </a:lnSpc>
              <a:spcBef>
                <a:spcPts val="650"/>
              </a:spcBef>
              <a:buNone/>
            </a:pPr>
            <a:r>
              <a:rPr lang="de-DE" sz="2000" b="0" dirty="0">
                <a:cs typeface="Arial"/>
              </a:rPr>
              <a:t>Eine Anfrage im </a:t>
            </a:r>
            <a:r>
              <a:rPr lang="de-DE" sz="2000" b="0" dirty="0" err="1">
                <a:cs typeface="Arial"/>
              </a:rPr>
              <a:t>Tupelkalkül</a:t>
            </a:r>
            <a:r>
              <a:rPr lang="de-DE" sz="2000" b="0" dirty="0">
                <a:cs typeface="Arial"/>
              </a:rPr>
              <a:t> hat die Form</a:t>
            </a:r>
          </a:p>
          <a:p>
            <a:pPr marL="63500" marR="5325745" indent="0">
              <a:lnSpc>
                <a:spcPts val="3440"/>
              </a:lnSpc>
              <a:spcBef>
                <a:spcPts val="195"/>
              </a:spcBef>
              <a:buNone/>
            </a:pPr>
            <a:r>
              <a:rPr lang="de-DE" sz="2000" b="0" dirty="0">
                <a:cs typeface="Arial"/>
              </a:rPr>
              <a:t>{t ∣</a:t>
            </a:r>
            <a:r>
              <a:rPr lang="de-DE" sz="2000" b="0" dirty="0">
                <a:cs typeface="Apple Symbols"/>
              </a:rPr>
              <a:t> </a:t>
            </a:r>
            <a:r>
              <a:rPr lang="de-DE" sz="2000" b="0" dirty="0">
                <a:cs typeface="Arial"/>
              </a:rPr>
              <a:t>P(t)} </a:t>
            </a:r>
          </a:p>
          <a:p>
            <a:pPr marL="63500" marR="5325745" indent="0">
              <a:lnSpc>
                <a:spcPts val="3440"/>
              </a:lnSpc>
              <a:spcBef>
                <a:spcPts val="195"/>
              </a:spcBef>
              <a:buNone/>
            </a:pPr>
            <a:r>
              <a:rPr lang="de-DE" sz="2000" b="0" dirty="0">
                <a:cs typeface="Arial"/>
              </a:rPr>
              <a:t>mit P(t) Formel.</a:t>
            </a:r>
          </a:p>
          <a:p>
            <a:pPr marL="0" indent="0">
              <a:lnSpc>
                <a:spcPct val="100000"/>
              </a:lnSpc>
              <a:buNone/>
            </a:pPr>
            <a:r>
              <a:rPr lang="de-DE" sz="2000" dirty="0">
                <a:cs typeface="Arial"/>
              </a:rPr>
              <a:t>Beispiele</a:t>
            </a:r>
            <a:r>
              <a:rPr lang="de-DE" sz="2000" b="0" dirty="0">
                <a:cs typeface="Arial"/>
              </a:rPr>
              <a:t>:</a:t>
            </a:r>
          </a:p>
          <a:p>
            <a:pPr marL="342900" indent="-342900">
              <a:lnSpc>
                <a:spcPct val="100000"/>
              </a:lnSpc>
              <a:spcBef>
                <a:spcPts val="10"/>
              </a:spcBef>
              <a:buFont typeface="Wingdings" pitchFamily="2" charset="2"/>
              <a:buChar char="§"/>
            </a:pPr>
            <a:r>
              <a:rPr lang="de-DE" sz="2000" b="0" dirty="0">
                <a:cs typeface="Arial"/>
              </a:rPr>
              <a:t>C4-Professor*innen: </a:t>
            </a:r>
          </a:p>
          <a:p>
            <a:pPr marL="628650" lvl="2" indent="0">
              <a:lnSpc>
                <a:spcPct val="100000"/>
              </a:lnSpc>
              <a:spcBef>
                <a:spcPts val="10"/>
              </a:spcBef>
              <a:buNone/>
            </a:pPr>
            <a:r>
              <a:rPr lang="de-DE" sz="1600" b="0" dirty="0">
                <a:cs typeface="Arial"/>
              </a:rPr>
              <a:t>{p ∣</a:t>
            </a:r>
            <a:r>
              <a:rPr lang="de-DE" sz="1600" b="0" dirty="0">
                <a:cs typeface="Apple Symbols"/>
              </a:rPr>
              <a:t> </a:t>
            </a:r>
            <a:r>
              <a:rPr lang="de-DE" sz="1600" b="0" dirty="0">
                <a:cs typeface="Arial"/>
              </a:rPr>
              <a:t>p </a:t>
            </a:r>
            <a:r>
              <a:rPr lang="de-DE" sz="1400" b="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b="0" dirty="0">
                <a:cs typeface="Apple Symbols"/>
              </a:rPr>
              <a:t> </a:t>
            </a:r>
            <a:r>
              <a:rPr lang="de-DE" sz="1600" b="0" dirty="0">
                <a:cs typeface="Arial"/>
              </a:rPr>
              <a:t>Professoren </a:t>
            </a:r>
            <a:r>
              <a:rPr lang="de-DE" sz="1600" b="0" dirty="0">
                <a:cs typeface="STIXGeneral"/>
              </a:rPr>
              <a:t>⋀ </a:t>
            </a:r>
            <a:r>
              <a:rPr lang="de-DE" sz="1600" b="0" dirty="0" err="1">
                <a:cs typeface="Arial"/>
              </a:rPr>
              <a:t>p.Rang</a:t>
            </a:r>
            <a:r>
              <a:rPr lang="de-DE" sz="1600" b="0" dirty="0">
                <a:cs typeface="Arial"/>
              </a:rPr>
              <a:t> = </a:t>
            </a:r>
            <a:r>
              <a:rPr lang="de-DE" sz="1600" dirty="0">
                <a:cs typeface="Arial"/>
              </a:rPr>
              <a:t>'C4'</a:t>
            </a:r>
            <a:r>
              <a:rPr lang="de-DE" sz="1600" b="0" dirty="0">
                <a:cs typeface="Arial"/>
              </a:rPr>
              <a:t>}</a:t>
            </a:r>
          </a:p>
          <a:p>
            <a:pPr marL="342900" indent="-342900">
              <a:lnSpc>
                <a:spcPct val="100000"/>
              </a:lnSpc>
              <a:spcBef>
                <a:spcPts val="10"/>
              </a:spcBef>
              <a:buFont typeface="Wingdings" pitchFamily="2" charset="2"/>
              <a:buChar char="§"/>
            </a:pPr>
            <a:r>
              <a:rPr lang="de-DE" sz="2000" b="0" dirty="0">
                <a:cs typeface="Arial"/>
              </a:rPr>
              <a:t>Studierende mit mindestens einer Vorlesung von Curie: </a:t>
            </a:r>
          </a:p>
          <a:p>
            <a:pPr marL="628650" lvl="2" indent="0">
              <a:lnSpc>
                <a:spcPct val="100000"/>
              </a:lnSpc>
              <a:spcBef>
                <a:spcPts val="20"/>
              </a:spcBef>
              <a:buNone/>
            </a:pPr>
            <a:r>
              <a:rPr lang="de-DE" sz="1600" b="0" dirty="0">
                <a:cs typeface="Arial"/>
              </a:rPr>
              <a:t>{s ∣ s </a:t>
            </a:r>
            <a:r>
              <a:rPr lang="de-DE" sz="1600" b="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b="0" dirty="0">
                <a:cs typeface="Apple Symbols"/>
              </a:rPr>
              <a:t> </a:t>
            </a:r>
            <a:r>
              <a:rPr lang="de-DE" sz="1600" b="0" dirty="0">
                <a:cs typeface="Arial"/>
              </a:rPr>
              <a:t>Studenten</a:t>
            </a:r>
            <a:br>
              <a:rPr lang="de-DE" sz="1600" dirty="0">
                <a:cs typeface="Arial"/>
              </a:rPr>
            </a:br>
            <a:r>
              <a:rPr lang="de-DE" sz="1600" dirty="0">
                <a:cs typeface="Arial"/>
              </a:rPr>
              <a:t>	</a:t>
            </a:r>
            <a:r>
              <a:rPr lang="de-DE" sz="1600" b="0" dirty="0">
                <a:cs typeface="STIXGeneral"/>
              </a:rPr>
              <a:t>⋀ ∃</a:t>
            </a:r>
            <a:r>
              <a:rPr lang="de-DE" sz="1600" b="0" dirty="0">
                <a:cs typeface="Arial"/>
              </a:rPr>
              <a:t>h </a:t>
            </a:r>
            <a:r>
              <a:rPr lang="de-DE" sz="1600" b="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b="0" dirty="0">
                <a:cs typeface="Apple Symbols"/>
              </a:rPr>
              <a:t> </a:t>
            </a:r>
            <a:r>
              <a:rPr lang="de-DE" sz="1600" b="0" dirty="0">
                <a:cs typeface="Arial"/>
              </a:rPr>
              <a:t>hören (</a:t>
            </a:r>
            <a:r>
              <a:rPr lang="de-DE" sz="1600" b="0" dirty="0" err="1">
                <a:cs typeface="Arial"/>
              </a:rPr>
              <a:t>s.MatrNr</a:t>
            </a:r>
            <a:r>
              <a:rPr lang="de-DE" sz="1600" b="0" dirty="0">
                <a:cs typeface="Arial"/>
              </a:rPr>
              <a:t>=</a:t>
            </a:r>
            <a:r>
              <a:rPr lang="de-DE" sz="1600" b="0" dirty="0" err="1">
                <a:cs typeface="Arial"/>
              </a:rPr>
              <a:t>h.MatrNr</a:t>
            </a:r>
            <a:br>
              <a:rPr lang="de-DE" sz="1600" dirty="0">
                <a:cs typeface="Arial"/>
              </a:rPr>
            </a:br>
            <a:r>
              <a:rPr lang="de-DE" sz="1600" dirty="0">
                <a:cs typeface="Arial"/>
              </a:rPr>
              <a:t>	</a:t>
            </a:r>
            <a:r>
              <a:rPr lang="de-DE" sz="1600" b="0" dirty="0">
                <a:cs typeface="STIXGeneral"/>
              </a:rPr>
              <a:t>⋀ ∃</a:t>
            </a:r>
            <a:r>
              <a:rPr lang="de-DE" sz="1600" b="0" dirty="0">
                <a:cs typeface="Arial"/>
              </a:rPr>
              <a:t>v </a:t>
            </a:r>
            <a:r>
              <a:rPr lang="de-DE" sz="1600" b="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b="0" dirty="0">
                <a:cs typeface="Apple Symbols"/>
              </a:rPr>
              <a:t> </a:t>
            </a:r>
            <a:r>
              <a:rPr lang="de-DE" sz="1600" b="0" dirty="0">
                <a:cs typeface="Arial"/>
              </a:rPr>
              <a:t>Vorlesungen (</a:t>
            </a:r>
            <a:r>
              <a:rPr lang="de-DE" sz="1600" b="0" dirty="0" err="1">
                <a:cs typeface="Arial"/>
              </a:rPr>
              <a:t>h.VorlNr</a:t>
            </a:r>
            <a:r>
              <a:rPr lang="de-DE" sz="1600" b="0" dirty="0">
                <a:cs typeface="Arial"/>
              </a:rPr>
              <a:t>=</a:t>
            </a:r>
            <a:r>
              <a:rPr lang="de-DE" sz="1600" b="0" dirty="0" err="1">
                <a:cs typeface="Arial"/>
              </a:rPr>
              <a:t>v.VorlNr</a:t>
            </a:r>
            <a:br>
              <a:rPr lang="de-DE" sz="1600" dirty="0">
                <a:cs typeface="Arial"/>
              </a:rPr>
            </a:br>
            <a:r>
              <a:rPr lang="de-DE" sz="1600" dirty="0">
                <a:cs typeface="Arial"/>
              </a:rPr>
              <a:t>	</a:t>
            </a:r>
            <a:r>
              <a:rPr lang="de-DE" sz="1600" b="0" dirty="0">
                <a:cs typeface="STIXGeneral"/>
              </a:rPr>
              <a:t>⋀ ∃</a:t>
            </a:r>
            <a:r>
              <a:rPr lang="de-DE" sz="1600" b="0" dirty="0">
                <a:cs typeface="Arial"/>
              </a:rPr>
              <a:t>p </a:t>
            </a:r>
            <a:r>
              <a:rPr lang="de-DE" sz="1600" b="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b="0" dirty="0">
                <a:cs typeface="Apple Symbols"/>
              </a:rPr>
              <a:t> </a:t>
            </a:r>
            <a:r>
              <a:rPr lang="de-DE" sz="1600" b="0" dirty="0">
                <a:cs typeface="Arial"/>
              </a:rPr>
              <a:t>Professoren (p. </a:t>
            </a:r>
            <a:r>
              <a:rPr lang="de-DE" sz="1600" b="0" dirty="0" err="1">
                <a:cs typeface="Arial"/>
              </a:rPr>
              <a:t>PersNr</a:t>
            </a:r>
            <a:r>
              <a:rPr lang="de-DE" sz="1600" b="0" dirty="0">
                <a:cs typeface="Arial"/>
              </a:rPr>
              <a:t>=</a:t>
            </a:r>
            <a:r>
              <a:rPr lang="de-DE" sz="1600" b="0" dirty="0" err="1">
                <a:cs typeface="Arial"/>
              </a:rPr>
              <a:t>v.gelesenVon</a:t>
            </a:r>
            <a:br>
              <a:rPr lang="de-DE" sz="1600" dirty="0">
                <a:cs typeface="Arial"/>
              </a:rPr>
            </a:br>
            <a:r>
              <a:rPr lang="de-DE" sz="1600" dirty="0">
                <a:cs typeface="Arial"/>
              </a:rPr>
              <a:t>	</a:t>
            </a:r>
            <a:r>
              <a:rPr lang="de-DE" sz="1600" b="0" dirty="0">
                <a:cs typeface="STIXGeneral"/>
              </a:rPr>
              <a:t>⋀ </a:t>
            </a:r>
            <a:r>
              <a:rPr lang="de-DE" sz="1600" b="0" dirty="0" err="1">
                <a:cs typeface="Arial"/>
              </a:rPr>
              <a:t>p.Name</a:t>
            </a:r>
            <a:r>
              <a:rPr lang="de-DE" sz="1600" b="0" dirty="0">
                <a:cs typeface="Arial"/>
              </a:rPr>
              <a:t> = 'Curie')))}</a:t>
            </a:r>
          </a:p>
          <a:p>
            <a:pPr marL="0" indent="0">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41</a:t>
            </a:fld>
            <a:endParaRPr lang="de-DE" dirty="0"/>
          </a:p>
        </p:txBody>
      </p:sp>
    </p:spTree>
    <p:extLst>
      <p:ext uri="{BB962C8B-B14F-4D97-AF65-F5344CB8AC3E}">
        <p14:creationId xmlns:p14="http://schemas.microsoft.com/office/powerpoint/2010/main" val="3534533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Beispiel</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buFont typeface="Wingdings" pitchFamily="2" charset="2"/>
              <a:buChar char="§"/>
            </a:pPr>
            <a:r>
              <a:rPr lang="de-DE" sz="2000" b="0" dirty="0"/>
              <a:t>Wer hat alle vierstündigen Vorlesungen gehört?</a:t>
            </a:r>
          </a:p>
          <a:p>
            <a:pPr lvl="2">
              <a:buNone/>
            </a:pPr>
            <a:r>
              <a:rPr lang="de-DE" sz="1800" b="0" dirty="0">
                <a:cs typeface="Arial"/>
              </a:rPr>
              <a:t>{s</a:t>
            </a:r>
            <a:r>
              <a:rPr lang="de-DE" sz="1800" b="0" spc="-5" dirty="0">
                <a:cs typeface="Arial"/>
              </a:rPr>
              <a:t> </a:t>
            </a:r>
            <a:r>
              <a:rPr lang="de-DE" sz="1800" b="0" spc="10" dirty="0">
                <a:cs typeface="Arial"/>
              </a:rPr>
              <a:t>∣ </a:t>
            </a:r>
            <a:r>
              <a:rPr lang="de-DE" sz="1800" b="0" spc="95" dirty="0">
                <a:cs typeface="Arial"/>
              </a:rPr>
              <a:t>s</a:t>
            </a:r>
            <a:r>
              <a:rPr lang="de-DE" sz="1800" b="0" dirty="0">
                <a:cs typeface="Arial"/>
              </a:rPr>
              <a:t> </a:t>
            </a:r>
            <a:r>
              <a:rPr lang="de-DE" sz="1800" b="0" dirty="0">
                <a:effectLst/>
                <a:ea typeface="Calibri" panose="020F0502020204030204" pitchFamily="34" charset="0"/>
                <a:cs typeface="Cambria Math" panose="02040503050406030204" pitchFamily="18" charset="0"/>
              </a:rPr>
              <a:t>∈</a:t>
            </a:r>
            <a:r>
              <a:rPr lang="de-DE" sz="1800" b="0" spc="-135" dirty="0">
                <a:cs typeface="Apple Symbols"/>
              </a:rPr>
              <a:t> </a:t>
            </a:r>
            <a:r>
              <a:rPr lang="de-DE" sz="1800" b="0" spc="-10" dirty="0">
                <a:cs typeface="Arial"/>
              </a:rPr>
              <a:t>Studenten </a:t>
            </a:r>
            <a:r>
              <a:rPr lang="de-DE" sz="1800" b="0" dirty="0"/>
              <a:t>⋀ ∀v </a:t>
            </a:r>
            <a:r>
              <a:rPr lang="de-DE" sz="1800" dirty="0">
                <a:effectLst/>
                <a:ea typeface="Calibri" panose="020F0502020204030204" pitchFamily="34" charset="0"/>
                <a:cs typeface="Cambria Math" panose="02040503050406030204" pitchFamily="18" charset="0"/>
              </a:rPr>
              <a:t>∈</a:t>
            </a:r>
            <a:r>
              <a:rPr lang="de-DE" sz="1800" dirty="0">
                <a:effectLst/>
              </a:rPr>
              <a:t> </a:t>
            </a:r>
            <a:r>
              <a:rPr lang="de-DE" sz="1800" b="0" dirty="0"/>
              <a:t>Vorlesungen (</a:t>
            </a:r>
            <a:r>
              <a:rPr lang="de-DE" sz="1800" b="0" dirty="0" err="1"/>
              <a:t>v.SWS</a:t>
            </a:r>
            <a:r>
              <a:rPr lang="de-DE" sz="1800" b="0" dirty="0"/>
              <a:t>=4 ⇒</a:t>
            </a:r>
          </a:p>
          <a:p>
            <a:pPr lvl="2">
              <a:buNone/>
            </a:pPr>
            <a:r>
              <a:rPr lang="en-US" sz="1800" dirty="0">
                <a:effectLst/>
                <a:ea typeface="Calibri" panose="020F0502020204030204" pitchFamily="34" charset="0"/>
                <a:cs typeface="Cambria Math" panose="02040503050406030204" pitchFamily="18" charset="0"/>
              </a:rPr>
              <a:t>∃</a:t>
            </a:r>
            <a:r>
              <a:rPr lang="de-DE" sz="1800" b="0" dirty="0"/>
              <a:t>h </a:t>
            </a:r>
            <a:r>
              <a:rPr lang="de-DE" sz="1800" dirty="0">
                <a:effectLst/>
                <a:ea typeface="Calibri" panose="020F0502020204030204" pitchFamily="34" charset="0"/>
                <a:cs typeface="Cambria Math" panose="02040503050406030204" pitchFamily="18" charset="0"/>
              </a:rPr>
              <a:t>∈</a:t>
            </a:r>
            <a:r>
              <a:rPr lang="de-DE" sz="1800" dirty="0">
                <a:effectLst/>
              </a:rPr>
              <a:t> </a:t>
            </a:r>
            <a:r>
              <a:rPr lang="de-DE" sz="1800" b="0" dirty="0"/>
              <a:t>hören(</a:t>
            </a:r>
            <a:r>
              <a:rPr lang="de-DE" sz="1800" b="0" dirty="0" err="1"/>
              <a:t>h.VorlNr</a:t>
            </a:r>
            <a:r>
              <a:rPr lang="de-DE" sz="1800" b="0" dirty="0"/>
              <a:t>=</a:t>
            </a:r>
            <a:r>
              <a:rPr lang="de-DE" sz="1800" b="0" dirty="0" err="1"/>
              <a:t>v.VorlNr</a:t>
            </a:r>
            <a:r>
              <a:rPr lang="de-DE" sz="1800" b="0" dirty="0"/>
              <a:t> ⋀ </a:t>
            </a:r>
            <a:r>
              <a:rPr lang="de-DE" sz="1800" b="0" dirty="0" err="1"/>
              <a:t>h.MatrNr</a:t>
            </a:r>
            <a:r>
              <a:rPr lang="de-DE" sz="1800" b="0" dirty="0"/>
              <a:t>= </a:t>
            </a:r>
            <a:r>
              <a:rPr lang="de-DE" sz="1800" b="0" dirty="0" err="1"/>
              <a:t>s.MatrNr</a:t>
            </a:r>
            <a:r>
              <a:rPr lang="de-DE" sz="1800" b="0" dirty="0"/>
              <a:t>))}</a:t>
            </a:r>
          </a:p>
          <a:p>
            <a:pPr>
              <a:buNone/>
            </a:pPr>
            <a:endParaRPr lang="de-DE" b="0" dirty="0"/>
          </a:p>
          <a:p>
            <a:pPr>
              <a:buNone/>
            </a:pPr>
            <a:endParaRPr lang="de-DE"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42</a:t>
            </a:fld>
            <a:endParaRPr lang="de-DE" dirty="0"/>
          </a:p>
        </p:txBody>
      </p:sp>
    </p:spTree>
    <p:extLst>
      <p:ext uri="{BB962C8B-B14F-4D97-AF65-F5344CB8AC3E}">
        <p14:creationId xmlns:p14="http://schemas.microsoft.com/office/powerpoint/2010/main" val="1399306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Definition des </a:t>
            </a:r>
            <a:r>
              <a:rPr lang="de-DE" dirty="0" err="1"/>
              <a:t>Tupelkalküls</a:t>
            </a:r>
            <a:endParaRPr lang="de-DE" dirty="0"/>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1964948"/>
            <a:ext cx="11437701" cy="3658990"/>
          </a:xfrm>
        </p:spPr>
        <p:txBody>
          <a:bodyPr>
            <a:noAutofit/>
          </a:bodyPr>
          <a:lstStyle/>
          <a:p>
            <a:pPr>
              <a:buNone/>
            </a:pPr>
            <a:r>
              <a:rPr lang="de-DE" sz="2000" dirty="0"/>
              <a:t>Atome</a:t>
            </a:r>
          </a:p>
          <a:p>
            <a:pPr>
              <a:buFont typeface="Wingdings" pitchFamily="2" charset="2"/>
              <a:buChar char="§"/>
            </a:pPr>
            <a:r>
              <a:rPr lang="de-DE" sz="2000" dirty="0"/>
              <a:t>s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dirty="0">
                <a:effectLst/>
              </a:rPr>
              <a:t> </a:t>
            </a:r>
            <a:r>
              <a:rPr lang="de-DE" sz="2000" dirty="0"/>
              <a:t>R</a:t>
            </a:r>
            <a:r>
              <a:rPr lang="de-DE" sz="2000" b="0" dirty="0"/>
              <a:t>, mit s </a:t>
            </a:r>
            <a:r>
              <a:rPr lang="de-DE" sz="2000" b="0" dirty="0" err="1"/>
              <a:t>Tupelvariable</a:t>
            </a:r>
            <a:r>
              <a:rPr lang="de-DE" sz="2000" b="0" dirty="0"/>
              <a:t> und R </a:t>
            </a:r>
            <a:r>
              <a:rPr lang="de-DE" sz="2000" b="0" dirty="0" err="1"/>
              <a:t>Relationenname</a:t>
            </a:r>
            <a:endParaRPr lang="de-DE" sz="2000" b="0" dirty="0"/>
          </a:p>
          <a:p>
            <a:pPr>
              <a:buFont typeface="Wingdings" pitchFamily="2" charset="2"/>
              <a:buChar char="§"/>
            </a:pPr>
            <a:r>
              <a:rPr lang="de-DE" sz="2000" dirty="0" err="1"/>
              <a:t>s.A</a:t>
            </a:r>
            <a:r>
              <a:rPr lang="de-DE" sz="2000" dirty="0"/>
              <a:t> ɸ </a:t>
            </a:r>
            <a:r>
              <a:rPr lang="de-DE" sz="2000" dirty="0" err="1"/>
              <a:t>t.B</a:t>
            </a:r>
            <a:r>
              <a:rPr lang="de-DE" sz="2000" b="0" dirty="0"/>
              <a:t>, mit s und t </a:t>
            </a:r>
            <a:r>
              <a:rPr lang="de-DE" sz="2000" b="0" dirty="0" err="1"/>
              <a:t>Tupelvariablen</a:t>
            </a:r>
            <a:r>
              <a:rPr lang="de-DE" sz="2000" b="0" dirty="0"/>
              <a:t>, A und B Attributnamen und ɸ </a:t>
            </a:r>
            <a:r>
              <a:rPr lang="de-DE" sz="2000" b="0" dirty="0" err="1"/>
              <a:t>Vergleichsperator</a:t>
            </a:r>
            <a:r>
              <a:rPr lang="de-DE" sz="2000" b="0" dirty="0"/>
              <a:t> (=, ≠, ≤, ...)</a:t>
            </a:r>
          </a:p>
          <a:p>
            <a:pPr>
              <a:buFont typeface="Wingdings" pitchFamily="2" charset="2"/>
              <a:buChar char="§"/>
            </a:pPr>
            <a:r>
              <a:rPr lang="de-DE" sz="2000" dirty="0" err="1"/>
              <a:t>s.A</a:t>
            </a:r>
            <a:r>
              <a:rPr lang="de-DE" sz="2000" dirty="0"/>
              <a:t> </a:t>
            </a:r>
            <a:r>
              <a:rPr lang="de-DE" sz="2000" dirty="0" err="1"/>
              <a:t>ɸ</a:t>
            </a:r>
            <a:r>
              <a:rPr lang="de-DE" sz="2000" dirty="0"/>
              <a:t> c </a:t>
            </a:r>
            <a:r>
              <a:rPr lang="de-DE" sz="2000" b="0" dirty="0"/>
              <a:t>mit c Konstante</a:t>
            </a:r>
          </a:p>
          <a:p>
            <a:pPr>
              <a:buNone/>
            </a:pPr>
            <a:endParaRPr lang="de-DE" sz="2000" b="0" dirty="0"/>
          </a:p>
          <a:p>
            <a:pPr>
              <a:buNone/>
            </a:pPr>
            <a:r>
              <a:rPr lang="de-DE" sz="2000" dirty="0"/>
              <a:t>Formeln</a:t>
            </a:r>
          </a:p>
          <a:p>
            <a:pPr>
              <a:buFont typeface="Wingdings" pitchFamily="2" charset="2"/>
              <a:buChar char="§"/>
            </a:pPr>
            <a:r>
              <a:rPr lang="de-DE" sz="2000" b="0" dirty="0"/>
              <a:t>Alle Atome sind Formeln</a:t>
            </a:r>
          </a:p>
          <a:p>
            <a:pPr>
              <a:buFont typeface="Wingdings" pitchFamily="2" charset="2"/>
              <a:buChar char="§"/>
            </a:pPr>
            <a:r>
              <a:rPr lang="de-DE" sz="2000" b="0" dirty="0"/>
              <a:t>Ist P eine Formel, so sind es auch </a:t>
            </a:r>
            <a:r>
              <a:rPr lang="de-DE" sz="2000" dirty="0"/>
              <a:t>¬P</a:t>
            </a:r>
            <a:r>
              <a:rPr lang="de-DE" sz="2000" b="0" dirty="0"/>
              <a:t> und </a:t>
            </a:r>
            <a:r>
              <a:rPr lang="de-DE" sz="2000" dirty="0"/>
              <a:t>(P)</a:t>
            </a:r>
          </a:p>
          <a:p>
            <a:pPr>
              <a:buFont typeface="Wingdings" pitchFamily="2" charset="2"/>
              <a:buChar char="§"/>
            </a:pPr>
            <a:r>
              <a:rPr lang="de-DE" sz="2000" b="0" dirty="0"/>
              <a:t>Sind P1 und P2 Formeln, so sind es auch </a:t>
            </a:r>
            <a:r>
              <a:rPr lang="de-DE" sz="2000" dirty="0"/>
              <a:t>P1 ⋀ P2</a:t>
            </a:r>
            <a:r>
              <a:rPr lang="de-DE" sz="2000" b="0" dirty="0"/>
              <a:t>, </a:t>
            </a:r>
            <a:r>
              <a:rPr lang="de-DE" sz="2000" dirty="0"/>
              <a:t>P1 ⋁ P2 </a:t>
            </a:r>
            <a:r>
              <a:rPr lang="de-DE" sz="2000" b="0" dirty="0"/>
              <a:t>und</a:t>
            </a:r>
            <a:r>
              <a:rPr lang="de-DE" sz="2000" dirty="0"/>
              <a:t> P1 ⇒ P2</a:t>
            </a:r>
          </a:p>
          <a:p>
            <a:pPr>
              <a:buFont typeface="Wingdings" pitchFamily="2" charset="2"/>
              <a:buChar char="§"/>
            </a:pPr>
            <a:r>
              <a:rPr lang="de-DE" sz="2000" b="0" dirty="0"/>
              <a:t>Ist P(t) eine Formel mit freier Variable t, so sind es auch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dirty="0"/>
              <a:t>t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dirty="0">
                <a:effectLst/>
              </a:rPr>
              <a:t> </a:t>
            </a:r>
            <a:r>
              <a:rPr lang="de-DE" sz="2000" dirty="0"/>
              <a:t>R(P(t))</a:t>
            </a:r>
            <a:r>
              <a:rPr lang="de-DE" sz="2000" b="0" dirty="0"/>
              <a:t> und </a:t>
            </a:r>
            <a:r>
              <a:rPr lang="en-US"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dirty="0"/>
              <a:t>t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dirty="0">
                <a:effectLst/>
              </a:rPr>
              <a:t> </a:t>
            </a:r>
            <a:r>
              <a:rPr lang="de-DE" sz="2000" dirty="0"/>
              <a:t>R(P(t))</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43</a:t>
            </a:fld>
            <a:endParaRPr lang="de-DE" dirty="0"/>
          </a:p>
        </p:txBody>
      </p:sp>
    </p:spTree>
    <p:extLst>
      <p:ext uri="{BB962C8B-B14F-4D97-AF65-F5344CB8AC3E}">
        <p14:creationId xmlns:p14="http://schemas.microsoft.com/office/powerpoint/2010/main" val="184488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err="1"/>
              <a:t>Tupelkalkül</a:t>
            </a:r>
            <a:r>
              <a:rPr lang="de-DE" dirty="0"/>
              <a:t>: Allquantor eliminieren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1875008"/>
            <a:ext cx="10350411" cy="3658990"/>
          </a:xfrm>
        </p:spPr>
        <p:txBody>
          <a:bodyPr>
            <a:noAutofit/>
          </a:bodyPr>
          <a:lstStyle/>
          <a:p>
            <a:pPr>
              <a:buFont typeface="Wingdings" pitchFamily="2" charset="2"/>
              <a:buChar char="§"/>
            </a:pPr>
            <a:r>
              <a:rPr lang="de-DE" sz="2000" b="0" dirty="0"/>
              <a:t>Wer hat alle vierstündigen Vorlesungen gehört?</a:t>
            </a:r>
          </a:p>
          <a:p>
            <a:pPr lvl="2">
              <a:buNone/>
            </a:pPr>
            <a:r>
              <a:rPr lang="de-DE" sz="1800" b="0" dirty="0"/>
              <a:t>{</a:t>
            </a:r>
            <a:r>
              <a:rPr lang="de-DE" sz="1800" b="0" dirty="0">
                <a:cs typeface="Arial"/>
              </a:rPr>
              <a:t>s ∣ s </a:t>
            </a:r>
            <a:r>
              <a:rPr lang="de-DE" sz="1800" b="0" dirty="0">
                <a:effectLst/>
                <a:ea typeface="Calibri" panose="020F0502020204030204" pitchFamily="34" charset="0"/>
                <a:cs typeface="Cambria Math" panose="02040503050406030204" pitchFamily="18" charset="0"/>
              </a:rPr>
              <a:t>∈</a:t>
            </a:r>
            <a:r>
              <a:rPr lang="de-DE" sz="1800" b="0" dirty="0"/>
              <a:t> Studenten ⋀ </a:t>
            </a:r>
            <a:r>
              <a:rPr lang="de-DE" sz="1800" dirty="0">
                <a:solidFill>
                  <a:srgbClr val="FF0000"/>
                </a:solidFill>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v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Vorlesungen (</a:t>
            </a:r>
            <a:r>
              <a:rPr lang="de-DE" sz="1800" b="0" dirty="0" err="1"/>
              <a:t>v.SWS</a:t>
            </a:r>
            <a:r>
              <a:rPr lang="de-DE" sz="1800" b="0" dirty="0"/>
              <a:t>=4 </a:t>
            </a:r>
            <a:r>
              <a:rPr lang="de-DE" sz="1800" dirty="0">
                <a:solidFill>
                  <a:srgbClr val="FF0000"/>
                </a:solidFill>
                <a:effectLst/>
                <a:latin typeface="Cambria Math" panose="02040503050406030204" pitchFamily="18" charset="0"/>
                <a:ea typeface="Calibri" panose="020F0502020204030204" pitchFamily="34" charset="0"/>
                <a:cs typeface="Cambria Math" panose="02040503050406030204" pitchFamily="18" charset="0"/>
              </a:rPr>
              <a:t>⇒</a:t>
            </a:r>
            <a:endParaRPr lang="de-DE" sz="1800" b="0" dirty="0">
              <a:solidFill>
                <a:srgbClr val="FF0000"/>
              </a:solidFill>
            </a:endParaRPr>
          </a:p>
          <a:p>
            <a:pPr lvl="2">
              <a:buNone/>
            </a:pP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h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dirty="0">
                <a:effectLst/>
              </a:rPr>
              <a:t> </a:t>
            </a:r>
            <a:r>
              <a:rPr lang="de-DE" sz="1800" b="0" dirty="0"/>
              <a:t>hören(</a:t>
            </a:r>
            <a:r>
              <a:rPr lang="de-DE" sz="1800" b="0" dirty="0" err="1"/>
              <a:t>h.VorlNr</a:t>
            </a:r>
            <a:r>
              <a:rPr lang="de-DE" sz="1800" b="0" dirty="0"/>
              <a:t>=</a:t>
            </a:r>
            <a:r>
              <a:rPr lang="de-DE" sz="1800" b="0" dirty="0" err="1"/>
              <a:t>v.VorlNr</a:t>
            </a:r>
            <a:r>
              <a:rPr lang="de-DE" sz="1800" b="0" dirty="0"/>
              <a:t> ⋀ </a:t>
            </a:r>
            <a:r>
              <a:rPr lang="de-DE" sz="1800" b="0" dirty="0" err="1"/>
              <a:t>h.MatrNr</a:t>
            </a:r>
            <a:r>
              <a:rPr lang="de-DE" sz="1800" b="0" dirty="0"/>
              <a:t>= </a:t>
            </a:r>
            <a:r>
              <a:rPr lang="de-DE" sz="1800" b="0" dirty="0" err="1"/>
              <a:t>s.MatrNr</a:t>
            </a:r>
            <a:r>
              <a:rPr lang="de-DE" sz="1800" b="0" dirty="0"/>
              <a:t>))}</a:t>
            </a:r>
          </a:p>
          <a:p>
            <a:pPr>
              <a:buFont typeface="Wingdings" pitchFamily="2" charset="2"/>
              <a:buChar char="§"/>
            </a:pPr>
            <a:r>
              <a:rPr lang="de-DE" sz="2000" b="0" dirty="0"/>
              <a:t>Für die Übersetzung in SQL ist Elimination von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 und </a:t>
            </a:r>
            <a:r>
              <a:rPr lang="de-DE" sz="20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effectLst/>
                <a:latin typeface="Cambria Math" panose="02040503050406030204" pitchFamily="18" charset="0"/>
                <a:ea typeface="Calibri" panose="020F0502020204030204" pitchFamily="34" charset="0"/>
                <a:cs typeface="Cambria Math" panose="02040503050406030204" pitchFamily="18" charset="0"/>
              </a:rPr>
              <a:t> </a:t>
            </a:r>
            <a:r>
              <a:rPr lang="de-DE" sz="2000" b="0" dirty="0"/>
              <a:t>notwendig.</a:t>
            </a:r>
          </a:p>
          <a:p>
            <a:pPr>
              <a:buFont typeface="Wingdings" pitchFamily="2" charset="2"/>
              <a:buChar char="§"/>
            </a:pPr>
            <a:r>
              <a:rPr lang="de-DE" sz="2000" b="0" dirty="0"/>
              <a:t>Dazu sind folgende Äquivalenzen anzuwenden:</a:t>
            </a:r>
          </a:p>
          <a:p>
            <a:pPr lvl="2">
              <a:buNone/>
            </a:pPr>
            <a:r>
              <a:rPr lang="de-DE" sz="1800" dirty="0">
                <a:effectLst/>
                <a:latin typeface="Cambria Math" panose="02040503050406030204" pitchFamily="18" charset="0"/>
                <a:ea typeface="Calibri" panose="020F0502020204030204" pitchFamily="34" charset="0"/>
                <a:cs typeface="Cambria Math" panose="02040503050406030204" pitchFamily="18" charset="0"/>
              </a:rPr>
              <a:t>∀ </a:t>
            </a:r>
            <a:r>
              <a:rPr lang="de-DE" sz="1800" b="0" dirty="0"/>
              <a:t>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R (P(t)) </a:t>
            </a:r>
            <a:r>
              <a:rPr lang="de-DE" sz="1800" dirty="0">
                <a:latin typeface="Cambria Math" panose="02040503050406030204" pitchFamily="18" charset="0"/>
                <a:ea typeface="Calibri" panose="020F0502020204030204" pitchFamily="34" charset="0"/>
                <a:cs typeface="Cambria Math" panose="02040503050406030204" pitchFamily="18" charset="0"/>
              </a:rPr>
              <a:t>⇔</a:t>
            </a:r>
            <a:r>
              <a:rPr lang="de-DE" sz="1800" b="0" dirty="0"/>
              <a:t>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R(¬ P(t))) </a:t>
            </a:r>
          </a:p>
          <a:p>
            <a:pPr lvl="2">
              <a:buNone/>
            </a:pPr>
            <a:r>
              <a:rPr lang="de-DE" sz="1800" b="0" dirty="0"/>
              <a:t>R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T = ¬R V T</a:t>
            </a:r>
          </a:p>
          <a:p>
            <a:pPr>
              <a:buFont typeface="Wingdings" pitchFamily="2" charset="2"/>
              <a:buChar char="§"/>
            </a:pPr>
            <a:r>
              <a:rPr lang="de-DE" sz="2000" b="0" dirty="0"/>
              <a:t>Wir erhalten:</a:t>
            </a:r>
          </a:p>
          <a:p>
            <a:pPr lvl="2">
              <a:buNone/>
            </a:pPr>
            <a:r>
              <a:rPr lang="de-DE" sz="1800" b="0" dirty="0"/>
              <a:t>{s | s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Studenten ⋀ ¬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v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Vorlesungen ¬(¬(</a:t>
            </a:r>
            <a:r>
              <a:rPr lang="de-DE" sz="1800" b="0" dirty="0" err="1"/>
              <a:t>v.SWS</a:t>
            </a:r>
            <a:r>
              <a:rPr lang="de-DE" sz="1800" b="0" dirty="0"/>
              <a:t>=4) V</a:t>
            </a:r>
          </a:p>
          <a:p>
            <a:pPr lvl="2">
              <a:buNone/>
            </a:pP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h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hören (</a:t>
            </a:r>
            <a:r>
              <a:rPr lang="de-DE" sz="1800" b="0" dirty="0" err="1"/>
              <a:t>h.VorlNr</a:t>
            </a:r>
            <a:r>
              <a:rPr lang="de-DE" sz="1800" b="0" dirty="0"/>
              <a:t>=</a:t>
            </a:r>
            <a:r>
              <a:rPr lang="de-DE" sz="1800" b="0" dirty="0" err="1"/>
              <a:t>v.VorlNr</a:t>
            </a:r>
            <a:r>
              <a:rPr lang="de-DE" sz="1800" b="0" dirty="0"/>
              <a:t> ∨ </a:t>
            </a:r>
            <a:r>
              <a:rPr lang="de-DE" sz="1800" b="0" dirty="0" err="1"/>
              <a:t>h.MatrNr</a:t>
            </a:r>
            <a:r>
              <a:rPr lang="de-DE" sz="1800" b="0" dirty="0"/>
              <a:t>=</a:t>
            </a:r>
            <a:r>
              <a:rPr lang="de-DE" sz="1800" b="0" dirty="0" err="1"/>
              <a:t>s.MatrNr</a:t>
            </a:r>
            <a:r>
              <a:rPr lang="de-DE" sz="1800" b="0" dirty="0"/>
              <a:t>))}</a:t>
            </a:r>
          </a:p>
          <a:p>
            <a:pPr>
              <a:buFont typeface="Wingdings" pitchFamily="2" charset="2"/>
              <a:buChar char="§"/>
            </a:pPr>
            <a:r>
              <a:rPr lang="de-DE" sz="2000" b="0" dirty="0"/>
              <a:t>Anwendung von </a:t>
            </a:r>
            <a:r>
              <a:rPr lang="de-DE" sz="2000" b="0" dirty="0" err="1"/>
              <a:t>DeMorgan</a:t>
            </a:r>
            <a:r>
              <a:rPr lang="de-DE" sz="2000" b="0" dirty="0"/>
              <a:t> ergibt schließlich:</a:t>
            </a:r>
          </a:p>
          <a:p>
            <a:pPr lvl="2">
              <a:buNone/>
            </a:pPr>
            <a:r>
              <a:rPr lang="de-DE" sz="1800" b="0" dirty="0"/>
              <a:t>{s | s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Studenten ⋀ ¬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v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dirty="0">
                <a:effectLst/>
              </a:rPr>
              <a:t> </a:t>
            </a:r>
            <a:r>
              <a:rPr lang="de-DE" sz="1800" b="0" dirty="0"/>
              <a:t>Vorlesungen (</a:t>
            </a:r>
            <a:r>
              <a:rPr lang="de-DE" sz="1800" b="0" dirty="0" err="1"/>
              <a:t>v.SWS</a:t>
            </a:r>
            <a:r>
              <a:rPr lang="de-DE" sz="1800" b="0" dirty="0"/>
              <a:t>=4 ⋀ </a:t>
            </a:r>
          </a:p>
          <a:p>
            <a:pPr lvl="2">
              <a:buNone/>
            </a:pPr>
            <a:r>
              <a:rPr lang="de-DE" sz="1800" b="0" dirty="0"/>
              <a:t>¬(</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h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hören (</a:t>
            </a:r>
            <a:r>
              <a:rPr lang="de-DE" sz="1800" b="0" dirty="0" err="1"/>
              <a:t>h.VorlNr</a:t>
            </a:r>
            <a:r>
              <a:rPr lang="de-DE" sz="1800" b="0" dirty="0"/>
              <a:t>=</a:t>
            </a:r>
            <a:r>
              <a:rPr lang="de-DE" sz="1800" b="0" dirty="0" err="1"/>
              <a:t>v.VorlNr</a:t>
            </a:r>
            <a:r>
              <a:rPr lang="de-DE" sz="1800" b="0" dirty="0"/>
              <a:t> ∧ </a:t>
            </a:r>
            <a:r>
              <a:rPr lang="de-DE" sz="1800" b="0" dirty="0" err="1"/>
              <a:t>h.MatrNr</a:t>
            </a:r>
            <a:r>
              <a:rPr lang="de-DE" sz="1800" b="0" dirty="0"/>
              <a:t>=</a:t>
            </a:r>
            <a:r>
              <a:rPr lang="de-DE" sz="1800" b="0" dirty="0" err="1"/>
              <a:t>s.MatrNr</a:t>
            </a:r>
            <a:r>
              <a:rPr lang="de-DE" sz="1800" b="0" dirty="0"/>
              <a:t>))))}</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44</a:t>
            </a:fld>
            <a:endParaRPr lang="de-DE" dirty="0"/>
          </a:p>
        </p:txBody>
      </p:sp>
    </p:spTree>
    <p:extLst>
      <p:ext uri="{BB962C8B-B14F-4D97-AF65-F5344CB8AC3E}">
        <p14:creationId xmlns:p14="http://schemas.microsoft.com/office/powerpoint/2010/main" val="276807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Sicherheit</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Autofit/>
          </a:bodyPr>
          <a:lstStyle/>
          <a:p>
            <a:pPr>
              <a:buFont typeface="Wingdings" pitchFamily="2" charset="2"/>
              <a:buChar char="§"/>
            </a:pPr>
            <a:r>
              <a:rPr lang="de-DE" sz="2000" b="0" dirty="0"/>
              <a:t>Nicht jeder Ausdruck, welcher der Definition genügt, ist zulässig: </a:t>
            </a:r>
            <a:br>
              <a:rPr lang="de-DE" sz="2000" b="0" dirty="0"/>
            </a:br>
            <a:r>
              <a:rPr lang="de-DE" sz="2000" b="0" dirty="0"/>
              <a:t>Wir fordern Einschränkung auf Anfragen mit endlichem Ergebnis.</a:t>
            </a:r>
          </a:p>
          <a:p>
            <a:pPr>
              <a:buFont typeface="Wingdings" pitchFamily="2" charset="2"/>
              <a:buChar char="§"/>
            </a:pPr>
            <a:r>
              <a:rPr lang="de-DE" sz="2000" b="0" dirty="0"/>
              <a:t>Die folgende Beispielanfrage</a:t>
            </a:r>
          </a:p>
          <a:p>
            <a:pPr lvl="2">
              <a:buNone/>
            </a:pPr>
            <a:r>
              <a:rPr lang="de-DE" sz="1800" b="0" dirty="0"/>
              <a:t>{n </a:t>
            </a:r>
            <a:r>
              <a:rPr lang="de-DE" sz="1800" dirty="0">
                <a:effectLst/>
                <a:latin typeface="Cambria Math" panose="02040503050406030204" pitchFamily="18" charset="0"/>
                <a:ea typeface="Calibri" panose="020F0502020204030204" pitchFamily="34" charset="0"/>
                <a:cs typeface="Cambria Math" panose="02040503050406030204" pitchFamily="18" charset="0"/>
              </a:rPr>
              <a:t>∣ ¬</a:t>
            </a:r>
            <a:r>
              <a:rPr lang="de-DE" sz="1800" b="0" dirty="0"/>
              <a:t> (n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Professoren)}</a:t>
            </a:r>
          </a:p>
          <a:p>
            <a:pPr lvl="1">
              <a:buNone/>
            </a:pPr>
            <a:r>
              <a:rPr lang="de-DE" sz="2000" b="0" dirty="0"/>
              <a:t>ist </a:t>
            </a:r>
            <a:r>
              <a:rPr lang="de-DE" sz="2000" b="0" i="1" dirty="0"/>
              <a:t>nicht</a:t>
            </a:r>
            <a:r>
              <a:rPr lang="de-DE" sz="2000" b="0" dirty="0"/>
              <a:t> sicher: Das Ergebnis ist unendlich!</a:t>
            </a:r>
          </a:p>
          <a:p>
            <a:pPr>
              <a:buFont typeface="Wingdings" pitchFamily="2" charset="2"/>
              <a:buChar char="§"/>
            </a:pPr>
            <a:endParaRPr lang="de-DE" sz="2000" b="0" dirty="0"/>
          </a:p>
          <a:p>
            <a:pPr>
              <a:buFont typeface="Wingdings" pitchFamily="2" charset="2"/>
              <a:buChar char="§"/>
            </a:pPr>
            <a:r>
              <a:rPr lang="de-DE" sz="2000" b="0" dirty="0"/>
              <a:t>Bedingung: Ergebnis des Ausdrucks muss Teilmenge der Domäne der Formel sein.</a:t>
            </a:r>
          </a:p>
          <a:p>
            <a:pPr>
              <a:buFont typeface="Wingdings" pitchFamily="2" charset="2"/>
              <a:buChar char="§"/>
            </a:pPr>
            <a:r>
              <a:rPr lang="de-DE" sz="2000" b="0" dirty="0"/>
              <a:t>Die Domäne einer Formel enthält:</a:t>
            </a:r>
          </a:p>
          <a:p>
            <a:pPr lvl="1">
              <a:buFont typeface="Symbol" panose="05050102010706020507" pitchFamily="18" charset="2"/>
              <a:buChar char="-"/>
            </a:pPr>
            <a:r>
              <a:rPr lang="de-DE" sz="1800" b="0" dirty="0"/>
              <a:t>alle in der Formel vorkommenden Konstanten</a:t>
            </a:r>
          </a:p>
          <a:p>
            <a:pPr lvl="1">
              <a:buFont typeface="Symbol" panose="05050102010706020507" pitchFamily="18" charset="2"/>
              <a:buChar char="-"/>
            </a:pPr>
            <a:r>
              <a:rPr lang="de-DE" sz="1800" b="0" dirty="0"/>
              <a:t>alle Attributwerte von Relationen, die in der Formel referenziert werden</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45</a:t>
            </a:fld>
            <a:endParaRPr lang="de-DE" dirty="0"/>
          </a:p>
        </p:txBody>
      </p:sp>
    </p:spTree>
    <p:extLst>
      <p:ext uri="{BB962C8B-B14F-4D97-AF65-F5344CB8AC3E}">
        <p14:creationId xmlns:p14="http://schemas.microsoft.com/office/powerpoint/2010/main" val="114857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Domänenkalkül</a:t>
            </a:r>
          </a:p>
        </p:txBody>
      </p:sp>
      <p:sp>
        <p:nvSpPr>
          <p:cNvPr id="3" name="Textplatzhalter 2">
            <a:extLst>
              <a:ext uri="{FF2B5EF4-FFF2-40B4-BE49-F238E27FC236}">
                <a16:creationId xmlns:a16="http://schemas.microsoft.com/office/drawing/2014/main" id="{F26DD332-5FDB-2702-E4EB-E5E04C3E86EA}"/>
              </a:ext>
            </a:extLst>
          </p:cNvPr>
          <p:cNvSpPr>
            <a:spLocks noGrp="1"/>
          </p:cNvSpPr>
          <p:nvPr>
            <p:ph type="body" sz="quarter" idx="14"/>
          </p:nvPr>
        </p:nvSpPr>
        <p:spPr/>
        <p:txBody>
          <a:bodyPr/>
          <a:lstStyle/>
          <a:p>
            <a:endParaRPr lang="de-DE"/>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46</a:t>
            </a:fld>
            <a:endParaRPr lang="de-DE" dirty="0"/>
          </a:p>
        </p:txBody>
      </p:sp>
    </p:spTree>
    <p:extLst>
      <p:ext uri="{BB962C8B-B14F-4D97-AF65-F5344CB8AC3E}">
        <p14:creationId xmlns:p14="http://schemas.microsoft.com/office/powerpoint/2010/main" val="42573247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Das Domänenkalkül (Bereichskalkül)</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Autofit/>
          </a:bodyPr>
          <a:lstStyle/>
          <a:p>
            <a:pPr>
              <a:buNone/>
            </a:pPr>
            <a:r>
              <a:rPr lang="de-DE" sz="2000" b="0" dirty="0"/>
              <a:t>Ein Ausdruck des Domänenkalküls hat die Form</a:t>
            </a:r>
          </a:p>
          <a:p>
            <a:pPr lvl="1">
              <a:buNone/>
            </a:pPr>
            <a:r>
              <a:rPr lang="de-DE" sz="2000" b="0" dirty="0"/>
              <a:t>{[v</a:t>
            </a:r>
            <a:r>
              <a:rPr lang="de-DE" sz="2000" b="0" baseline="-25000" dirty="0"/>
              <a:t>1</a:t>
            </a:r>
            <a:r>
              <a:rPr lang="de-DE" sz="2000" b="0" dirty="0"/>
              <a:t>, v</a:t>
            </a:r>
            <a:r>
              <a:rPr lang="de-DE" sz="2000" b="0" baseline="-25000" dirty="0"/>
              <a:t>2</a:t>
            </a:r>
            <a:r>
              <a:rPr lang="de-DE" sz="2000" b="0" dirty="0"/>
              <a:t> , ..., </a:t>
            </a:r>
            <a:r>
              <a:rPr lang="de-DE" sz="2000" b="0" dirty="0" err="1"/>
              <a:t>v</a:t>
            </a:r>
            <a:r>
              <a:rPr lang="de-DE" sz="2000" b="0" baseline="-25000" dirty="0" err="1"/>
              <a:t>n</a:t>
            </a:r>
            <a:r>
              <a:rPr lang="de-DE" sz="2000" b="0" dirty="0"/>
              <a:t>]</a:t>
            </a:r>
            <a:r>
              <a:rPr lang="de-DE" sz="1800" dirty="0">
                <a:effectLst/>
                <a:latin typeface="Cambria Math" panose="02040503050406030204" pitchFamily="18" charset="0"/>
                <a:ea typeface="Calibri" panose="020F0502020204030204" pitchFamily="34" charset="0"/>
                <a:cs typeface="Cambria Math" panose="02040503050406030204" pitchFamily="18" charset="0"/>
              </a:rPr>
              <a:t> ∣ </a:t>
            </a:r>
            <a:r>
              <a:rPr lang="de-DE" sz="2000" b="0" dirty="0"/>
              <a:t>P (v</a:t>
            </a:r>
            <a:r>
              <a:rPr lang="de-DE" sz="2000" b="0" baseline="-25000" dirty="0"/>
              <a:t>1</a:t>
            </a:r>
            <a:r>
              <a:rPr lang="de-DE" sz="2000" b="0" dirty="0"/>
              <a:t> ,..., </a:t>
            </a:r>
            <a:r>
              <a:rPr lang="de-DE" sz="2000" b="0" dirty="0" err="1"/>
              <a:t>v</a:t>
            </a:r>
            <a:r>
              <a:rPr lang="de-DE" sz="2000" b="0" baseline="-25000" dirty="0" err="1"/>
              <a:t>n</a:t>
            </a:r>
            <a:r>
              <a:rPr lang="de-DE" sz="2000" b="0" dirty="0"/>
              <a:t>)}</a:t>
            </a:r>
          </a:p>
          <a:p>
            <a:pPr>
              <a:buNone/>
            </a:pPr>
            <a:r>
              <a:rPr lang="de-DE" sz="2000" b="0" dirty="0"/>
              <a:t>mit v</a:t>
            </a:r>
            <a:r>
              <a:rPr lang="de-DE" sz="2000" b="0" baseline="-25000" dirty="0"/>
              <a:t>1</a:t>
            </a:r>
            <a:r>
              <a:rPr lang="de-DE" sz="2000" b="0" dirty="0"/>
              <a:t> ,..., </a:t>
            </a:r>
            <a:r>
              <a:rPr lang="de-DE" sz="2000" b="0" dirty="0" err="1"/>
              <a:t>v</a:t>
            </a:r>
            <a:r>
              <a:rPr lang="de-DE" sz="2000" b="0" baseline="-25000" dirty="0" err="1"/>
              <a:t>n</a:t>
            </a:r>
            <a:r>
              <a:rPr lang="de-DE" sz="2000" b="0" dirty="0"/>
              <a:t> Domänenvariablen und P Formel.</a:t>
            </a:r>
          </a:p>
          <a:p>
            <a:pPr>
              <a:buNone/>
            </a:pPr>
            <a:endParaRPr lang="de-DE" sz="2000" b="0" dirty="0"/>
          </a:p>
          <a:p>
            <a:pPr>
              <a:buNone/>
            </a:pPr>
            <a:r>
              <a:rPr lang="de-DE" sz="2000" dirty="0"/>
              <a:t>Beispiel:</a:t>
            </a:r>
            <a:r>
              <a:rPr lang="de-DE" sz="2000" b="0" dirty="0"/>
              <a:t> </a:t>
            </a:r>
            <a:r>
              <a:rPr lang="de-DE" sz="2000" b="0" dirty="0" err="1">
                <a:solidFill>
                  <a:srgbClr val="FF0000"/>
                </a:solidFill>
              </a:rPr>
              <a:t>MatrNr</a:t>
            </a:r>
            <a:r>
              <a:rPr lang="de-DE" sz="2000" b="0" dirty="0"/>
              <a:t> und </a:t>
            </a:r>
            <a:r>
              <a:rPr lang="de-DE" sz="2000" b="0" dirty="0">
                <a:solidFill>
                  <a:srgbClr val="C00000"/>
                </a:solidFill>
              </a:rPr>
              <a:t>Namen</a:t>
            </a:r>
            <a:r>
              <a:rPr lang="de-DE" sz="2000" b="0" dirty="0"/>
              <a:t> der Prüflinge von Curie</a:t>
            </a:r>
          </a:p>
          <a:p>
            <a:pPr lvl="1">
              <a:buNone/>
            </a:pPr>
            <a:r>
              <a:rPr lang="de-DE" sz="1800" b="0" dirty="0"/>
              <a:t>{[</a:t>
            </a:r>
            <a:r>
              <a:rPr lang="de-DE" sz="1800" b="0" dirty="0">
                <a:solidFill>
                  <a:srgbClr val="FF0000"/>
                </a:solidFill>
              </a:rPr>
              <a:t>m</a:t>
            </a:r>
            <a:r>
              <a:rPr lang="de-DE" sz="1800" b="0" dirty="0"/>
              <a:t>, </a:t>
            </a:r>
            <a:r>
              <a:rPr lang="de-DE" sz="1800" b="0" dirty="0" err="1">
                <a:solidFill>
                  <a:srgbClr val="C00000"/>
                </a:solidFill>
              </a:rPr>
              <a:t>n</a:t>
            </a:r>
            <a:r>
              <a:rPr lang="de-DE" sz="1800" b="0" dirty="0"/>
              <a: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s ([</a:t>
            </a:r>
            <a:r>
              <a:rPr lang="de-DE" sz="1800" b="0" dirty="0">
                <a:solidFill>
                  <a:srgbClr val="FF0000"/>
                </a:solidFill>
              </a:rPr>
              <a:t>m</a:t>
            </a:r>
            <a:r>
              <a:rPr lang="de-DE" sz="1800" b="0" dirty="0"/>
              <a:t>, </a:t>
            </a:r>
            <a:r>
              <a:rPr lang="de-DE" sz="1800" b="0" dirty="0" err="1">
                <a:solidFill>
                  <a:srgbClr val="C00000"/>
                </a:solidFill>
              </a:rPr>
              <a:t>n</a:t>
            </a:r>
            <a:r>
              <a:rPr lang="de-DE" sz="1800" b="0" dirty="0"/>
              <a:t>, s]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Studenten ⋀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v, </a:t>
            </a:r>
            <a:r>
              <a:rPr lang="de-DE" sz="1800" b="0" dirty="0">
                <a:solidFill>
                  <a:schemeClr val="tx2"/>
                </a:solidFill>
              </a:rPr>
              <a:t>p</a:t>
            </a:r>
            <a:r>
              <a:rPr lang="de-DE" sz="1800" b="0" dirty="0"/>
              <a:t>, g ([</a:t>
            </a:r>
            <a:r>
              <a:rPr lang="de-DE" sz="1800" b="0" dirty="0">
                <a:solidFill>
                  <a:srgbClr val="FF0000"/>
                </a:solidFill>
              </a:rPr>
              <a:t>m</a:t>
            </a:r>
            <a:r>
              <a:rPr lang="de-DE" sz="1800" b="0" dirty="0"/>
              <a:t>, v, </a:t>
            </a:r>
            <a:r>
              <a:rPr lang="de-DE" sz="1800" b="0" dirty="0">
                <a:solidFill>
                  <a:schemeClr val="tx2"/>
                </a:solidFill>
              </a:rPr>
              <a:t>p</a:t>
            </a:r>
            <a:r>
              <a:rPr lang="de-DE" sz="1800" b="0" dirty="0"/>
              <a:t>, g]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dirty="0">
                <a:effectLst/>
              </a:rPr>
              <a:t> </a:t>
            </a:r>
            <a:r>
              <a:rPr lang="de-DE" sz="1800" b="0" dirty="0"/>
              <a:t>prüfen</a:t>
            </a:r>
          </a:p>
          <a:p>
            <a:pPr lvl="1">
              <a:buNone/>
            </a:pPr>
            <a:r>
              <a:rPr lang="de-DE" sz="1800" b="0" dirty="0"/>
              <a:t>⋀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a, r, b ([</a:t>
            </a:r>
            <a:r>
              <a:rPr lang="de-DE" sz="1800" b="0" dirty="0">
                <a:solidFill>
                  <a:schemeClr val="tx2"/>
                </a:solidFill>
              </a:rPr>
              <a:t>p</a:t>
            </a:r>
            <a:r>
              <a:rPr lang="de-DE" sz="1800" b="0" dirty="0"/>
              <a:t>, a, r , b]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dirty="0">
                <a:effectLst/>
              </a:rPr>
              <a:t> </a:t>
            </a:r>
            <a:r>
              <a:rPr lang="de-DE" sz="1800" b="0" dirty="0"/>
              <a:t>Professoren ⋀ a	= 'Curie')))}</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47</a:t>
            </a:fld>
            <a:endParaRPr lang="de-DE" dirty="0"/>
          </a:p>
        </p:txBody>
      </p:sp>
    </p:spTree>
    <p:extLst>
      <p:ext uri="{BB962C8B-B14F-4D97-AF65-F5344CB8AC3E}">
        <p14:creationId xmlns:p14="http://schemas.microsoft.com/office/powerpoint/2010/main" val="159591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Sicherheit des Domänenkalküls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Autofit/>
          </a:bodyPr>
          <a:lstStyle/>
          <a:p>
            <a:pPr>
              <a:buFont typeface="Wingdings" pitchFamily="2" charset="2"/>
              <a:buChar char="§"/>
            </a:pPr>
            <a:r>
              <a:rPr lang="de-DE" sz="2000" b="0" dirty="0"/>
              <a:t>Sicherheit ist analog zum </a:t>
            </a:r>
            <a:r>
              <a:rPr lang="de-DE" sz="2000" b="0" dirty="0" err="1"/>
              <a:t>Tupelkakkül</a:t>
            </a:r>
            <a:r>
              <a:rPr lang="de-DE" sz="2000" b="0" dirty="0"/>
              <a:t> </a:t>
            </a:r>
          </a:p>
          <a:p>
            <a:pPr>
              <a:buFont typeface="Wingdings" pitchFamily="2" charset="2"/>
              <a:buChar char="§"/>
            </a:pPr>
            <a:r>
              <a:rPr lang="de-DE" sz="2000" b="0" dirty="0"/>
              <a:t>Beispiel: </a:t>
            </a:r>
          </a:p>
          <a:p>
            <a:pPr lvl="2">
              <a:buNone/>
            </a:pPr>
            <a:r>
              <a:rPr lang="de-DE" sz="1800" b="0" dirty="0"/>
              <a:t>{[</a:t>
            </a:r>
            <a:r>
              <a:rPr lang="de-DE" sz="1800" b="0" dirty="0" err="1"/>
              <a:t>p,n,r,o</a:t>
            </a:r>
            <a:r>
              <a:rPr lang="de-DE" sz="1800" b="0" dirty="0"/>
              <a: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a:t>
            </a:r>
            <a:r>
              <a:rPr lang="de-DE" sz="1800" dirty="0">
                <a:effectLst/>
                <a:latin typeface="Arial" panose="020B0604020202020204" pitchFamily="34" charset="0"/>
                <a:ea typeface="Calibri" panose="020F0502020204030204" pitchFamily="34" charset="0"/>
              </a:rPr>
              <a:t>¬</a:t>
            </a:r>
            <a:r>
              <a:rPr lang="de-DE" sz="1800" b="0" dirty="0"/>
              <a:t> ([</a:t>
            </a:r>
            <a:r>
              <a:rPr lang="de-DE" sz="1800" b="0" dirty="0" err="1"/>
              <a:t>p,n,r,o</a:t>
            </a:r>
            <a:r>
              <a:rPr lang="de-DE" sz="1800" b="0" dirty="0"/>
              <a: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dirty="0">
                <a:effectLst/>
              </a:rPr>
              <a:t> </a:t>
            </a:r>
            <a:r>
              <a:rPr lang="de-DE" sz="1800" b="0" dirty="0"/>
              <a:t>Professoren) } </a:t>
            </a:r>
          </a:p>
          <a:p>
            <a:pPr lvl="1">
              <a:buNone/>
            </a:pPr>
            <a:r>
              <a:rPr lang="de-DE" sz="2000" b="0" dirty="0"/>
              <a:t> ist nicht sicher.</a:t>
            </a:r>
          </a:p>
          <a:p>
            <a:pPr>
              <a:buNone/>
            </a:pPr>
            <a:endParaRPr lang="de-DE" sz="2000" b="0" dirty="0"/>
          </a:p>
          <a:p>
            <a:pPr>
              <a:buFont typeface="Wingdings" pitchFamily="2" charset="2"/>
              <a:buChar char="§"/>
            </a:pPr>
            <a:r>
              <a:rPr lang="de-DE" sz="2000" b="0" dirty="0"/>
              <a:t>Ein Ausdruck</a:t>
            </a:r>
          </a:p>
          <a:p>
            <a:pPr lvl="2">
              <a:buNone/>
            </a:pPr>
            <a:r>
              <a:rPr lang="de-DE" sz="1800" b="0" dirty="0"/>
              <a:t>{[x1, x2, ..., </a:t>
            </a:r>
            <a:r>
              <a:rPr lang="de-DE" sz="1800" b="0" dirty="0" err="1"/>
              <a:t>xn</a:t>
            </a:r>
            <a:r>
              <a:rPr lang="de-DE" sz="1800" b="0" dirty="0"/>
              <a: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P(x1, x2, ..., </a:t>
            </a:r>
            <a:r>
              <a:rPr lang="de-DE" sz="1800" b="0" dirty="0" err="1"/>
              <a:t>xn</a:t>
            </a:r>
            <a:r>
              <a:rPr lang="de-DE" sz="1800" b="0" dirty="0"/>
              <a:t>)}</a:t>
            </a:r>
          </a:p>
          <a:p>
            <a:pPr lvl="1">
              <a:buNone/>
            </a:pPr>
            <a:r>
              <a:rPr lang="de-DE" sz="2000" b="0" dirty="0"/>
              <a:t> ist sicher, falls folgende drei Bedingungen gelten:</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48</a:t>
            </a:fld>
            <a:endParaRPr lang="de-DE" dirty="0"/>
          </a:p>
        </p:txBody>
      </p:sp>
    </p:spTree>
    <p:extLst>
      <p:ext uri="{BB962C8B-B14F-4D97-AF65-F5344CB8AC3E}">
        <p14:creationId xmlns:p14="http://schemas.microsoft.com/office/powerpoint/2010/main" val="406334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Bedingungen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a:lnSpc>
                <a:spcPct val="120000"/>
              </a:lnSpc>
            </a:pPr>
            <a:r>
              <a:rPr lang="de-DE" sz="1800" b="0" dirty="0"/>
              <a:t>Falls Tupel [c</a:t>
            </a:r>
            <a:r>
              <a:rPr lang="de-DE" sz="1800" b="0" baseline="-25000" dirty="0"/>
              <a:t>1</a:t>
            </a:r>
            <a:r>
              <a:rPr lang="de-DE" sz="1800" b="0" dirty="0"/>
              <a:t>, c</a:t>
            </a:r>
            <a:r>
              <a:rPr lang="de-DE" sz="1800" b="0" baseline="-25000" dirty="0"/>
              <a:t>2</a:t>
            </a:r>
            <a:r>
              <a:rPr lang="de-DE" sz="1800" b="0" dirty="0"/>
              <a:t>, ..., c</a:t>
            </a:r>
            <a:r>
              <a:rPr lang="de-DE" sz="1800" b="0" baseline="-25000" dirty="0"/>
              <a:t>n</a:t>
            </a:r>
            <a:r>
              <a:rPr lang="de-DE" sz="1800" b="0" dirty="0"/>
              <a:t> ] mit Konstante c</a:t>
            </a:r>
            <a:r>
              <a:rPr lang="de-DE" sz="1800" b="0" baseline="-25000" dirty="0"/>
              <a:t>i</a:t>
            </a:r>
            <a:r>
              <a:rPr lang="de-DE" sz="1800" b="0" dirty="0"/>
              <a:t> im Ergebnis enthalten ist, </a:t>
            </a:r>
            <a:br>
              <a:rPr lang="de-DE" sz="1800" b="0" dirty="0"/>
            </a:br>
            <a:r>
              <a:rPr lang="de-DE" sz="1800" b="0" dirty="0"/>
              <a:t>so muss jedes c</a:t>
            </a:r>
            <a:r>
              <a:rPr lang="de-DE" sz="1800" b="0" baseline="-25000" dirty="0"/>
              <a:t>i</a:t>
            </a:r>
            <a:r>
              <a:rPr lang="de-DE" sz="1800" b="0" dirty="0"/>
              <a:t> (1 ≤ i ≤ n) in der Domäne von P enthalten sein.</a:t>
            </a:r>
          </a:p>
          <a:p>
            <a:pPr>
              <a:lnSpc>
                <a:spcPct val="120000"/>
              </a:lnSpc>
            </a:pPr>
            <a:r>
              <a:rPr lang="de-DE" sz="1800" b="0" dirty="0"/>
              <a:t>Für jede existenz-quantifizierte Teilformel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dirty="0">
                <a:effectLst/>
              </a:rPr>
              <a:t> </a:t>
            </a:r>
            <a:r>
              <a:rPr lang="de-DE" sz="1800" b="0" dirty="0"/>
              <a:t>x(P</a:t>
            </a:r>
            <a:r>
              <a:rPr lang="de-DE" sz="1800" b="0" baseline="-25000" dirty="0"/>
              <a:t>1</a:t>
            </a:r>
            <a:r>
              <a:rPr lang="de-DE" sz="1800" b="0" dirty="0"/>
              <a:t>(x)) muss gelten, </a:t>
            </a:r>
            <a:br>
              <a:rPr lang="de-DE" sz="1800" b="0" dirty="0"/>
            </a:br>
            <a:r>
              <a:rPr lang="de-DE" sz="1800" b="0" dirty="0"/>
              <a:t>dass P</a:t>
            </a:r>
            <a:r>
              <a:rPr lang="de-DE" sz="1800" b="0" baseline="-25000" dirty="0"/>
              <a:t>1</a:t>
            </a:r>
            <a:r>
              <a:rPr lang="de-DE" sz="1800" b="0" dirty="0"/>
              <a:t> nur für Elemente aus der Domäne von P</a:t>
            </a:r>
            <a:r>
              <a:rPr lang="de-DE" sz="1800" b="0" baseline="-25000" dirty="0"/>
              <a:t>1</a:t>
            </a:r>
            <a:r>
              <a:rPr lang="de-DE" sz="1800" b="0" dirty="0"/>
              <a:t> erfüllbar sein kann – oder evtl. für gar keine. </a:t>
            </a:r>
            <a:br>
              <a:rPr lang="de-DE" sz="1800" b="0" dirty="0"/>
            </a:br>
            <a:r>
              <a:rPr lang="de-DE" sz="1800" b="0" dirty="0"/>
              <a:t>Mit anderen Worten: wenn für eine Konstante c das Prädikat P</a:t>
            </a:r>
            <a:r>
              <a:rPr lang="de-DE" sz="1800" b="0" baseline="-25000" dirty="0"/>
              <a:t>1</a:t>
            </a:r>
            <a:r>
              <a:rPr lang="de-DE" sz="1800" b="0" dirty="0"/>
              <a:t>(c) erfüllt ist, </a:t>
            </a:r>
            <a:br>
              <a:rPr lang="de-DE" sz="1800" b="0" dirty="0"/>
            </a:br>
            <a:r>
              <a:rPr lang="de-DE" sz="1800" b="0" dirty="0"/>
              <a:t>so muss c in der Domäne von P</a:t>
            </a:r>
            <a:r>
              <a:rPr lang="de-DE" sz="1800" b="0" baseline="-25000" dirty="0"/>
              <a:t>1</a:t>
            </a:r>
            <a:r>
              <a:rPr lang="de-DE" sz="1800" b="0" dirty="0"/>
              <a:t> enthalten sein.</a:t>
            </a:r>
          </a:p>
          <a:p>
            <a:pPr>
              <a:lnSpc>
                <a:spcPct val="120000"/>
              </a:lnSpc>
            </a:pPr>
            <a:r>
              <a:rPr lang="de-DE" sz="1800" b="0" dirty="0"/>
              <a:t>Für jede universal-quantifizierte Teilformel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800" b="0" dirty="0"/>
              <a:t> x(P1(x)) muss gelten, </a:t>
            </a:r>
            <a:br>
              <a:rPr lang="de-DE" sz="1800" b="0" dirty="0"/>
            </a:br>
            <a:r>
              <a:rPr lang="de-DE" sz="1800" b="0" dirty="0"/>
              <a:t>dass sie dann </a:t>
            </a:r>
            <a:r>
              <a:rPr lang="de-DE" sz="1800" b="0" i="1" dirty="0"/>
              <a:t>und nur dann</a:t>
            </a:r>
            <a:r>
              <a:rPr lang="de-DE" sz="1800" b="0" dirty="0"/>
              <a:t> erfüllt ist, wenn P</a:t>
            </a:r>
            <a:r>
              <a:rPr lang="de-DE" sz="1800" b="0" baseline="-25000" dirty="0"/>
              <a:t>1</a:t>
            </a:r>
            <a:r>
              <a:rPr lang="de-DE" sz="1800" b="0" dirty="0"/>
              <a:t>(x) für alle Werte der Domäne von P</a:t>
            </a:r>
            <a:r>
              <a:rPr lang="de-DE" sz="1800" b="0" baseline="-25000" dirty="0"/>
              <a:t>1</a:t>
            </a:r>
            <a:r>
              <a:rPr lang="de-DE" sz="1800" b="0" dirty="0"/>
              <a:t> erfüllt ist.</a:t>
            </a:r>
            <a:br>
              <a:rPr lang="de-DE" sz="1800" b="0" dirty="0"/>
            </a:br>
            <a:r>
              <a:rPr lang="de-DE" sz="1800" b="0" dirty="0"/>
              <a:t>Für alle d, die nicht in der Domäne von P</a:t>
            </a:r>
            <a:r>
              <a:rPr lang="de-DE" sz="1800" b="0" baseline="-25000" dirty="0"/>
              <a:t>1</a:t>
            </a:r>
            <a:r>
              <a:rPr lang="de-DE" sz="1800" b="0" dirty="0"/>
              <a:t> enthalten sind, muss P</a:t>
            </a:r>
            <a:r>
              <a:rPr lang="de-DE" sz="1800" b="0" baseline="-25000" dirty="0"/>
              <a:t>1</a:t>
            </a:r>
            <a:r>
              <a:rPr lang="de-DE" sz="1800" b="0" dirty="0"/>
              <a:t>(d) auf jeden Fall erfüllt sein.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49</a:t>
            </a:fld>
            <a:endParaRPr lang="de-DE" dirty="0"/>
          </a:p>
        </p:txBody>
      </p:sp>
    </p:spTree>
    <p:extLst>
      <p:ext uri="{BB962C8B-B14F-4D97-AF65-F5344CB8AC3E}">
        <p14:creationId xmlns:p14="http://schemas.microsoft.com/office/powerpoint/2010/main" val="191366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Grundlagen des relationalen Modells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rmAutofit/>
          </a:bodyPr>
          <a:lstStyle/>
          <a:p>
            <a:pPr marL="0" indent="0">
              <a:buNone/>
            </a:pPr>
            <a:r>
              <a:rPr lang="de-DE" sz="1800" b="0" dirty="0">
                <a:effectLst/>
              </a:rPr>
              <a:t>Seien </a:t>
            </a:r>
            <a:r>
              <a:rPr lang="de-DE" sz="1800" b="0" i="1" dirty="0">
                <a:effectLst/>
              </a:rPr>
              <a:t>D</a:t>
            </a:r>
            <a:r>
              <a:rPr lang="de-DE" sz="1800" b="0" baseline="-25000" dirty="0">
                <a:effectLst/>
              </a:rPr>
              <a:t>1</a:t>
            </a:r>
            <a:r>
              <a:rPr lang="de-DE" sz="1800" b="0" dirty="0">
                <a:effectLst/>
              </a:rPr>
              <a:t>, </a:t>
            </a:r>
            <a:r>
              <a:rPr lang="de-DE" sz="1800" b="0" i="1" dirty="0">
                <a:effectLst/>
              </a:rPr>
              <a:t>D</a:t>
            </a:r>
            <a:r>
              <a:rPr lang="de-DE" sz="1800" b="0" baseline="-25000" dirty="0">
                <a:effectLst/>
              </a:rPr>
              <a:t>2</a:t>
            </a:r>
            <a:r>
              <a:rPr lang="de-DE" sz="1800" b="0" dirty="0">
                <a:effectLst/>
              </a:rPr>
              <a:t>, ..., </a:t>
            </a:r>
            <a:r>
              <a:rPr lang="de-DE" sz="1800" b="0" i="1" dirty="0" err="1">
                <a:effectLst/>
              </a:rPr>
              <a:t>D</a:t>
            </a:r>
            <a:r>
              <a:rPr lang="de-DE" sz="1800" b="0" i="1" baseline="-25000" dirty="0" err="1">
                <a:effectLst/>
              </a:rPr>
              <a:t>n</a:t>
            </a:r>
            <a:r>
              <a:rPr lang="de-DE" sz="1800" b="0" i="1" dirty="0">
                <a:effectLst/>
              </a:rPr>
              <a:t> </a:t>
            </a:r>
            <a:r>
              <a:rPr lang="de-DE" sz="1800" b="0" dirty="0">
                <a:effectLst/>
              </a:rPr>
              <a:t>Domänen (Wertebereiche) </a:t>
            </a:r>
          </a:p>
          <a:p>
            <a:pPr marL="285750" indent="-285750">
              <a:buFont typeface="Wingdings" panose="05000000000000000000" pitchFamily="2" charset="2"/>
              <a:buChar char="§"/>
            </a:pPr>
            <a:r>
              <a:rPr lang="de-DE" sz="1800" b="0" i="1" dirty="0">
                <a:effectLst/>
              </a:rPr>
              <a:t>Relation: R ⊆ D</a:t>
            </a:r>
            <a:r>
              <a:rPr lang="de-DE" sz="1800" b="0" i="1" baseline="-25000" dirty="0">
                <a:effectLst/>
              </a:rPr>
              <a:t>1</a:t>
            </a:r>
            <a:r>
              <a:rPr lang="de-DE" sz="1800" b="0" i="1" dirty="0">
                <a:effectLst/>
              </a:rPr>
              <a:t> x ... x </a:t>
            </a:r>
            <a:r>
              <a:rPr lang="de-DE" sz="1800" b="0" i="1" dirty="0" err="1">
                <a:effectLst/>
              </a:rPr>
              <a:t>D</a:t>
            </a:r>
            <a:r>
              <a:rPr lang="de-DE" sz="1800" b="0" i="1" baseline="-25000" dirty="0" err="1">
                <a:effectLst/>
              </a:rPr>
              <a:t>n</a:t>
            </a:r>
            <a:endParaRPr lang="de-DE" sz="1800" b="0" i="1" baseline="-25000" dirty="0">
              <a:effectLst/>
            </a:endParaRPr>
          </a:p>
          <a:p>
            <a:pPr marL="0" indent="0">
              <a:buNone/>
            </a:pPr>
            <a:r>
              <a:rPr lang="de-DE" sz="1800" b="0" i="1" dirty="0">
                <a:effectLst/>
              </a:rPr>
              <a:t>	</a:t>
            </a:r>
            <a:r>
              <a:rPr lang="de-DE" sz="1800" b="0" dirty="0">
                <a:effectLst/>
              </a:rPr>
              <a:t>Beispiel: Telefonbuch ⊆ </a:t>
            </a:r>
            <a:r>
              <a:rPr lang="de-DE" sz="1800" b="0" dirty="0" err="1">
                <a:effectLst/>
              </a:rPr>
              <a:t>string</a:t>
            </a:r>
            <a:r>
              <a:rPr lang="de-DE" sz="1800" b="0" dirty="0">
                <a:effectLst/>
              </a:rPr>
              <a:t> x </a:t>
            </a:r>
            <a:r>
              <a:rPr lang="de-DE" sz="1800" b="0" dirty="0" err="1">
                <a:effectLst/>
              </a:rPr>
              <a:t>string</a:t>
            </a:r>
            <a:r>
              <a:rPr lang="de-DE" sz="1800" b="0" dirty="0">
                <a:effectLst/>
              </a:rPr>
              <a:t> x integer </a:t>
            </a:r>
          </a:p>
          <a:p>
            <a:pPr marL="0" indent="0">
              <a:buNone/>
            </a:pPr>
            <a:endParaRPr lang="de-DE" sz="1800" b="0" dirty="0"/>
          </a:p>
          <a:p>
            <a:pPr marL="285750" indent="-285750">
              <a:buFont typeface="Wingdings" pitchFamily="2" charset="2"/>
              <a:buChar char="§"/>
            </a:pPr>
            <a:r>
              <a:rPr lang="de-DE" sz="1800" b="0" i="1" dirty="0">
                <a:effectLst/>
              </a:rPr>
              <a:t>Tupel: t </a:t>
            </a:r>
            <a:r>
              <a:rPr lang="de-DE" sz="1800" b="0" dirty="0">
                <a:effectLst/>
              </a:rPr>
              <a:t>∈ </a:t>
            </a:r>
            <a:r>
              <a:rPr lang="de-DE" sz="1800" b="0" i="1" dirty="0">
                <a:effectLst/>
              </a:rPr>
              <a:t>R</a:t>
            </a:r>
          </a:p>
          <a:p>
            <a:pPr marL="171450" lvl="1" indent="0">
              <a:buNone/>
            </a:pPr>
            <a:r>
              <a:rPr lang="de-DE" sz="1800" i="1" dirty="0"/>
              <a:t>	</a:t>
            </a:r>
            <a:r>
              <a:rPr lang="de-DE" sz="1800" dirty="0"/>
              <a:t>Beispiel: </a:t>
            </a:r>
            <a:r>
              <a:rPr lang="de-DE" sz="1800" b="0" i="1" dirty="0">
                <a:effectLst/>
              </a:rPr>
              <a:t>t = </a:t>
            </a:r>
            <a:r>
              <a:rPr lang="de-DE" sz="1800" b="0" dirty="0">
                <a:effectLst/>
              </a:rPr>
              <a:t>(„Mickey Mouse“, „Main Street“, 4711) </a:t>
            </a:r>
          </a:p>
          <a:p>
            <a:pPr marL="285750" indent="-285750">
              <a:buFont typeface="Wingdings" pitchFamily="2" charset="2"/>
              <a:buChar char="§"/>
            </a:pPr>
            <a:endParaRPr lang="de-DE" sz="1800" b="0" i="1" dirty="0">
              <a:effectLst/>
            </a:endParaRPr>
          </a:p>
          <a:p>
            <a:pPr marL="285750" indent="-285750">
              <a:buFont typeface="Wingdings" pitchFamily="2" charset="2"/>
              <a:buChar char="§"/>
            </a:pPr>
            <a:r>
              <a:rPr lang="de-DE" sz="1800" b="0" i="1" dirty="0">
                <a:effectLst/>
              </a:rPr>
              <a:t>Schema: </a:t>
            </a:r>
            <a:r>
              <a:rPr lang="de-DE" sz="1800" b="0" dirty="0">
                <a:effectLst/>
              </a:rPr>
              <a:t>legt die Struktur der gespeicherten Daten fest </a:t>
            </a:r>
          </a:p>
          <a:p>
            <a:pPr marL="0" indent="0">
              <a:buNone/>
            </a:pPr>
            <a:r>
              <a:rPr lang="de-DE" sz="1800" b="0" i="1" dirty="0"/>
              <a:t>	</a:t>
            </a:r>
            <a:r>
              <a:rPr lang="de-DE" sz="1800" b="0" dirty="0"/>
              <a:t>Beispiel: </a:t>
            </a:r>
            <a:r>
              <a:rPr lang="de-DE" sz="1800" b="0" dirty="0">
                <a:effectLst/>
              </a:rPr>
              <a:t>Telefonbuch: {[Name: </a:t>
            </a:r>
            <a:r>
              <a:rPr lang="de-DE" sz="1800" b="0" dirty="0" err="1">
                <a:effectLst/>
              </a:rPr>
              <a:t>string</a:t>
            </a:r>
            <a:r>
              <a:rPr lang="de-DE" sz="1800" b="0" dirty="0">
                <a:effectLst/>
              </a:rPr>
              <a:t>, Adresse: </a:t>
            </a:r>
            <a:r>
              <a:rPr lang="de-DE" sz="1800" b="0" dirty="0" err="1">
                <a:effectLst/>
              </a:rPr>
              <a:t>string</a:t>
            </a:r>
            <a:r>
              <a:rPr lang="de-DE" sz="1800" b="0" dirty="0">
                <a:effectLst/>
              </a:rPr>
              <a:t>, </a:t>
            </a:r>
            <a:r>
              <a:rPr lang="de-DE" sz="1800" b="0" u="sng" dirty="0">
                <a:effectLst/>
              </a:rPr>
              <a:t>Telefonnummer: integer</a:t>
            </a:r>
            <a:r>
              <a:rPr lang="de-DE" sz="1800" b="0" dirty="0">
                <a:effectLst/>
              </a:rPr>
              <a:t>]} </a:t>
            </a:r>
          </a:p>
          <a:p>
            <a:pPr>
              <a:buNone/>
            </a:pPr>
            <a:endParaRPr lang="de-DE" sz="18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5</a:t>
            </a:fld>
            <a:endParaRPr lang="de-DE" dirty="0"/>
          </a:p>
        </p:txBody>
      </p:sp>
    </p:spTree>
    <p:extLst>
      <p:ext uri="{BB962C8B-B14F-4D97-AF65-F5344CB8AC3E}">
        <p14:creationId xmlns:p14="http://schemas.microsoft.com/office/powerpoint/2010/main" val="95922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Ausdruckskraft</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a:noAutofit/>
          </a:bodyPr>
          <a:lstStyle/>
          <a:p>
            <a:pPr>
              <a:buNone/>
            </a:pPr>
            <a:r>
              <a:rPr lang="de-DE" sz="2000" b="0" dirty="0"/>
              <a:t>Die drei Sprachen</a:t>
            </a:r>
          </a:p>
          <a:p>
            <a:pPr>
              <a:buFont typeface="Wingdings" pitchFamily="2" charset="2"/>
              <a:buChar char="§"/>
            </a:pPr>
            <a:r>
              <a:rPr lang="de-DE" sz="2000" b="0" dirty="0"/>
              <a:t>relationale Algebra,</a:t>
            </a:r>
          </a:p>
          <a:p>
            <a:pPr>
              <a:buFont typeface="Wingdings" pitchFamily="2" charset="2"/>
              <a:buChar char="§"/>
            </a:pPr>
            <a:r>
              <a:rPr lang="de-DE" sz="2000" b="0" dirty="0"/>
              <a:t>relationaler </a:t>
            </a:r>
            <a:r>
              <a:rPr lang="de-DE" sz="2000" b="0" dirty="0" err="1"/>
              <a:t>Tupelkalkül</a:t>
            </a:r>
            <a:r>
              <a:rPr lang="de-DE" sz="2000" b="0" dirty="0"/>
              <a:t> (eingeschränkt auf sichere Ausdrücke) und</a:t>
            </a:r>
          </a:p>
          <a:p>
            <a:pPr>
              <a:buFont typeface="Wingdings" pitchFamily="2" charset="2"/>
              <a:buChar char="§"/>
            </a:pPr>
            <a:r>
              <a:rPr lang="de-DE" sz="2000" b="0" dirty="0"/>
              <a:t>relationaler Domänenkalkül (eingeschränkt auf sichere Ausdrücke)</a:t>
            </a:r>
          </a:p>
          <a:p>
            <a:pPr>
              <a:buNone/>
            </a:pPr>
            <a:r>
              <a:rPr lang="de-DE" sz="2000" b="0" dirty="0"/>
              <a:t>sind </a:t>
            </a:r>
            <a:r>
              <a:rPr lang="de-DE" sz="2000" dirty="0"/>
              <a:t>gleich mächtig</a:t>
            </a:r>
          </a:p>
          <a:p>
            <a:pPr>
              <a:buNone/>
            </a:pPr>
            <a:endParaRPr lang="de-DE" sz="2000" b="0" dirty="0"/>
          </a:p>
          <a:p>
            <a:pPr>
              <a:buNone/>
            </a:pPr>
            <a:r>
              <a:rPr lang="de-DE" sz="2000" dirty="0"/>
              <a:t>Beispiel: </a:t>
            </a:r>
            <a:r>
              <a:rPr lang="de-DE" sz="2000" b="0" dirty="0" err="1"/>
              <a:t>Tupelkalkül</a:t>
            </a:r>
            <a:r>
              <a:rPr lang="de-DE" sz="2000" b="0" dirty="0"/>
              <a:t> vs. relationale Algebra:</a:t>
            </a:r>
          </a:p>
          <a:p>
            <a:pPr>
              <a:buNone/>
            </a:pPr>
            <a:r>
              <a:rPr lang="de-DE" sz="2000" b="0" dirty="0"/>
              <a:t>{s | s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dirty="0">
                <a:effectLst/>
              </a:rPr>
              <a:t> </a:t>
            </a:r>
            <a:r>
              <a:rPr lang="de-DE" sz="2000" b="0" dirty="0"/>
              <a:t>Studenten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dirty="0">
                <a:effectLst/>
              </a:rPr>
              <a:t> </a:t>
            </a:r>
            <a:r>
              <a:rPr lang="de-DE" sz="2000" b="0" dirty="0"/>
              <a:t>¬ (</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v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1600" dirty="0">
                <a:effectLst/>
              </a:rPr>
              <a:t> </a:t>
            </a:r>
            <a:r>
              <a:rPr lang="de-DE" sz="2000" b="0" dirty="0"/>
              <a:t>Vorlesungen (</a:t>
            </a:r>
            <a:r>
              <a:rPr lang="de-DE" sz="2000" b="0" dirty="0" err="1"/>
              <a:t>v.SWS</a:t>
            </a:r>
            <a:r>
              <a:rPr lang="de-DE" sz="2000" b="0" dirty="0"/>
              <a:t>=4 </a:t>
            </a:r>
            <a:r>
              <a:rPr lang="de-DE" sz="2000" dirty="0">
                <a:effectLst/>
                <a:latin typeface="Cambria Math" panose="02040503050406030204" pitchFamily="18" charset="0"/>
                <a:ea typeface="Calibri" panose="020F0502020204030204" pitchFamily="34" charset="0"/>
                <a:cs typeface="Cambria Math" panose="02040503050406030204" pitchFamily="18" charset="0"/>
              </a:rPr>
              <a:t>∧ </a:t>
            </a:r>
            <a:br>
              <a:rPr lang="de-DE" sz="2000" dirty="0">
                <a:effectLst/>
                <a:latin typeface="Cambria Math" panose="02040503050406030204" pitchFamily="18" charset="0"/>
                <a:ea typeface="Calibri" panose="020F0502020204030204" pitchFamily="34" charset="0"/>
                <a:cs typeface="Cambria Math" panose="02040503050406030204" pitchFamily="18" charset="0"/>
              </a:rPr>
            </a:br>
            <a:r>
              <a:rPr lang="de-DE" sz="2000" b="0" dirty="0"/>
              <a:t>¬(</a:t>
            </a:r>
            <a:r>
              <a:rPr lang="en-US"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h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 hören (</a:t>
            </a:r>
            <a:r>
              <a:rPr lang="de-DE" sz="2000" b="0" dirty="0" err="1"/>
              <a:t>h.VorlNr</a:t>
            </a:r>
            <a:r>
              <a:rPr lang="de-DE" sz="2000" b="0" dirty="0"/>
              <a:t>=</a:t>
            </a:r>
            <a:r>
              <a:rPr lang="de-DE" sz="2000" b="0" dirty="0" err="1"/>
              <a:t>v.VorlNr</a:t>
            </a:r>
            <a:r>
              <a:rPr lang="de-DE" sz="2000" b="0" dirty="0"/>
              <a:t>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 </a:t>
            </a:r>
            <a:r>
              <a:rPr lang="de-DE" sz="2000" b="0" dirty="0" err="1"/>
              <a:t>h.MatrNr</a:t>
            </a:r>
            <a:r>
              <a:rPr lang="de-DE" sz="2000" b="0" dirty="0"/>
              <a:t>=</a:t>
            </a:r>
            <a:r>
              <a:rPr lang="de-DE" sz="2000" b="0" dirty="0" err="1"/>
              <a:t>s.MatrNr</a:t>
            </a:r>
            <a:r>
              <a:rPr lang="de-DE" sz="2000" b="0" dirty="0"/>
              <a:t>))))}</a:t>
            </a:r>
          </a:p>
          <a:p>
            <a:pPr>
              <a:buNone/>
            </a:pPr>
            <a:r>
              <a:rPr lang="de-DE" sz="2000" b="0" dirty="0"/>
              <a:t>Studenten </a:t>
            </a:r>
            <a:r>
              <a:rPr lang="de-DE" sz="1800" dirty="0">
                <a:effectLst/>
                <a:latin typeface="Cambria Math" panose="02040503050406030204" pitchFamily="18" charset="0"/>
                <a:ea typeface="Calibri" panose="020F0502020204030204" pitchFamily="34" charset="0"/>
                <a:cs typeface="Cambria Math" panose="02040503050406030204" pitchFamily="18" charset="0"/>
              </a:rPr>
              <a:t>⨝</a:t>
            </a:r>
            <a:r>
              <a:rPr lang="de-DE" sz="2000" b="0" dirty="0"/>
              <a:t> (hören </a:t>
            </a:r>
            <a:r>
              <a:rPr lang="de-DE" sz="1800" dirty="0">
                <a:effectLst/>
                <a:latin typeface="Arial" panose="020B0604020202020204" pitchFamily="34" charset="0"/>
                <a:ea typeface="Calibri" panose="020F0502020204030204" pitchFamily="34" charset="0"/>
              </a:rPr>
              <a:t>÷</a:t>
            </a:r>
            <a:r>
              <a:rPr lang="de-DE" sz="2000" b="0" dirty="0"/>
              <a:t> </a:t>
            </a:r>
            <a:r>
              <a:rPr lang="el-GR" sz="1800" dirty="0">
                <a:effectLst/>
                <a:latin typeface="Arial" panose="020B0604020202020204" pitchFamily="34" charset="0"/>
                <a:ea typeface="Calibri" panose="020F0502020204030204" pitchFamily="34" charset="0"/>
              </a:rPr>
              <a:t>Π</a:t>
            </a:r>
            <a:r>
              <a:rPr lang="de-DE" sz="1600" dirty="0">
                <a:effectLst/>
              </a:rPr>
              <a:t> </a:t>
            </a:r>
            <a:r>
              <a:rPr lang="de-DE" sz="2000" b="0" baseline="-25000" dirty="0" err="1"/>
              <a:t>VorlNr</a:t>
            </a:r>
            <a:r>
              <a:rPr lang="de-DE" sz="2000" b="0" dirty="0"/>
              <a:t>(</a:t>
            </a:r>
            <a:r>
              <a:rPr lang="de-DE" sz="1800" dirty="0" err="1">
                <a:effectLst/>
                <a:latin typeface="Arial" panose="020B0604020202020204" pitchFamily="34" charset="0"/>
                <a:ea typeface="Calibri" panose="020F0502020204030204" pitchFamily="34" charset="0"/>
              </a:rPr>
              <a:t>σ</a:t>
            </a:r>
            <a:r>
              <a:rPr lang="de-DE" sz="1600" dirty="0">
                <a:effectLst/>
              </a:rPr>
              <a:t> </a:t>
            </a:r>
            <a:r>
              <a:rPr lang="de-DE" sz="2000" b="0" baseline="-25000" dirty="0"/>
              <a:t>SWS=4</a:t>
            </a:r>
            <a:r>
              <a:rPr lang="de-DE" sz="2000" b="0" dirty="0"/>
              <a:t>(Vorlesungen)))</a:t>
            </a:r>
          </a:p>
          <a:p>
            <a:pPr>
              <a:buNone/>
            </a:pPr>
            <a:endParaRPr lang="de-DE" sz="2000" b="0" dirty="0"/>
          </a:p>
          <a:p>
            <a:pPr>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50</a:t>
            </a:fld>
            <a:endParaRPr lang="de-DE" dirty="0"/>
          </a:p>
        </p:txBody>
      </p:sp>
    </p:spTree>
    <p:extLst>
      <p:ext uri="{BB962C8B-B14F-4D97-AF65-F5344CB8AC3E}">
        <p14:creationId xmlns:p14="http://schemas.microsoft.com/office/powerpoint/2010/main" val="68766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Zusammenfassung</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128838"/>
            <a:ext cx="8530922" cy="3884687"/>
          </a:xfrm>
        </p:spPr>
        <p:txBody>
          <a:bodyPr>
            <a:noAutofit/>
          </a:bodyPr>
          <a:lstStyle/>
          <a:p>
            <a:r>
              <a:rPr lang="de-DE" sz="2400" dirty="0"/>
              <a:t>Relationen mit Ausprägung, Schlüssel, Primärschlüssel</a:t>
            </a:r>
          </a:p>
          <a:p>
            <a:r>
              <a:rPr lang="de-DE" sz="2400" dirty="0"/>
              <a:t>„Übersetzung“ des ER-Diagramms in Relationen</a:t>
            </a:r>
          </a:p>
          <a:p>
            <a:r>
              <a:rPr lang="de-DE" sz="2400" dirty="0"/>
              <a:t>Relationen für Entitäten und Beziehungen</a:t>
            </a:r>
          </a:p>
          <a:p>
            <a:r>
              <a:rPr lang="de-DE" sz="2400" dirty="0"/>
              <a:t>Relationale Anfragesprachen bilden die Grundlage für SQL (</a:t>
            </a:r>
            <a:r>
              <a:rPr lang="de-DE" sz="2400" dirty="0">
                <a:sym typeface="Wingdings" pitchFamily="2" charset="2"/>
              </a:rPr>
              <a:t> nächstes Kapitel)</a:t>
            </a:r>
          </a:p>
          <a:p>
            <a:endParaRPr lang="de-DE" sz="2400" dirty="0"/>
          </a:p>
          <a:p>
            <a:pPr marL="36000" indent="0">
              <a:buNone/>
            </a:pPr>
            <a:endParaRPr lang="de-DE" sz="24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Datenbankenentwurf: Zusammenfassung</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51</a:t>
            </a:fld>
            <a:endParaRPr lang="de-DE" dirty="0"/>
          </a:p>
        </p:txBody>
      </p:sp>
      <p:pic>
        <p:nvPicPr>
          <p:cNvPr id="3" name="Grafik 2">
            <a:extLst>
              <a:ext uri="{FF2B5EF4-FFF2-40B4-BE49-F238E27FC236}">
                <a16:creationId xmlns:a16="http://schemas.microsoft.com/office/drawing/2014/main" id="{318471C1-3ED4-F12A-45BD-5C803C06CB16}"/>
              </a:ext>
            </a:extLst>
          </p:cNvPr>
          <p:cNvPicPr>
            <a:picLocks noChangeAspect="1"/>
          </p:cNvPicPr>
          <p:nvPr/>
        </p:nvPicPr>
        <p:blipFill>
          <a:blip r:embed="rId3"/>
          <a:stretch>
            <a:fillRect/>
          </a:stretch>
        </p:blipFill>
        <p:spPr>
          <a:xfrm>
            <a:off x="9340313" y="2933782"/>
            <a:ext cx="1963712" cy="1963712"/>
          </a:xfrm>
          <a:prstGeom prst="rect">
            <a:avLst/>
          </a:prstGeom>
        </p:spPr>
      </p:pic>
    </p:spTree>
    <p:extLst>
      <p:ext uri="{BB962C8B-B14F-4D97-AF65-F5344CB8AC3E}">
        <p14:creationId xmlns:p14="http://schemas.microsoft.com/office/powerpoint/2010/main" val="1313609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Grundlagen des relationalen Modells</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4" y="2279738"/>
            <a:ext cx="5766066" cy="3658990"/>
          </a:xfrm>
        </p:spPr>
        <p:txBody>
          <a:bodyPr>
            <a:noAutofit/>
          </a:bodyPr>
          <a:lstStyle/>
          <a:p>
            <a:pPr>
              <a:buFont typeface="Wingdings" pitchFamily="2" charset="2"/>
              <a:buChar char="§"/>
            </a:pPr>
            <a:r>
              <a:rPr lang="de-DE" sz="2200" dirty="0"/>
              <a:t>Ausprägung</a:t>
            </a:r>
            <a:r>
              <a:rPr lang="de-DE" sz="2200" b="0" dirty="0"/>
              <a:t>: der aktuelle Zustand </a:t>
            </a:r>
            <a:br>
              <a:rPr lang="de-DE" sz="2200" b="0" dirty="0"/>
            </a:br>
            <a:r>
              <a:rPr lang="de-DE" sz="2200" b="0" dirty="0"/>
              <a:t>der Datenbasis</a:t>
            </a:r>
          </a:p>
          <a:p>
            <a:pPr>
              <a:buFont typeface="Wingdings" pitchFamily="2" charset="2"/>
              <a:buChar char="§"/>
            </a:pPr>
            <a:r>
              <a:rPr lang="de-DE" sz="2200" dirty="0"/>
              <a:t>Schlüssel</a:t>
            </a:r>
            <a:r>
              <a:rPr lang="de-DE" sz="2200" b="0" dirty="0"/>
              <a:t>: minimale Menge von Attributen, deren Werte ein Tupel eindeutig identifizieren</a:t>
            </a:r>
          </a:p>
          <a:p>
            <a:pPr>
              <a:buFont typeface="Wingdings" pitchFamily="2" charset="2"/>
              <a:buChar char="§"/>
            </a:pPr>
            <a:r>
              <a:rPr lang="de-DE" sz="2200" dirty="0"/>
              <a:t>Primärschlüssel</a:t>
            </a:r>
            <a:r>
              <a:rPr lang="de-DE" sz="2200" b="0" dirty="0"/>
              <a:t>: wird unterstrichen</a:t>
            </a:r>
          </a:p>
          <a:p>
            <a:pPr lvl="1">
              <a:buFont typeface="Symbol" panose="05050102010706020507" pitchFamily="18" charset="2"/>
              <a:buChar char="-"/>
            </a:pPr>
            <a:r>
              <a:rPr lang="de-DE" sz="2200" b="0" dirty="0"/>
              <a:t>Einer der Schlüssel(-kandidaten) wird als Primärschlüssel ausgewählt</a:t>
            </a:r>
          </a:p>
          <a:p>
            <a:pPr lvl="1">
              <a:buFont typeface="Symbol" panose="05050102010706020507" pitchFamily="18" charset="2"/>
              <a:buChar char="-"/>
            </a:pPr>
            <a:r>
              <a:rPr lang="de-DE" sz="2200" b="0" dirty="0"/>
              <a:t>Hat eine besondere Bedeutung bei der </a:t>
            </a:r>
            <a:r>
              <a:rPr lang="de-DE" sz="2200" b="0" dirty="0" err="1"/>
              <a:t>Referenzierung</a:t>
            </a:r>
            <a:r>
              <a:rPr lang="de-DE" sz="2200" b="0" dirty="0"/>
              <a:t> von Tupeln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6</a:t>
            </a:fld>
            <a:endParaRPr lang="de-DE" dirty="0"/>
          </a:p>
        </p:txBody>
      </p:sp>
      <p:graphicFrame>
        <p:nvGraphicFramePr>
          <p:cNvPr id="7" name="object 2">
            <a:extLst>
              <a:ext uri="{FF2B5EF4-FFF2-40B4-BE49-F238E27FC236}">
                <a16:creationId xmlns:a16="http://schemas.microsoft.com/office/drawing/2014/main" id="{BA6BC533-FC96-A5AA-1DE2-26A67093CE73}"/>
              </a:ext>
            </a:extLst>
          </p:cNvPr>
          <p:cNvGraphicFramePr>
            <a:graphicFrameLocks noGrp="1"/>
          </p:cNvGraphicFramePr>
          <p:nvPr>
            <p:extLst>
              <p:ext uri="{D42A27DB-BD31-4B8C-83A1-F6EECF244321}">
                <p14:modId xmlns:p14="http://schemas.microsoft.com/office/powerpoint/2010/main" val="2664313744"/>
              </p:ext>
            </p:extLst>
          </p:nvPr>
        </p:nvGraphicFramePr>
        <p:xfrm>
          <a:off x="6280880" y="2800147"/>
          <a:ext cx="5624248" cy="2098344"/>
        </p:xfrm>
        <a:graphic>
          <a:graphicData uri="http://schemas.openxmlformats.org/drawingml/2006/table">
            <a:tbl>
              <a:tblPr firstRow="1" bandRow="1">
                <a:tableStyleId>{2D5ABB26-0587-4C30-8999-92F81FD0307C}</a:tableStyleId>
              </a:tblPr>
              <a:tblGrid>
                <a:gridCol w="1882045">
                  <a:extLst>
                    <a:ext uri="{9D8B030D-6E8A-4147-A177-3AD203B41FA5}">
                      <a16:colId xmlns:a16="http://schemas.microsoft.com/office/drawing/2014/main" val="20000"/>
                    </a:ext>
                  </a:extLst>
                </a:gridCol>
                <a:gridCol w="1724025">
                  <a:extLst>
                    <a:ext uri="{9D8B030D-6E8A-4147-A177-3AD203B41FA5}">
                      <a16:colId xmlns:a16="http://schemas.microsoft.com/office/drawing/2014/main" val="20001"/>
                    </a:ext>
                  </a:extLst>
                </a:gridCol>
                <a:gridCol w="2018178">
                  <a:extLst>
                    <a:ext uri="{9D8B030D-6E8A-4147-A177-3AD203B41FA5}">
                      <a16:colId xmlns:a16="http://schemas.microsoft.com/office/drawing/2014/main" val="20002"/>
                    </a:ext>
                  </a:extLst>
                </a:gridCol>
              </a:tblGrid>
              <a:tr h="349724">
                <a:tc gridSpan="3">
                  <a:txBody>
                    <a:bodyPr/>
                    <a:lstStyle/>
                    <a:p>
                      <a:pPr algn="ctr">
                        <a:lnSpc>
                          <a:spcPct val="100000"/>
                        </a:lnSpc>
                        <a:spcBef>
                          <a:spcPts val="40"/>
                        </a:spcBef>
                      </a:pPr>
                      <a:r>
                        <a:rPr sz="1800" b="1" spc="-10" dirty="0">
                          <a:latin typeface="Arial"/>
                          <a:cs typeface="Arial"/>
                        </a:rPr>
                        <a:t>Telefonbuch</a:t>
                      </a:r>
                      <a:endParaRPr sz="18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CC00"/>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49724">
                <a:tc>
                  <a:txBody>
                    <a:bodyPr/>
                    <a:lstStyle/>
                    <a:p>
                      <a:pPr algn="ctr">
                        <a:lnSpc>
                          <a:spcPct val="100000"/>
                        </a:lnSpc>
                        <a:spcBef>
                          <a:spcPts val="40"/>
                        </a:spcBef>
                      </a:pPr>
                      <a:r>
                        <a:rPr sz="1800" b="1" spc="125" dirty="0">
                          <a:latin typeface="Arial"/>
                          <a:cs typeface="Arial"/>
                        </a:rPr>
                        <a:t>Name</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CC00"/>
                    </a:solidFill>
                  </a:tcPr>
                </a:tc>
                <a:tc>
                  <a:txBody>
                    <a:bodyPr/>
                    <a:lstStyle/>
                    <a:p>
                      <a:pPr marL="635" algn="ctr">
                        <a:lnSpc>
                          <a:spcPct val="100000"/>
                        </a:lnSpc>
                        <a:spcBef>
                          <a:spcPts val="40"/>
                        </a:spcBef>
                      </a:pPr>
                      <a:r>
                        <a:rPr sz="1800" b="1" spc="70" dirty="0">
                          <a:latin typeface="Arial"/>
                          <a:cs typeface="Arial"/>
                        </a:rPr>
                        <a:t>Straße</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CC00"/>
                    </a:solidFill>
                  </a:tcPr>
                </a:tc>
                <a:tc>
                  <a:txBody>
                    <a:bodyPr/>
                    <a:lstStyle/>
                    <a:p>
                      <a:pPr marL="635" algn="ctr">
                        <a:lnSpc>
                          <a:spcPct val="100000"/>
                        </a:lnSpc>
                        <a:spcBef>
                          <a:spcPts val="40"/>
                        </a:spcBef>
                      </a:pPr>
                      <a:r>
                        <a:rPr sz="1800" b="1" u="heavy" spc="60" dirty="0" err="1">
                          <a:uFill>
                            <a:solidFill>
                              <a:srgbClr val="000000"/>
                            </a:solidFill>
                          </a:uFill>
                          <a:latin typeface="Arial"/>
                          <a:cs typeface="Arial"/>
                        </a:rPr>
                        <a:t>Telefon</a:t>
                      </a:r>
                      <a:r>
                        <a:rPr lang="de-DE" sz="1800" b="1" u="heavy" spc="60" dirty="0" err="1">
                          <a:uFill>
                            <a:solidFill>
                              <a:srgbClr val="000000"/>
                            </a:solidFill>
                          </a:uFill>
                          <a:latin typeface="Arial"/>
                          <a:cs typeface="Arial"/>
                        </a:rPr>
                        <a:t>nummer</a:t>
                      </a:r>
                      <a:endParaRPr sz="18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CC00"/>
                    </a:solidFill>
                  </a:tcPr>
                </a:tc>
                <a:extLst>
                  <a:ext uri="{0D108BD9-81ED-4DB2-BD59-A6C34878D82A}">
                    <a16:rowId xmlns:a16="http://schemas.microsoft.com/office/drawing/2014/main" val="10001"/>
                  </a:ext>
                </a:extLst>
              </a:tr>
              <a:tr h="349724">
                <a:tc>
                  <a:txBody>
                    <a:bodyPr/>
                    <a:lstStyle/>
                    <a:p>
                      <a:pPr algn="ctr">
                        <a:lnSpc>
                          <a:spcPct val="100000"/>
                        </a:lnSpc>
                        <a:spcBef>
                          <a:spcPts val="40"/>
                        </a:spcBef>
                      </a:pPr>
                      <a:r>
                        <a:rPr sz="1800" dirty="0">
                          <a:latin typeface="Arial"/>
                          <a:cs typeface="Arial"/>
                        </a:rPr>
                        <a:t>Mickey</a:t>
                      </a:r>
                      <a:r>
                        <a:rPr sz="1800" spc="245" dirty="0">
                          <a:latin typeface="Arial"/>
                          <a:cs typeface="Arial"/>
                        </a:rPr>
                        <a:t> </a:t>
                      </a:r>
                      <a:r>
                        <a:rPr sz="1800" spc="55" dirty="0">
                          <a:latin typeface="Arial"/>
                          <a:cs typeface="Arial"/>
                        </a:rPr>
                        <a:t>Mouse</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1800" spc="95" dirty="0">
                          <a:latin typeface="Arial"/>
                          <a:cs typeface="Arial"/>
                        </a:rPr>
                        <a:t>Main</a:t>
                      </a:r>
                      <a:r>
                        <a:rPr sz="1800" spc="-35" dirty="0">
                          <a:latin typeface="Arial"/>
                          <a:cs typeface="Arial"/>
                        </a:rPr>
                        <a:t> </a:t>
                      </a:r>
                      <a:r>
                        <a:rPr sz="1800" spc="40" dirty="0">
                          <a:latin typeface="Arial"/>
                          <a:cs typeface="Arial"/>
                        </a:rPr>
                        <a:t>Street</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905" algn="ctr">
                        <a:lnSpc>
                          <a:spcPct val="100000"/>
                        </a:lnSpc>
                        <a:spcBef>
                          <a:spcPts val="40"/>
                        </a:spcBef>
                      </a:pPr>
                      <a:r>
                        <a:rPr sz="1800" spc="-20" dirty="0">
                          <a:latin typeface="Arial"/>
                          <a:cs typeface="Arial"/>
                        </a:rPr>
                        <a:t>4711</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349724">
                <a:tc>
                  <a:txBody>
                    <a:bodyPr/>
                    <a:lstStyle/>
                    <a:p>
                      <a:pPr algn="ctr">
                        <a:lnSpc>
                          <a:spcPct val="100000"/>
                        </a:lnSpc>
                        <a:spcBef>
                          <a:spcPts val="40"/>
                        </a:spcBef>
                      </a:pPr>
                      <a:r>
                        <a:rPr sz="1800" spc="114" dirty="0">
                          <a:latin typeface="Arial"/>
                          <a:cs typeface="Arial"/>
                        </a:rPr>
                        <a:t>Mini</a:t>
                      </a:r>
                      <a:r>
                        <a:rPr sz="1800" spc="-30" dirty="0">
                          <a:latin typeface="Arial"/>
                          <a:cs typeface="Arial"/>
                        </a:rPr>
                        <a:t> </a:t>
                      </a:r>
                      <a:r>
                        <a:rPr sz="1800" spc="55" dirty="0">
                          <a:latin typeface="Arial"/>
                          <a:cs typeface="Arial"/>
                        </a:rPr>
                        <a:t>Mouse</a:t>
                      </a:r>
                      <a:endParaRPr sz="18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1800" spc="55" dirty="0">
                          <a:latin typeface="Arial"/>
                          <a:cs typeface="Arial"/>
                        </a:rPr>
                        <a:t>Broadway</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35" algn="ctr">
                        <a:lnSpc>
                          <a:spcPct val="100000"/>
                        </a:lnSpc>
                        <a:spcBef>
                          <a:spcPts val="40"/>
                        </a:spcBef>
                      </a:pPr>
                      <a:r>
                        <a:rPr sz="1800" spc="-10" dirty="0">
                          <a:latin typeface="Arial"/>
                          <a:cs typeface="Arial"/>
                        </a:rPr>
                        <a:t>94725</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3"/>
                  </a:ext>
                </a:extLst>
              </a:tr>
              <a:tr h="349724">
                <a:tc>
                  <a:txBody>
                    <a:bodyPr/>
                    <a:lstStyle/>
                    <a:p>
                      <a:pPr algn="ctr">
                        <a:lnSpc>
                          <a:spcPct val="100000"/>
                        </a:lnSpc>
                        <a:spcBef>
                          <a:spcPts val="40"/>
                        </a:spcBef>
                      </a:pPr>
                      <a:r>
                        <a:rPr sz="1800" spc="75" dirty="0">
                          <a:latin typeface="Arial"/>
                          <a:cs typeface="Arial"/>
                        </a:rPr>
                        <a:t>Donald</a:t>
                      </a:r>
                      <a:r>
                        <a:rPr sz="1800" spc="-25" dirty="0">
                          <a:latin typeface="Arial"/>
                          <a:cs typeface="Arial"/>
                        </a:rPr>
                        <a:t> </a:t>
                      </a:r>
                      <a:r>
                        <a:rPr sz="1800" spc="-20" dirty="0">
                          <a:latin typeface="Arial"/>
                          <a:cs typeface="Arial"/>
                        </a:rPr>
                        <a:t>Duck</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1800" spc="55" dirty="0">
                          <a:latin typeface="Arial"/>
                          <a:cs typeface="Arial"/>
                        </a:rPr>
                        <a:t>Broadway</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35" algn="ctr">
                        <a:lnSpc>
                          <a:spcPct val="100000"/>
                        </a:lnSpc>
                        <a:spcBef>
                          <a:spcPts val="40"/>
                        </a:spcBef>
                      </a:pPr>
                      <a:r>
                        <a:rPr sz="1800" spc="-10" dirty="0">
                          <a:latin typeface="Arial"/>
                          <a:cs typeface="Arial"/>
                        </a:rPr>
                        <a:t>95672</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349724">
                <a:tc>
                  <a:txBody>
                    <a:bodyPr/>
                    <a:lstStyle/>
                    <a:p>
                      <a:pPr algn="ctr">
                        <a:lnSpc>
                          <a:spcPct val="100000"/>
                        </a:lnSpc>
                        <a:spcBef>
                          <a:spcPts val="40"/>
                        </a:spcBef>
                      </a:pPr>
                      <a:r>
                        <a:rPr sz="1800" spc="-25" dirty="0">
                          <a:latin typeface="Arial"/>
                          <a:cs typeface="Arial"/>
                        </a:rPr>
                        <a:t>...</a:t>
                      </a:r>
                      <a:endParaRPr sz="180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1800" spc="-25" dirty="0">
                          <a:latin typeface="Arial"/>
                          <a:cs typeface="Arial"/>
                        </a:rPr>
                        <a:t>...</a:t>
                      </a:r>
                      <a:endParaRPr sz="18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gn="ctr">
                        <a:lnSpc>
                          <a:spcPct val="100000"/>
                        </a:lnSpc>
                        <a:spcBef>
                          <a:spcPts val="40"/>
                        </a:spcBef>
                      </a:pPr>
                      <a:r>
                        <a:rPr sz="1800" spc="-25" dirty="0">
                          <a:latin typeface="Arial"/>
                          <a:cs typeface="Arial"/>
                        </a:rPr>
                        <a:t>...</a:t>
                      </a:r>
                      <a:endParaRPr sz="1800" dirty="0">
                        <a:latin typeface="Arial"/>
                        <a:cs typeface="Arial"/>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69804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 name="Grafik 105">
            <a:extLst>
              <a:ext uri="{FF2B5EF4-FFF2-40B4-BE49-F238E27FC236}">
                <a16:creationId xmlns:a16="http://schemas.microsoft.com/office/drawing/2014/main" id="{2A21C577-8DF8-4896-AFC7-B512C2D5D0C0}"/>
              </a:ext>
            </a:extLst>
          </p:cNvPr>
          <p:cNvPicPr>
            <a:picLocks noChangeAspect="1"/>
          </p:cNvPicPr>
          <p:nvPr/>
        </p:nvPicPr>
        <p:blipFill>
          <a:blip r:embed="rId3"/>
          <a:stretch>
            <a:fillRect/>
          </a:stretch>
        </p:blipFill>
        <p:spPr>
          <a:xfrm>
            <a:off x="2216970" y="138026"/>
            <a:ext cx="7772400" cy="5826597"/>
          </a:xfrm>
          <a:prstGeom prst="rect">
            <a:avLst/>
          </a:prstGeom>
        </p:spPr>
      </p:pic>
    </p:spTree>
    <p:extLst>
      <p:ext uri="{BB962C8B-B14F-4D97-AF65-F5344CB8AC3E}">
        <p14:creationId xmlns:p14="http://schemas.microsoft.com/office/powerpoint/2010/main" val="842119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Relationale Darstellung von Entitätstypen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4" y="2279738"/>
            <a:ext cx="5951302" cy="3658990"/>
          </a:xfrm>
        </p:spPr>
        <p:txBody>
          <a:bodyPr>
            <a:normAutofit/>
          </a:bodyPr>
          <a:lstStyle/>
          <a:p>
            <a:pPr marL="12065" marR="1051560" indent="0">
              <a:lnSpc>
                <a:spcPts val="2590"/>
              </a:lnSpc>
              <a:spcBef>
                <a:spcPts val="425"/>
              </a:spcBef>
              <a:buNone/>
            </a:pPr>
            <a:r>
              <a:rPr lang="de-DE" sz="2000" b="0" dirty="0">
                <a:latin typeface="Arial"/>
                <a:cs typeface="Arial"/>
              </a:rPr>
              <a:t>Studenten: {[</a:t>
            </a:r>
            <a:r>
              <a:rPr lang="de-DE" sz="2000" b="0" u="heavy" dirty="0" err="1">
                <a:uFill>
                  <a:solidFill>
                    <a:srgbClr val="000000"/>
                  </a:solidFill>
                </a:uFill>
                <a:latin typeface="Arial"/>
                <a:cs typeface="Arial"/>
              </a:rPr>
              <a:t>MatrNr:integer</a:t>
            </a:r>
            <a:r>
              <a:rPr lang="de-DE" sz="2000" b="0" dirty="0">
                <a:latin typeface="Arial"/>
                <a:cs typeface="Arial"/>
              </a:rPr>
              <a:t>, Name: </a:t>
            </a:r>
            <a:r>
              <a:rPr lang="de-DE" sz="2000" b="0" dirty="0" err="1">
                <a:latin typeface="Arial"/>
                <a:cs typeface="Arial"/>
              </a:rPr>
              <a:t>string</a:t>
            </a:r>
            <a:r>
              <a:rPr lang="de-DE" sz="2000" b="0" dirty="0">
                <a:latin typeface="Arial"/>
                <a:cs typeface="Arial"/>
              </a:rPr>
              <a:t>, </a:t>
            </a:r>
            <a:br>
              <a:rPr lang="de-DE" sz="2000" b="0" dirty="0">
                <a:latin typeface="Arial"/>
                <a:cs typeface="Arial"/>
              </a:rPr>
            </a:br>
            <a:r>
              <a:rPr lang="de-DE" sz="2000" b="0" dirty="0">
                <a:latin typeface="Arial"/>
                <a:cs typeface="Arial"/>
              </a:rPr>
              <a:t>Semester: integer]}</a:t>
            </a:r>
          </a:p>
          <a:p>
            <a:pPr marL="0" indent="0">
              <a:lnSpc>
                <a:spcPct val="100000"/>
              </a:lnSpc>
              <a:buNone/>
            </a:pPr>
            <a:r>
              <a:rPr lang="de-DE" sz="2000" b="0" dirty="0">
                <a:latin typeface="Arial"/>
                <a:cs typeface="Arial"/>
              </a:rPr>
              <a:t>Vorlesungen: {[</a:t>
            </a:r>
            <a:r>
              <a:rPr lang="de-DE" sz="2000" b="0" u="heavy" dirty="0" err="1">
                <a:uFill>
                  <a:solidFill>
                    <a:srgbClr val="000000"/>
                  </a:solidFill>
                </a:uFill>
                <a:latin typeface="Arial"/>
                <a:cs typeface="Arial"/>
              </a:rPr>
              <a:t>VorlNr:integer</a:t>
            </a:r>
            <a:r>
              <a:rPr lang="de-DE" sz="2000" b="0" dirty="0">
                <a:latin typeface="Arial"/>
                <a:cs typeface="Arial"/>
              </a:rPr>
              <a:t>, Titel: </a:t>
            </a:r>
            <a:r>
              <a:rPr lang="de-DE" sz="2000" b="0" dirty="0" err="1">
                <a:latin typeface="Arial"/>
                <a:cs typeface="Arial"/>
              </a:rPr>
              <a:t>string</a:t>
            </a:r>
            <a:r>
              <a:rPr lang="de-DE" sz="2000" b="0" dirty="0">
                <a:latin typeface="Arial"/>
                <a:cs typeface="Arial"/>
              </a:rPr>
              <a:t>, </a:t>
            </a:r>
            <a:br>
              <a:rPr lang="de-DE" sz="2000" b="0" dirty="0">
                <a:latin typeface="Arial"/>
                <a:cs typeface="Arial"/>
              </a:rPr>
            </a:br>
            <a:r>
              <a:rPr lang="de-DE" sz="2000" b="0" dirty="0">
                <a:latin typeface="Arial"/>
                <a:cs typeface="Arial"/>
              </a:rPr>
              <a:t>SWS: integer]}</a:t>
            </a:r>
          </a:p>
          <a:p>
            <a:pPr marL="0" indent="0">
              <a:lnSpc>
                <a:spcPct val="100000"/>
              </a:lnSpc>
              <a:buNone/>
            </a:pPr>
            <a:r>
              <a:rPr lang="de-DE" sz="2000" b="0" dirty="0">
                <a:latin typeface="Arial"/>
                <a:cs typeface="Arial"/>
              </a:rPr>
              <a:t>Professoren: {[</a:t>
            </a:r>
            <a:r>
              <a:rPr lang="de-DE" sz="2000" b="0" u="heavy" dirty="0" err="1">
                <a:uFill>
                  <a:solidFill>
                    <a:srgbClr val="000000"/>
                  </a:solidFill>
                </a:uFill>
                <a:latin typeface="Arial"/>
                <a:cs typeface="Arial"/>
              </a:rPr>
              <a:t>PersNr:integer</a:t>
            </a:r>
            <a:r>
              <a:rPr lang="de-DE" sz="2000" b="0" dirty="0">
                <a:latin typeface="Arial"/>
                <a:cs typeface="Arial"/>
              </a:rPr>
              <a:t>, Name: </a:t>
            </a:r>
            <a:r>
              <a:rPr lang="de-DE" sz="2000" b="0" dirty="0" err="1">
                <a:latin typeface="Arial"/>
                <a:cs typeface="Arial"/>
              </a:rPr>
              <a:t>string</a:t>
            </a:r>
            <a:r>
              <a:rPr lang="de-DE" sz="2000" b="0" dirty="0">
                <a:latin typeface="Arial"/>
                <a:cs typeface="Arial"/>
              </a:rPr>
              <a:t>, </a:t>
            </a:r>
            <a:br>
              <a:rPr lang="de-DE" sz="2000" b="0" dirty="0">
                <a:latin typeface="Arial"/>
                <a:cs typeface="Arial"/>
              </a:rPr>
            </a:br>
            <a:r>
              <a:rPr lang="de-DE" sz="2000" b="0" dirty="0">
                <a:latin typeface="Arial"/>
                <a:cs typeface="Arial"/>
              </a:rPr>
              <a:t>Rang: </a:t>
            </a:r>
            <a:r>
              <a:rPr lang="de-DE" sz="2000" b="0" dirty="0" err="1">
                <a:latin typeface="Arial"/>
                <a:cs typeface="Arial"/>
              </a:rPr>
              <a:t>string</a:t>
            </a:r>
            <a:r>
              <a:rPr lang="de-DE" sz="2000" b="0" dirty="0">
                <a:latin typeface="Arial"/>
                <a:cs typeface="Arial"/>
              </a:rPr>
              <a:t>, Raum: integer]}</a:t>
            </a:r>
          </a:p>
          <a:p>
            <a:pPr marL="0" indent="0">
              <a:lnSpc>
                <a:spcPct val="100000"/>
              </a:lnSpc>
              <a:buNone/>
            </a:pPr>
            <a:r>
              <a:rPr lang="de-DE" sz="2000" b="0" dirty="0">
                <a:latin typeface="Arial"/>
                <a:cs typeface="Arial"/>
              </a:rPr>
              <a:t>Assistenten: {[</a:t>
            </a:r>
            <a:r>
              <a:rPr lang="de-DE" sz="2000" b="0" u="heavy" dirty="0" err="1">
                <a:uFill>
                  <a:solidFill>
                    <a:srgbClr val="000000"/>
                  </a:solidFill>
                </a:uFill>
                <a:latin typeface="Arial"/>
                <a:cs typeface="Arial"/>
              </a:rPr>
              <a:t>PersNr:integer</a:t>
            </a:r>
            <a:r>
              <a:rPr lang="de-DE" sz="2000" b="0" dirty="0">
                <a:latin typeface="Arial"/>
                <a:cs typeface="Arial"/>
              </a:rPr>
              <a:t>, Name: </a:t>
            </a:r>
            <a:r>
              <a:rPr lang="de-DE" sz="2000" b="0" dirty="0" err="1">
                <a:latin typeface="Arial"/>
                <a:cs typeface="Arial"/>
              </a:rPr>
              <a:t>string</a:t>
            </a:r>
            <a:r>
              <a:rPr lang="de-DE" sz="2000" b="0" dirty="0">
                <a:latin typeface="Arial"/>
                <a:cs typeface="Arial"/>
              </a:rPr>
              <a:t>, Fachgebiet: </a:t>
            </a:r>
            <a:r>
              <a:rPr lang="de-DE" sz="2000" b="0" dirty="0" err="1">
                <a:latin typeface="Arial"/>
                <a:cs typeface="Arial"/>
              </a:rPr>
              <a:t>string</a:t>
            </a:r>
            <a:r>
              <a:rPr lang="de-DE" sz="2000" b="0" dirty="0">
                <a:latin typeface="Arial"/>
                <a:cs typeface="Arial"/>
              </a:rPr>
              <a:t>]}</a:t>
            </a:r>
          </a:p>
          <a:p>
            <a:pPr marL="0" indent="0">
              <a:buNone/>
            </a:pPr>
            <a:endParaRPr lang="de-DE" sz="2000"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8</a:t>
            </a:fld>
            <a:endParaRPr lang="de-DE" dirty="0"/>
          </a:p>
        </p:txBody>
      </p:sp>
      <p:pic>
        <p:nvPicPr>
          <p:cNvPr id="7" name="Grafik 6">
            <a:extLst>
              <a:ext uri="{FF2B5EF4-FFF2-40B4-BE49-F238E27FC236}">
                <a16:creationId xmlns:a16="http://schemas.microsoft.com/office/drawing/2014/main" id="{C3646291-B6F9-1839-1AA8-CC2111469EE5}"/>
              </a:ext>
            </a:extLst>
          </p:cNvPr>
          <p:cNvPicPr>
            <a:picLocks noChangeAspect="1"/>
          </p:cNvPicPr>
          <p:nvPr/>
        </p:nvPicPr>
        <p:blipFill>
          <a:blip r:embed="rId3"/>
          <a:stretch>
            <a:fillRect/>
          </a:stretch>
        </p:blipFill>
        <p:spPr>
          <a:xfrm>
            <a:off x="6466116" y="2215989"/>
            <a:ext cx="4913962" cy="3683763"/>
          </a:xfrm>
          <a:prstGeom prst="rect">
            <a:avLst/>
          </a:prstGeom>
        </p:spPr>
      </p:pic>
    </p:spTree>
    <p:extLst>
      <p:ext uri="{BB962C8B-B14F-4D97-AF65-F5344CB8AC3E}">
        <p14:creationId xmlns:p14="http://schemas.microsoft.com/office/powerpoint/2010/main" val="642790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Relationale Darstellung von Beziehungen</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Das relationale Modell</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9</a:t>
            </a:fld>
            <a:endParaRPr lang="de-DE" dirty="0"/>
          </a:p>
        </p:txBody>
      </p:sp>
      <p:pic>
        <p:nvPicPr>
          <p:cNvPr id="7" name="Grafik 6">
            <a:extLst>
              <a:ext uri="{FF2B5EF4-FFF2-40B4-BE49-F238E27FC236}">
                <a16:creationId xmlns:a16="http://schemas.microsoft.com/office/drawing/2014/main" id="{3B79E6FC-5934-5C06-0FAC-39EDB201E01E}"/>
              </a:ext>
            </a:extLst>
          </p:cNvPr>
          <p:cNvPicPr>
            <a:picLocks noChangeAspect="1"/>
          </p:cNvPicPr>
          <p:nvPr/>
        </p:nvPicPr>
        <p:blipFill>
          <a:blip r:embed="rId3"/>
          <a:stretch>
            <a:fillRect/>
          </a:stretch>
        </p:blipFill>
        <p:spPr>
          <a:xfrm>
            <a:off x="2576434" y="1965361"/>
            <a:ext cx="7039131" cy="4287744"/>
          </a:xfrm>
          <a:prstGeom prst="rect">
            <a:avLst/>
          </a:prstGeom>
        </p:spPr>
      </p:pic>
      <p:cxnSp>
        <p:nvCxnSpPr>
          <p:cNvPr id="6" name="Straight Connector 5">
            <a:extLst>
              <a:ext uri="{FF2B5EF4-FFF2-40B4-BE49-F238E27FC236}">
                <a16:creationId xmlns:a16="http://schemas.microsoft.com/office/drawing/2014/main" id="{ED91B77B-D0E3-4FFD-88D6-97D18FEBA5D4}"/>
              </a:ext>
            </a:extLst>
          </p:cNvPr>
          <p:cNvCxnSpPr/>
          <p:nvPr/>
        </p:nvCxnSpPr>
        <p:spPr>
          <a:xfrm>
            <a:off x="4449265" y="2314575"/>
            <a:ext cx="397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D091F6C-BA90-4FD5-A061-BDF0A2D42F0E}"/>
              </a:ext>
            </a:extLst>
          </p:cNvPr>
          <p:cNvCxnSpPr/>
          <p:nvPr/>
        </p:nvCxnSpPr>
        <p:spPr>
          <a:xfrm>
            <a:off x="6948818" y="2362200"/>
            <a:ext cx="5295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F73C52A-8CAA-4BEB-92EC-6EEBC79D8EB3}"/>
              </a:ext>
            </a:extLst>
          </p:cNvPr>
          <p:cNvCxnSpPr/>
          <p:nvPr/>
        </p:nvCxnSpPr>
        <p:spPr>
          <a:xfrm>
            <a:off x="3484065" y="3956050"/>
            <a:ext cx="397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F04F6D0-0232-4C45-84C6-64C4E61B6078}"/>
              </a:ext>
            </a:extLst>
          </p:cNvPr>
          <p:cNvCxnSpPr/>
          <p:nvPr/>
        </p:nvCxnSpPr>
        <p:spPr>
          <a:xfrm>
            <a:off x="3407865" y="4641850"/>
            <a:ext cx="397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7CAD9F6-F699-4525-8890-9356B3D98B38}"/>
              </a:ext>
            </a:extLst>
          </p:cNvPr>
          <p:cNvCxnSpPr/>
          <p:nvPr/>
        </p:nvCxnSpPr>
        <p:spPr>
          <a:xfrm>
            <a:off x="7859215" y="4318000"/>
            <a:ext cx="397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D0E4B48-6E6F-4396-BD77-73FF82D3A6F6}"/>
              </a:ext>
            </a:extLst>
          </p:cNvPr>
          <p:cNvCxnSpPr/>
          <p:nvPr/>
        </p:nvCxnSpPr>
        <p:spPr>
          <a:xfrm>
            <a:off x="7981950" y="4838700"/>
            <a:ext cx="3978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ight Brace 13">
            <a:extLst>
              <a:ext uri="{FF2B5EF4-FFF2-40B4-BE49-F238E27FC236}">
                <a16:creationId xmlns:a16="http://schemas.microsoft.com/office/drawing/2014/main" id="{60653584-CE09-4344-B80C-22AF5C9809F4}"/>
              </a:ext>
            </a:extLst>
          </p:cNvPr>
          <p:cNvSpPr/>
          <p:nvPr/>
        </p:nvSpPr>
        <p:spPr>
          <a:xfrm rot="5400000">
            <a:off x="5507198" y="3911727"/>
            <a:ext cx="245426" cy="4704076"/>
          </a:xfrm>
          <a:prstGeom prst="rightBrace">
            <a:avLst>
              <a:gd name="adj1" fmla="val 8333"/>
              <a:gd name="adj2" fmla="val 50238"/>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5" name="TextBox 14">
            <a:extLst>
              <a:ext uri="{FF2B5EF4-FFF2-40B4-BE49-F238E27FC236}">
                <a16:creationId xmlns:a16="http://schemas.microsoft.com/office/drawing/2014/main" id="{C9E349DB-7B0A-42D1-AF02-AE0FF3A4621A}"/>
              </a:ext>
            </a:extLst>
          </p:cNvPr>
          <p:cNvSpPr txBox="1"/>
          <p:nvPr/>
        </p:nvSpPr>
        <p:spPr>
          <a:xfrm>
            <a:off x="4729664" y="6417653"/>
            <a:ext cx="1941557" cy="369332"/>
          </a:xfrm>
          <a:prstGeom prst="rect">
            <a:avLst/>
          </a:prstGeom>
          <a:noFill/>
        </p:spPr>
        <p:txBody>
          <a:bodyPr wrap="none" rtlCol="0">
            <a:spAutoFit/>
          </a:bodyPr>
          <a:lstStyle/>
          <a:p>
            <a:r>
              <a:rPr lang="de-DE" b="1" dirty="0">
                <a:solidFill>
                  <a:srgbClr val="C00000"/>
                </a:solidFill>
              </a:rPr>
              <a:t>Fremdschlüssel</a:t>
            </a:r>
          </a:p>
        </p:txBody>
      </p:sp>
    </p:spTree>
    <p:extLst>
      <p:ext uri="{BB962C8B-B14F-4D97-AF65-F5344CB8AC3E}">
        <p14:creationId xmlns:p14="http://schemas.microsoft.com/office/powerpoint/2010/main" val="42864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theme/theme1.xml><?xml version="1.0" encoding="utf-8"?>
<a:theme xmlns:a="http://schemas.openxmlformats.org/drawingml/2006/main" name="Allgemeine Folien">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001D1036-8C35-4B4A-BF8F-3409DA0C2135}"/>
    </a:ext>
  </a:extLst>
</a:theme>
</file>

<file path=ppt/theme/theme2.xml><?xml version="1.0" encoding="utf-8"?>
<a:theme xmlns:a="http://schemas.openxmlformats.org/drawingml/2006/main" name="Inhaltsfolien (Schlicht)">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DF5886AA-A43E-B246-BD49-51AE21586EFF}"/>
    </a:ext>
  </a:extLst>
</a:theme>
</file>

<file path=ppt/theme/theme3.xml><?xml version="1.0" encoding="utf-8"?>
<a:theme xmlns:a="http://schemas.openxmlformats.org/drawingml/2006/main" name="Inhaltsfolien (Schmuck)">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92C61122-91CB-9C49-B978-D45E0BE0A61C}"/>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3571</Words>
  <Application>Microsoft Office PowerPoint</Application>
  <PresentationFormat>Widescreen</PresentationFormat>
  <Paragraphs>791</Paragraphs>
  <Slides>51</Slides>
  <Notes>50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51</vt:i4>
      </vt:variant>
    </vt:vector>
  </HeadingPairs>
  <TitlesOfParts>
    <vt:vector size="63" baseType="lpstr">
      <vt:lpstr>Apple Symbols</vt:lpstr>
      <vt:lpstr>Arial</vt:lpstr>
      <vt:lpstr>Arial-BoldItalicMT</vt:lpstr>
      <vt:lpstr>Calibri</vt:lpstr>
      <vt:lpstr>Cambria Math</vt:lpstr>
      <vt:lpstr>STIXGeneral</vt:lpstr>
      <vt:lpstr>Symbol</vt:lpstr>
      <vt:lpstr>Times New Roman</vt:lpstr>
      <vt:lpstr>Wingdings</vt:lpstr>
      <vt:lpstr>Allgemeine Folien</vt:lpstr>
      <vt:lpstr>Inhaltsfolien (Schlicht)</vt:lpstr>
      <vt:lpstr>Inhaltsfolien (Schmuck)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Loepp, Benedikt</cp:lastModifiedBy>
  <cp:revision>376</cp:revision>
  <dcterms:created xsi:type="dcterms:W3CDTF">2020-12-09T14:30:18Z</dcterms:created>
  <dcterms:modified xsi:type="dcterms:W3CDTF">2024-11-07T13:56:45Z</dcterms:modified>
</cp:coreProperties>
</file>