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  <p:sldMasterId id="2147483684" r:id="rId2"/>
    <p:sldMasterId id="2147483670" r:id="rId3"/>
  </p:sldMasterIdLst>
  <p:notesMasterIdLst>
    <p:notesMasterId r:id="rId132"/>
  </p:notesMasterIdLst>
  <p:sldIdLst>
    <p:sldId id="376" r:id="rId4"/>
    <p:sldId id="318" r:id="rId5"/>
    <p:sldId id="267" r:id="rId6"/>
    <p:sldId id="381" r:id="rId7"/>
    <p:sldId id="275" r:id="rId8"/>
    <p:sldId id="274" r:id="rId9"/>
    <p:sldId id="276" r:id="rId10"/>
    <p:sldId id="377" r:id="rId11"/>
    <p:sldId id="278" r:id="rId12"/>
    <p:sldId id="282" r:id="rId13"/>
    <p:sldId id="378" r:id="rId14"/>
    <p:sldId id="279" r:id="rId15"/>
    <p:sldId id="280" r:id="rId16"/>
    <p:sldId id="281" r:id="rId17"/>
    <p:sldId id="380" r:id="rId18"/>
    <p:sldId id="283" r:id="rId19"/>
    <p:sldId id="284" r:id="rId20"/>
    <p:sldId id="285" r:id="rId21"/>
    <p:sldId id="286" r:id="rId22"/>
    <p:sldId id="288" r:id="rId23"/>
    <p:sldId id="289" r:id="rId24"/>
    <p:sldId id="290" r:id="rId25"/>
    <p:sldId id="291" r:id="rId26"/>
    <p:sldId id="294" r:id="rId27"/>
    <p:sldId id="293" r:id="rId28"/>
    <p:sldId id="292" r:id="rId29"/>
    <p:sldId id="295" r:id="rId30"/>
    <p:sldId id="297" r:id="rId31"/>
    <p:sldId id="383" r:id="rId32"/>
    <p:sldId id="298" r:id="rId33"/>
    <p:sldId id="299" r:id="rId34"/>
    <p:sldId id="301" r:id="rId35"/>
    <p:sldId id="302" r:id="rId36"/>
    <p:sldId id="303" r:id="rId37"/>
    <p:sldId id="304" r:id="rId38"/>
    <p:sldId id="305" r:id="rId39"/>
    <p:sldId id="384" r:id="rId40"/>
    <p:sldId id="306" r:id="rId41"/>
    <p:sldId id="307" r:id="rId42"/>
    <p:sldId id="308" r:id="rId43"/>
    <p:sldId id="310" r:id="rId44"/>
    <p:sldId id="312" r:id="rId45"/>
    <p:sldId id="313" r:id="rId46"/>
    <p:sldId id="314" r:id="rId47"/>
    <p:sldId id="315" r:id="rId48"/>
    <p:sldId id="316" r:id="rId49"/>
    <p:sldId id="385" r:id="rId50"/>
    <p:sldId id="317" r:id="rId51"/>
    <p:sldId id="386" r:id="rId52"/>
    <p:sldId id="319" r:id="rId53"/>
    <p:sldId id="320" r:id="rId54"/>
    <p:sldId id="321" r:id="rId55"/>
    <p:sldId id="322" r:id="rId56"/>
    <p:sldId id="323" r:id="rId57"/>
    <p:sldId id="324" r:id="rId58"/>
    <p:sldId id="325" r:id="rId59"/>
    <p:sldId id="326" r:id="rId60"/>
    <p:sldId id="387" r:id="rId61"/>
    <p:sldId id="327" r:id="rId62"/>
    <p:sldId id="328" r:id="rId63"/>
    <p:sldId id="329" r:id="rId64"/>
    <p:sldId id="330" r:id="rId65"/>
    <p:sldId id="331" r:id="rId66"/>
    <p:sldId id="388" r:id="rId67"/>
    <p:sldId id="332" r:id="rId68"/>
    <p:sldId id="334" r:id="rId69"/>
    <p:sldId id="335" r:id="rId70"/>
    <p:sldId id="336" r:id="rId71"/>
    <p:sldId id="389" r:id="rId72"/>
    <p:sldId id="393" r:id="rId73"/>
    <p:sldId id="394" r:id="rId74"/>
    <p:sldId id="395" r:id="rId75"/>
    <p:sldId id="337" r:id="rId76"/>
    <p:sldId id="338" r:id="rId77"/>
    <p:sldId id="339" r:id="rId78"/>
    <p:sldId id="340" r:id="rId79"/>
    <p:sldId id="341" r:id="rId80"/>
    <p:sldId id="342" r:id="rId81"/>
    <p:sldId id="396" r:id="rId82"/>
    <p:sldId id="343" r:id="rId83"/>
    <p:sldId id="344" r:id="rId84"/>
    <p:sldId id="345" r:id="rId85"/>
    <p:sldId id="346" r:id="rId86"/>
    <p:sldId id="347" r:id="rId87"/>
    <p:sldId id="348" r:id="rId88"/>
    <p:sldId id="391" r:id="rId89"/>
    <p:sldId id="349" r:id="rId90"/>
    <p:sldId id="392" r:id="rId91"/>
    <p:sldId id="350" r:id="rId92"/>
    <p:sldId id="351" r:id="rId93"/>
    <p:sldId id="352" r:id="rId94"/>
    <p:sldId id="353" r:id="rId95"/>
    <p:sldId id="354" r:id="rId96"/>
    <p:sldId id="355" r:id="rId97"/>
    <p:sldId id="356" r:id="rId98"/>
    <p:sldId id="357" r:id="rId99"/>
    <p:sldId id="397" r:id="rId100"/>
    <p:sldId id="358" r:id="rId101"/>
    <p:sldId id="439" r:id="rId102"/>
    <p:sldId id="440" r:id="rId103"/>
    <p:sldId id="441" r:id="rId104"/>
    <p:sldId id="362" r:id="rId105"/>
    <p:sldId id="363" r:id="rId106"/>
    <p:sldId id="398" r:id="rId107"/>
    <p:sldId id="364" r:id="rId108"/>
    <p:sldId id="365" r:id="rId109"/>
    <p:sldId id="366" r:id="rId110"/>
    <p:sldId id="367" r:id="rId111"/>
    <p:sldId id="368" r:id="rId112"/>
    <p:sldId id="369" r:id="rId113"/>
    <p:sldId id="370" r:id="rId114"/>
    <p:sldId id="371" r:id="rId115"/>
    <p:sldId id="372" r:id="rId116"/>
    <p:sldId id="374" r:id="rId117"/>
    <p:sldId id="375" r:id="rId118"/>
    <p:sldId id="399" r:id="rId119"/>
    <p:sldId id="426" r:id="rId120"/>
    <p:sldId id="427" r:id="rId121"/>
    <p:sldId id="428" r:id="rId122"/>
    <p:sldId id="429" r:id="rId123"/>
    <p:sldId id="430" r:id="rId124"/>
    <p:sldId id="431" r:id="rId125"/>
    <p:sldId id="432" r:id="rId126"/>
    <p:sldId id="434" r:id="rId127"/>
    <p:sldId id="435" r:id="rId128"/>
    <p:sldId id="442" r:id="rId129"/>
    <p:sldId id="438" r:id="rId130"/>
    <p:sldId id="437" r:id="rId13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rk Lewandowski" initials="DL" lastIdx="126" clrIdx="0">
    <p:extLst>
      <p:ext uri="{19B8F6BF-5375-455C-9EA6-DF929625EA0E}">
        <p15:presenceInfo xmlns:p15="http://schemas.microsoft.com/office/powerpoint/2012/main" userId="Dirk Lewandowsk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FFFF99"/>
    <a:srgbClr val="FFEA99"/>
    <a:srgbClr val="004B92"/>
    <a:srgbClr val="00FF99"/>
    <a:srgbClr val="46C6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85" autoAdjust="0"/>
    <p:restoredTop sz="65775"/>
  </p:normalViewPr>
  <p:slideViewPr>
    <p:cSldViewPr snapToGrid="0" snapToObjects="1">
      <p:cViewPr varScale="1">
        <p:scale>
          <a:sx n="79" d="100"/>
          <a:sy n="79" d="100"/>
        </p:scale>
        <p:origin x="54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3" d="100"/>
          <a:sy n="93" d="100"/>
        </p:scale>
        <p:origin x="37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117" Type="http://schemas.openxmlformats.org/officeDocument/2006/relationships/slide" Target="slides/slide114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112" Type="http://schemas.openxmlformats.org/officeDocument/2006/relationships/slide" Target="slides/slide109.xml"/><Relationship Id="rId133" Type="http://schemas.openxmlformats.org/officeDocument/2006/relationships/commentAuthors" Target="commentAuthors.xml"/><Relationship Id="rId16" Type="http://schemas.openxmlformats.org/officeDocument/2006/relationships/slide" Target="slides/slide13.xml"/><Relationship Id="rId107" Type="http://schemas.openxmlformats.org/officeDocument/2006/relationships/slide" Target="slides/slide104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102" Type="http://schemas.openxmlformats.org/officeDocument/2006/relationships/slide" Target="slides/slide99.xml"/><Relationship Id="rId123" Type="http://schemas.openxmlformats.org/officeDocument/2006/relationships/slide" Target="slides/slide120.xml"/><Relationship Id="rId128" Type="http://schemas.openxmlformats.org/officeDocument/2006/relationships/slide" Target="slides/slide125.xml"/><Relationship Id="rId5" Type="http://schemas.openxmlformats.org/officeDocument/2006/relationships/slide" Target="slides/slide2.xml"/><Relationship Id="rId90" Type="http://schemas.openxmlformats.org/officeDocument/2006/relationships/slide" Target="slides/slide87.xml"/><Relationship Id="rId95" Type="http://schemas.openxmlformats.org/officeDocument/2006/relationships/slide" Target="slides/slide92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100" Type="http://schemas.openxmlformats.org/officeDocument/2006/relationships/slide" Target="slides/slide97.xml"/><Relationship Id="rId105" Type="http://schemas.openxmlformats.org/officeDocument/2006/relationships/slide" Target="slides/slide102.xml"/><Relationship Id="rId113" Type="http://schemas.openxmlformats.org/officeDocument/2006/relationships/slide" Target="slides/slide110.xml"/><Relationship Id="rId118" Type="http://schemas.openxmlformats.org/officeDocument/2006/relationships/slide" Target="slides/slide115.xml"/><Relationship Id="rId126" Type="http://schemas.openxmlformats.org/officeDocument/2006/relationships/slide" Target="slides/slide123.xml"/><Relationship Id="rId134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93" Type="http://schemas.openxmlformats.org/officeDocument/2006/relationships/slide" Target="slides/slide90.xml"/><Relationship Id="rId98" Type="http://schemas.openxmlformats.org/officeDocument/2006/relationships/slide" Target="slides/slide95.xml"/><Relationship Id="rId121" Type="http://schemas.openxmlformats.org/officeDocument/2006/relationships/slide" Target="slides/slide11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103" Type="http://schemas.openxmlformats.org/officeDocument/2006/relationships/slide" Target="slides/slide100.xml"/><Relationship Id="rId108" Type="http://schemas.openxmlformats.org/officeDocument/2006/relationships/slide" Target="slides/slide105.xml"/><Relationship Id="rId116" Type="http://schemas.openxmlformats.org/officeDocument/2006/relationships/slide" Target="slides/slide113.xml"/><Relationship Id="rId124" Type="http://schemas.openxmlformats.org/officeDocument/2006/relationships/slide" Target="slides/slide121.xml"/><Relationship Id="rId129" Type="http://schemas.openxmlformats.org/officeDocument/2006/relationships/slide" Target="slides/slide126.xml"/><Relationship Id="rId137" Type="http://schemas.openxmlformats.org/officeDocument/2006/relationships/tableStyles" Target="tableStyle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91" Type="http://schemas.openxmlformats.org/officeDocument/2006/relationships/slide" Target="slides/slide88.xml"/><Relationship Id="rId96" Type="http://schemas.openxmlformats.org/officeDocument/2006/relationships/slide" Target="slides/slide93.xml"/><Relationship Id="rId111" Type="http://schemas.openxmlformats.org/officeDocument/2006/relationships/slide" Target="slides/slide108.xml"/><Relationship Id="rId13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6" Type="http://schemas.openxmlformats.org/officeDocument/2006/relationships/slide" Target="slides/slide103.xml"/><Relationship Id="rId114" Type="http://schemas.openxmlformats.org/officeDocument/2006/relationships/slide" Target="slides/slide111.xml"/><Relationship Id="rId119" Type="http://schemas.openxmlformats.org/officeDocument/2006/relationships/slide" Target="slides/slide116.xml"/><Relationship Id="rId127" Type="http://schemas.openxmlformats.org/officeDocument/2006/relationships/slide" Target="slides/slide12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openxmlformats.org/officeDocument/2006/relationships/slide" Target="slides/slide91.xml"/><Relationship Id="rId99" Type="http://schemas.openxmlformats.org/officeDocument/2006/relationships/slide" Target="slides/slide96.xml"/><Relationship Id="rId101" Type="http://schemas.openxmlformats.org/officeDocument/2006/relationships/slide" Target="slides/slide98.xml"/><Relationship Id="rId122" Type="http://schemas.openxmlformats.org/officeDocument/2006/relationships/slide" Target="slides/slide119.xml"/><Relationship Id="rId130" Type="http://schemas.openxmlformats.org/officeDocument/2006/relationships/slide" Target="slides/slide127.xml"/><Relationship Id="rId135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109" Type="http://schemas.openxmlformats.org/officeDocument/2006/relationships/slide" Target="slides/slide10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slide" Target="slides/slide94.xml"/><Relationship Id="rId104" Type="http://schemas.openxmlformats.org/officeDocument/2006/relationships/slide" Target="slides/slide101.xml"/><Relationship Id="rId120" Type="http://schemas.openxmlformats.org/officeDocument/2006/relationships/slide" Target="slides/slide117.xml"/><Relationship Id="rId125" Type="http://schemas.openxmlformats.org/officeDocument/2006/relationships/slide" Target="slides/slide122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110" Type="http://schemas.openxmlformats.org/officeDocument/2006/relationships/slide" Target="slides/slide107.xml"/><Relationship Id="rId115" Type="http://schemas.openxmlformats.org/officeDocument/2006/relationships/slide" Target="slides/slide112.xml"/><Relationship Id="rId131" Type="http://schemas.openxmlformats.org/officeDocument/2006/relationships/slide" Target="slides/slide128.xml"/><Relationship Id="rId136" Type="http://schemas.openxmlformats.org/officeDocument/2006/relationships/theme" Target="theme/theme1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9" Type="http://schemas.openxmlformats.org/officeDocument/2006/relationships/slide" Target="slides/slide1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30D2D-C9C0-0A43-9CDA-FD1C7392E3E9}" type="datetimeFigureOut">
              <a:rPr lang="de-DE" smtClean="0"/>
              <a:pPr/>
              <a:t>28.11.2024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56D2-8CC5-134D-95EB-4AA507CEEB42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1136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22624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4835342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Womöglich auch Fehlermeldung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100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4215027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101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923678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102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5143533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103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2008977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104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1667918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105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792628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Note nicht anzeigen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106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0290845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107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0885670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108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1162976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109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5302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6958888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4027413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507280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3504918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r>
              <a:rPr lang="de-DE" dirty="0"/>
              <a:t>Benutzer / Anwendungen sehen nur, was sie sehen sollen.</a:t>
            </a:r>
          </a:p>
          <a:p>
            <a:pPr marL="0" lvl="0" indent="0">
              <a:buFont typeface="Symbol" pitchFamily="2" charset="2"/>
              <a:buNone/>
            </a:pPr>
            <a:r>
              <a:rPr lang="de-DE" dirty="0"/>
              <a:t>Vorteil: Änderungen an Relationen möglich, ohne Auswirkung auf Anwendungsprogramme, max. Sicht anpassen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8485412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r>
              <a:rPr lang="de-DE" dirty="0"/>
              <a:t>Fall 1: Kein Attribut vorgesehen</a:t>
            </a:r>
          </a:p>
          <a:p>
            <a:pPr marL="0" indent="0">
              <a:buFont typeface="Symbol" pitchFamily="2" charset="2"/>
              <a:buNone/>
            </a:pPr>
            <a:r>
              <a:rPr lang="de-DE" dirty="0"/>
              <a:t>Fall 2: Schlüssel aus Relationen fehlen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2146267"/>
      </p:ext>
    </p:extLst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8356420"/>
      </p:ext>
    </p:extLst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5224104"/>
      </p:ext>
    </p:extLst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9707144"/>
      </p:ext>
    </p:extLst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6952137"/>
      </p:ext>
    </p:extLst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37529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259508"/>
      </p:ext>
    </p:extLst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94281"/>
      </p:ext>
    </p:extLst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9894512"/>
      </p:ext>
    </p:extLst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8098692"/>
      </p:ext>
    </p:extLst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847692"/>
      </p:ext>
    </p:extLst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0261055"/>
      </p:ext>
    </p:extLst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3412910"/>
      </p:ext>
    </p:extLst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1573020"/>
      </p:ext>
    </p:extLst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8200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Womöglich auch Fehlermeldung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2524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78677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6526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5524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56017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07279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Font typeface="Arial" panose="020B0604020202020204" pitchFamily="34" charset="0"/>
              <a:buNone/>
            </a:pPr>
            <a:r>
              <a:rPr lang="de-DE" dirty="0"/>
              <a:t>d.h.: keine Mengen!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5675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84764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31572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4150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86671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53390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85308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63321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itchFamily="2" charset="2"/>
              <a:buChar char="-"/>
              <a:tabLst/>
              <a:defRPr/>
            </a:pPr>
            <a:endParaRPr lang="de-DE" sz="1200" b="0" dirty="0">
              <a:solidFill>
                <a:schemeClr val="tx2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11464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32022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848449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5701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568207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381982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51250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468902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337956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023410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331541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endParaRPr lang="de-DE" dirty="0">
              <a:sym typeface="Wingdings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008279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40744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435289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61521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22653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201115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196274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095271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36677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398801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165214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525969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697545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406955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26834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499757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834690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064894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31440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4651537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18268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959202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288947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Wingdings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8117914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89523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41678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820869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053404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1391974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42430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0676792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8333784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835491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2707417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668347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9234123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7651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4836731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70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8983833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71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7594893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72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862179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73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4102550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74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3878720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75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3012091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76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7719243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77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727171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78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0924624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79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480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415883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80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6035263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81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069970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82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133688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83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410866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84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9093320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85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3863988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86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0536197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87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7194696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88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1767675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89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880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7841546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90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8675686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91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66180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92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8428948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93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407777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94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7501779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95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9283480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96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6013507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97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0825514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98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6659575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99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4982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Stö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88FFF8B-ED51-744E-8DF4-9622A2864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16" name="Textplatzhalter 7">
            <a:extLst>
              <a:ext uri="{FF2B5EF4-FFF2-40B4-BE49-F238E27FC236}">
                <a16:creationId xmlns:a16="http://schemas.microsoft.com/office/drawing/2014/main" id="{60F7E426-9BFE-B841-8E63-CF10C88CC0F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917" y="6339679"/>
            <a:ext cx="7250173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Name | Datum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5730F1C-C70B-6C4F-868B-5A625A26506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552923">
            <a:off x="7430924" y="2364304"/>
            <a:ext cx="2018889" cy="2024732"/>
          </a:xfrm>
          <a:prstGeom prst="ellipse">
            <a:avLst/>
          </a:pr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lIns="36000" tIns="144000" rIns="0" bIns="36000"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Optional ein Störer mit Text zu dem Thema.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46731A96-8EDA-E842-AE3E-9978AAEF8E4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69EDD2FA-DF5A-1248-93FE-DD382C81A0A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</p:spTree>
    <p:extLst>
      <p:ext uri="{BB962C8B-B14F-4D97-AF65-F5344CB8AC3E}">
        <p14:creationId xmlns:p14="http://schemas.microsoft.com/office/powerpoint/2010/main" val="2219500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platzhalter 16">
            <a:extLst>
              <a:ext uri="{FF2B5EF4-FFF2-40B4-BE49-F238E27FC236}">
                <a16:creationId xmlns:a16="http://schemas.microsoft.com/office/drawing/2014/main" id="{6EDF304B-3327-8C44-A4B7-1BCFF6F9F6F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2769832"/>
            <a:ext cx="5202406" cy="3195961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24" name="Diagrammplatzhalter 23">
            <a:extLst>
              <a:ext uri="{FF2B5EF4-FFF2-40B4-BE49-F238E27FC236}">
                <a16:creationId xmlns:a16="http://schemas.microsoft.com/office/drawing/2014/main" id="{A71B0928-53ED-164C-8F03-423FAF7A29FC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474781" y="2769832"/>
            <a:ext cx="5202406" cy="31959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6CB41462-1ECF-3446-99E1-B6E5DDE89C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517" y="742821"/>
            <a:ext cx="9801213" cy="2406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4E637541-5426-4AD9-BABE-2735975677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44353C7D-6483-4338-8AEA-B8001C7AD1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6624DC4D-93DA-48ED-B1F6-0996E049FBBE}" type="datetime1">
              <a:rPr lang="de-DE" smtClean="0"/>
              <a:t>28.11.2024</a:t>
            </a:fld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3837CEFE-C114-453C-9289-7D496179F1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5F3EA48-B78C-422E-BD18-C82F830CBC7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2636666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60B66336-BF5E-8245-80B7-232CB0EF20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0" y="139113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8F642210-2E21-6941-9934-1603D01B889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68208" y="2760955"/>
            <a:ext cx="5200361" cy="3200168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6" name="Diagrammplatzhalter 23">
            <a:extLst>
              <a:ext uri="{FF2B5EF4-FFF2-40B4-BE49-F238E27FC236}">
                <a16:creationId xmlns:a16="http://schemas.microsoft.com/office/drawing/2014/main" id="{9A6098AD-330D-9146-95E5-B514A33D1A1B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523430" y="2760955"/>
            <a:ext cx="5200361" cy="32001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04190856-CD1D-4B4F-A34F-AD3B332CD2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3431" y="743374"/>
            <a:ext cx="9807530" cy="2677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723D65E0-846B-4FC9-BFE1-D7C0A88E6A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4364A709-2246-44B2-8DDB-390C3A94F9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3CF07B8A-8182-432B-9929-32B0B122CBB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12593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BA624F1E-5E9F-4DBD-9471-BC4B310E3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4177F1C-3E77-4CFF-A08E-0B7D4C32A545}" type="datetime1">
              <a:rPr lang="de-DE" smtClean="0"/>
              <a:t>28.11.2024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0402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5196B87F-BC24-C64A-8D28-271EA4F4B9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1" y="1384189"/>
            <a:ext cx="9798738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D67773A1-FF38-F34A-B0D5-E82EFE78F5D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77001" y="2769833"/>
            <a:ext cx="5191567" cy="32047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5" name="Textplatzhalter 16">
            <a:extLst>
              <a:ext uri="{FF2B5EF4-FFF2-40B4-BE49-F238E27FC236}">
                <a16:creationId xmlns:a16="http://schemas.microsoft.com/office/drawing/2014/main" id="{3040423D-3398-EF4E-866B-C225459238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3"/>
            <a:ext cx="5191569" cy="3204784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67CF15E6-663E-A848-8D63-D271510438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8008"/>
            <a:ext cx="9798738" cy="2455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587BD7E-5D8F-498B-A4A3-8EF69C3827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F5ACB15-E86B-4808-9840-CB0CB2AC11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52816DA9-A624-42F4-B35A-95055D6616E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AF013E61-374A-4B2D-B4D0-898DDB054B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BB0132A2-FC92-4A74-8349-13CCED3B0594}" type="datetime1">
              <a:rPr lang="de-DE" smtClean="0"/>
              <a:t>28.11.2024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61329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rechts/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77CFBD75-255E-1A41-BB4D-9E1D224A2F9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2" y="1476381"/>
            <a:ext cx="518525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</a:t>
            </a:r>
            <a:br>
              <a:rPr lang="de-DE" b="1" dirty="0"/>
            </a:br>
            <a:r>
              <a:rPr lang="de-DE" b="1" dirty="0"/>
              <a:t>mehrere Zeilen läuft.</a:t>
            </a:r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A9DF890E-DFC6-794A-AD1C-1B4030D1C3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0" y="2667768"/>
            <a:ext cx="5194043" cy="2060590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82D28491-8FC9-4F4C-B3B1-4D831002C8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433" y="5102795"/>
            <a:ext cx="5202835" cy="86094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18" name="Bildplatzhalter 21">
            <a:extLst>
              <a:ext uri="{FF2B5EF4-FFF2-40B4-BE49-F238E27FC236}">
                <a16:creationId xmlns:a16="http://schemas.microsoft.com/office/drawing/2014/main" id="{9AEE2DBB-40AF-714D-B115-DA1245EA99E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3318" y="1476381"/>
            <a:ext cx="5194043" cy="45023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6F59BE16-8F3F-CF4E-B5DF-726ACCB5CE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6136"/>
            <a:ext cx="9798738" cy="24739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AC87A343-07F9-415E-B370-C36C6D5FC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7DFE4FF2-162E-4C77-90BD-A8EF18F564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9154" y="6338181"/>
            <a:ext cx="1326022" cy="365125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6D9B87EC-4F87-4D15-BE56-8409C8CB8CD7}" type="datetime1">
              <a:rPr lang="de-DE" smtClean="0"/>
              <a:t>28.11.2024</a:t>
            </a:fld>
            <a:endParaRPr lang="de-DE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C4CCAD25-A977-4F34-B15D-69B78E2AFA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F5C2DA42-16AD-4887-88CD-997CB3D84BF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2686508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21">
            <a:extLst>
              <a:ext uri="{FF2B5EF4-FFF2-40B4-BE49-F238E27FC236}">
                <a16:creationId xmlns:a16="http://schemas.microsoft.com/office/drawing/2014/main" id="{63B2AF04-555B-7344-9313-9898A01CCD3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4639" y="1995854"/>
            <a:ext cx="2543454" cy="39708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7" name="Bildplatzhalter 21">
            <a:extLst>
              <a:ext uri="{FF2B5EF4-FFF2-40B4-BE49-F238E27FC236}">
                <a16:creationId xmlns:a16="http://schemas.microsoft.com/office/drawing/2014/main" id="{14C8BC8E-C997-844E-B4C0-7AFD1361ABA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178125" y="1995854"/>
            <a:ext cx="2543454" cy="39708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8" name="Textplatzhalter 16">
            <a:extLst>
              <a:ext uri="{FF2B5EF4-FFF2-40B4-BE49-F238E27FC236}">
                <a16:creationId xmlns:a16="http://schemas.microsoft.com/office/drawing/2014/main" id="{107D4587-2E1E-5C42-8E79-C85AE2A0F1C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0422" y="2760785"/>
            <a:ext cx="5206939" cy="1881553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017CE37D-21D8-8D45-8FFB-30E32C307D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70424" y="4879731"/>
            <a:ext cx="5206938" cy="107820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24E92FF4-E103-5C44-80F9-0FDB5F4E192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1" y="750592"/>
            <a:ext cx="9807531" cy="29569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1B21696B-627F-430D-A0CC-6E99308104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34603FDA-2C0F-45C2-BF0B-DE210A4F40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26E8A2A2-4044-4F22-ABFE-8F63D2ECBE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D89CFBF6-2967-4F16-A287-11245E21F82A}" type="datetime1">
              <a:rPr lang="de-DE" smtClean="0"/>
              <a:t>28.11.2024</a:t>
            </a:fld>
            <a:endParaRPr lang="de-DE" dirty="0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C6CE3C9D-8862-42A4-9C03-4778F899154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4072" y="6037609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2800BFA8-CA45-4043-A815-852D7AEE8CE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78125" y="6038758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37501802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5499D8D5-7940-9243-A4FB-6E66ACF6F92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80668" y="1995854"/>
            <a:ext cx="5190969" cy="113420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Kleiner Einleitungstext </a:t>
            </a:r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B90BBC81-6BED-B44D-BA5A-149B7D3593A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7598" y="3429000"/>
            <a:ext cx="5190969" cy="2532186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2" name="Bildplatzhalter 21">
            <a:extLst>
              <a:ext uri="{FF2B5EF4-FFF2-40B4-BE49-F238E27FC236}">
                <a16:creationId xmlns:a16="http://schemas.microsoft.com/office/drawing/2014/main" id="{9349BE05-3A72-8045-8C57-02C7C6EF7C2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23432" y="1995854"/>
            <a:ext cx="5190969" cy="3965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62E881B9-9E77-CA42-A935-D8A3CF8352B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4685"/>
            <a:ext cx="9798738" cy="28401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82B7BB8C-95D1-4B8C-B013-F6B62EB488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F823B7CD-CF02-4A33-91B6-D8C46BBAC4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5" name="Textplatzhalter 2">
            <a:extLst>
              <a:ext uri="{FF2B5EF4-FFF2-40B4-BE49-F238E27FC236}">
                <a16:creationId xmlns:a16="http://schemas.microsoft.com/office/drawing/2014/main" id="{23C6408C-BB3C-41C9-B59A-DC618395702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0362" y="6034404"/>
            <a:ext cx="5190969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7" name="Datumsplatzhalter 3">
            <a:extLst>
              <a:ext uri="{FF2B5EF4-FFF2-40B4-BE49-F238E27FC236}">
                <a16:creationId xmlns:a16="http://schemas.microsoft.com/office/drawing/2014/main" id="{9AC2E0B9-52BB-4DE7-91FE-6706C38A49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39CCE2AA-7D3C-4D37-ACD8-7A0559909B36}" type="datetime1">
              <a:rPr lang="de-DE" smtClean="0"/>
              <a:t>28.11.2024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3816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0D978528-6A6D-ED4A-AAF6-77DF85D627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7597" y="4123592"/>
            <a:ext cx="5199763" cy="1837592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C3ABC3CE-9C0E-7340-85EB-AD55A2C74AC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7598" y="2769576"/>
            <a:ext cx="5199763" cy="1143727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Kleiner Einleitungstext </a:t>
            </a:r>
            <a:endParaRPr lang="de-DE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C781AF8B-F25D-C74E-9233-093F874311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431" y="2769575"/>
            <a:ext cx="5199763" cy="31916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800"/>
              </a:lnSpc>
              <a:spcBef>
                <a:spcPts val="600"/>
              </a:spcBef>
              <a:buNone/>
              <a:defRPr sz="1600"/>
            </a:lvl1pPr>
          </a:lstStyle>
          <a:p>
            <a:r>
              <a:rPr lang="de-DE" dirty="0"/>
              <a:t>Textbereich</a:t>
            </a:r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227393F9-CE04-864D-9E49-4C39E1A729B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3431" y="744687"/>
            <a:ext cx="9807531" cy="28401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44FA04F-E055-464D-A23B-DF4D17363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C1C22A6E-52BB-4C1F-B9BE-DE91B69E47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D374AD78-09EC-4E74-8F31-C66BA05F312C}" type="datetime1">
              <a:rPr lang="de-DE" smtClean="0"/>
              <a:t>28.11.2024</a:t>
            </a:fld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BE5676D0-C11A-4655-885D-6D9E2EBEB1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88381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9">
            <a:extLst>
              <a:ext uri="{FF2B5EF4-FFF2-40B4-BE49-F238E27FC236}">
                <a16:creationId xmlns:a16="http://schemas.microsoft.com/office/drawing/2014/main" id="{9406BCB8-41B8-EC4F-8B7E-804317A1F8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639" y="642170"/>
            <a:ext cx="5800913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9963F4C2-B1EA-7247-9D81-1D35413B5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290918"/>
            <a:ext cx="12192000" cy="40065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6C784ED6-23B7-B543-85B2-276A6BEB54E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12192000" cy="5992427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609177F0-451E-4A52-BCB6-3904225888C5}"/>
              </a:ext>
            </a:extLst>
          </p:cNvPr>
          <p:cNvSpPr txBox="1">
            <a:spLocks/>
          </p:cNvSpPr>
          <p:nvPr userDrawn="1"/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81C761CC-23A6-4D70-9544-CA087B049F1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9154" y="6034404"/>
            <a:ext cx="11148033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2" name="Datumsplatzhalter 7">
            <a:extLst>
              <a:ext uri="{FF2B5EF4-FFF2-40B4-BE49-F238E27FC236}">
                <a16:creationId xmlns:a16="http://schemas.microsoft.com/office/drawing/2014/main" id="{9DCEFA27-A29E-BF66-FF28-F19821D3EC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2"/>
            <a:ext cx="1174138" cy="245524"/>
          </a:xfrm>
        </p:spPr>
        <p:txBody>
          <a:bodyPr/>
          <a:lstStyle/>
          <a:p>
            <a:fld id="{E6065B3B-723F-4F72-84D6-55A210EDE2C4}" type="datetime1">
              <a:rPr lang="de-DE" smtClean="0"/>
              <a:t>28.11.2024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28867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9">
            <a:extLst>
              <a:ext uri="{FF2B5EF4-FFF2-40B4-BE49-F238E27FC236}">
                <a16:creationId xmlns:a16="http://schemas.microsoft.com/office/drawing/2014/main" id="{9406BCB8-41B8-EC4F-8B7E-804317A1F8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639" y="642170"/>
            <a:ext cx="5800913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9963F4C2-B1EA-7247-9D81-1D35413B5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290918"/>
            <a:ext cx="12192000" cy="40065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69EF2B0F-8C07-4646-A2D8-CAA8500C076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4639" y="5569054"/>
            <a:ext cx="10565737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18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Bildbeschreibung</a:t>
            </a:r>
            <a:endParaRPr lang="de-DE" dirty="0"/>
          </a:p>
        </p:txBody>
      </p: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6C784ED6-23B7-B543-85B2-276A6BEB54E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609177F0-451E-4A52-BCB6-3904225888C5}"/>
              </a:ext>
            </a:extLst>
          </p:cNvPr>
          <p:cNvSpPr txBox="1">
            <a:spLocks/>
          </p:cNvSpPr>
          <p:nvPr userDrawn="1"/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058AAD8-A9D1-4743-B844-9EBDC5D110A7}"/>
              </a:ext>
            </a:extLst>
          </p:cNvPr>
          <p:cNvSpPr/>
          <p:nvPr userDrawn="1"/>
        </p:nvSpPr>
        <p:spPr>
          <a:xfrm>
            <a:off x="6315552" y="6251197"/>
            <a:ext cx="5876448" cy="33443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CA698717-44DB-4D98-A9EF-7C745D804A7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19765" y="6294688"/>
            <a:ext cx="5343080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31187622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 links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1">
            <a:extLst>
              <a:ext uri="{FF2B5EF4-FFF2-40B4-BE49-F238E27FC236}">
                <a16:creationId xmlns:a16="http://schemas.microsoft.com/office/drawing/2014/main" id="{10221449-7C55-4C4F-B8BF-3124EC06F8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6096000" cy="6858001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F7FC2FD7-CAD9-3643-88AD-2C84AA7779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8023" y="1467073"/>
            <a:ext cx="518482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D915C759-68AE-E949-AEDC-6C2AB05F62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8023" y="2769577"/>
            <a:ext cx="5184822" cy="320919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7" name="Textplatzhalter 9">
            <a:extLst>
              <a:ext uri="{FF2B5EF4-FFF2-40B4-BE49-F238E27FC236}">
                <a16:creationId xmlns:a16="http://schemas.microsoft.com/office/drawing/2014/main" id="{03A68195-E784-BC47-B421-ECF634C7A9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98189" y="753364"/>
            <a:ext cx="3826542" cy="5275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74354CCB-5558-48A3-A531-E1A04B771376}"/>
              </a:ext>
            </a:extLst>
          </p:cNvPr>
          <p:cNvSpPr txBox="1">
            <a:spLocks/>
          </p:cNvSpPr>
          <p:nvPr userDrawn="1"/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19188442-3CFC-4F42-A29E-37545B4DC9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9F9CF163-BF63-40B7-B09C-29D86C548A1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439E0374-1FFB-4905-8DBF-46F960F66B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74867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2FF4BED5-C690-4C00-9A7C-8314152A8757}" type="datetime1">
              <a:rPr lang="de-DE" smtClean="0"/>
              <a:t>28.11.2024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5228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ohne Stö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88FFF8B-ED51-744E-8DF4-9622A2864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232C229E-CFC6-4350-9327-522003B3CCF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917" y="6339679"/>
            <a:ext cx="7250173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Name | Datum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5DD62B81-1A73-4122-8AD7-A72448ACACB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17" name="Textplatzhalter 7">
            <a:extLst>
              <a:ext uri="{FF2B5EF4-FFF2-40B4-BE49-F238E27FC236}">
                <a16:creationId xmlns:a16="http://schemas.microsoft.com/office/drawing/2014/main" id="{C95DF675-B4C8-45BD-BA97-CE0C8F0476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</p:spTree>
    <p:extLst>
      <p:ext uri="{BB962C8B-B14F-4D97-AF65-F5344CB8AC3E}">
        <p14:creationId xmlns:p14="http://schemas.microsoft.com/office/powerpoint/2010/main" val="20522613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Vollbild rech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21">
            <a:extLst>
              <a:ext uri="{FF2B5EF4-FFF2-40B4-BE49-F238E27FC236}">
                <a16:creationId xmlns:a16="http://schemas.microsoft.com/office/drawing/2014/main" id="{6AF5427D-36F2-5744-AB49-99C89FECA55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2576" y="0"/>
            <a:ext cx="5709424" cy="68580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B78C1FF4-5A6D-A548-AF54-E87B682A1D7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0276" y="1469492"/>
            <a:ext cx="5189149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0BAB9DD2-8C2C-9140-B574-E59A229331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518" y="741839"/>
            <a:ext cx="5185907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7D8DEC5-E0DA-4EC5-8B57-E7C228AB5B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284269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A050D4E7-1304-45CD-9E0D-D4D4CC466C5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FD89772C-877E-41FE-A68A-14C47E4E496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3431" y="6034404"/>
            <a:ext cx="518599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08769E91-2BE7-462C-B1ED-126025576D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518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25595A90-426A-4D25-B930-DAA5A290780E}" type="datetime1">
              <a:rPr lang="de-DE" smtClean="0"/>
              <a:t>28.11.2024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42767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apita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5D752C10-3DE1-A442-B6B9-3003175FEB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B47FCFAF-83A5-4DD0-9ED1-AA4C8A4919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das nächste Kapitel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ED6582C-2B17-40CF-A0CB-19BE175BC50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333912"/>
            <a:ext cx="2394752" cy="929164"/>
          </a:xfrm>
          <a:prstGeom prst="rect">
            <a:avLst/>
          </a:prstGeom>
        </p:spPr>
      </p:pic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A3A68E7C-6E27-4ED0-B836-D31A9EDF63F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FEF81942-DAFD-4553-BF35-D14697C3C5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67171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 ohne Stö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88FFF8B-ED51-744E-8DF4-9622A2864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232C229E-CFC6-4350-9327-522003B3CCF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917" y="6339679"/>
            <a:ext cx="7250173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Name | Datum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5DD62B81-1A73-4122-8AD7-A72448ACACB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17" name="Textplatzhalter 7">
            <a:extLst>
              <a:ext uri="{FF2B5EF4-FFF2-40B4-BE49-F238E27FC236}">
                <a16:creationId xmlns:a16="http://schemas.microsoft.com/office/drawing/2014/main" id="{C95DF675-B4C8-45BD-BA97-CE0C8F0476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</p:spTree>
    <p:extLst>
      <p:ext uri="{BB962C8B-B14F-4D97-AF65-F5344CB8AC3E}">
        <p14:creationId xmlns:p14="http://schemas.microsoft.com/office/powerpoint/2010/main" val="36336417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se/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044CE882-CE30-3B40-860C-E829BA82C7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25" name="Textplatzhalter 9">
            <a:extLst>
              <a:ext uri="{FF2B5EF4-FFF2-40B4-BE49-F238E27FC236}">
                <a16:creationId xmlns:a16="http://schemas.microsoft.com/office/drawing/2014/main" id="{F4F1D500-EEDF-5D45-9F72-99CFAE09FF9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517" y="742821"/>
            <a:ext cx="9783763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BA26D613-D48B-455A-85EC-686254BCC32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3517" y="2004646"/>
            <a:ext cx="11157438" cy="3182816"/>
          </a:xfrm>
          <a:prstGeom prst="rect">
            <a:avLst/>
          </a:prstGeom>
        </p:spPr>
        <p:txBody>
          <a:bodyPr lIns="0" tIns="36000"/>
          <a:lstStyle>
            <a:lvl1pPr marL="0" indent="0" algn="ctr">
              <a:lnSpc>
                <a:spcPct val="100000"/>
              </a:lnSpc>
              <a:buNone/>
              <a:defRPr sz="32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kann eine These, ein Zitat oder Ähnliches stehen.</a:t>
            </a:r>
          </a:p>
          <a:p>
            <a:endParaRPr lang="de-DE" dirty="0"/>
          </a:p>
          <a:p>
            <a:r>
              <a:rPr lang="de-DE" dirty="0"/>
              <a:t>„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Qui</a:t>
            </a:r>
            <a:r>
              <a:rPr lang="de-DE" dirty="0"/>
              <a:t> </a:t>
            </a:r>
            <a:r>
              <a:rPr lang="de-DE" dirty="0" err="1"/>
              <a:t>sunt</a:t>
            </a:r>
            <a:r>
              <a:rPr lang="de-DE" dirty="0"/>
              <a:t> et </a:t>
            </a:r>
            <a:r>
              <a:rPr lang="de-DE" dirty="0" err="1"/>
              <a:t>endipsum</a:t>
            </a:r>
            <a:r>
              <a:rPr lang="de-DE" dirty="0"/>
              <a:t> </a:t>
            </a:r>
            <a:r>
              <a:rPr lang="de-DE" dirty="0" err="1"/>
              <a:t>rae</a:t>
            </a:r>
            <a:r>
              <a:rPr lang="de-DE" dirty="0"/>
              <a:t> </a:t>
            </a:r>
            <a:r>
              <a:rPr lang="de-DE" dirty="0" err="1"/>
              <a:t>pratemo</a:t>
            </a:r>
            <a:r>
              <a:rPr lang="de-DE" dirty="0"/>
              <a:t> </a:t>
            </a:r>
            <a:r>
              <a:rPr lang="de-DE" dirty="0" err="1"/>
              <a:t>uptas</a:t>
            </a:r>
            <a:r>
              <a:rPr lang="de-DE" dirty="0"/>
              <a:t> </a:t>
            </a:r>
            <a:r>
              <a:rPr lang="de-DE" dirty="0" err="1"/>
              <a:t>dipsum</a:t>
            </a:r>
            <a:r>
              <a:rPr lang="de-DE" dirty="0"/>
              <a:t>.“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2DF06919-89E5-4472-B2E8-DB4B29FEC7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47A5D4AE-A541-4B5B-A537-E5542D83318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07469" y="5294171"/>
            <a:ext cx="4673486" cy="80679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85750" indent="-285750">
              <a:buFont typeface="Symbol" panose="05050102010706020507" pitchFamily="18" charset="2"/>
              <a:buChar char="-"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b="1" i="1" dirty="0">
                <a:solidFill>
                  <a:schemeClr val="tx2"/>
                </a:solidFill>
              </a:rPr>
              <a:t>Max Mustermann (2021) </a:t>
            </a:r>
            <a:br>
              <a:rPr lang="de-DE" b="1" i="1" dirty="0">
                <a:solidFill>
                  <a:schemeClr val="tx2"/>
                </a:solidFill>
              </a:rPr>
            </a:br>
            <a:r>
              <a:rPr lang="de-DE" b="1" i="1" dirty="0">
                <a:solidFill>
                  <a:schemeClr val="tx2"/>
                </a:solidFill>
              </a:rPr>
              <a:t>(</a:t>
            </a:r>
            <a:r>
              <a:rPr lang="de-DE" b="1" i="1" dirty="0" err="1">
                <a:solidFill>
                  <a:schemeClr val="tx2"/>
                </a:solidFill>
              </a:rPr>
              <a:t>mgl</a:t>
            </a:r>
            <a:r>
              <a:rPr lang="de-DE" b="1" i="1" dirty="0">
                <a:solidFill>
                  <a:schemeClr val="tx2"/>
                </a:solidFill>
              </a:rPr>
              <a:t>. Platz zur Nennung des Autors/der Quelle)</a:t>
            </a: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A30A4E1D-A8BD-4AE6-AF96-B3326E0BB3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438F5351-67CC-4D96-ACF5-73B728F4D911}" type="datetime1">
              <a:rPr lang="de-DE" smtClean="0"/>
              <a:t>28.11.2024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1823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F2F82C07-6DE1-F344-86D9-DAA22A3D2E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C4FE7671-3EC3-224F-B337-ABA54D728E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5" y="2769576"/>
            <a:ext cx="11148032" cy="3200401"/>
          </a:xfrm>
          <a:prstGeom prst="rect">
            <a:avLst/>
          </a:prstGeom>
        </p:spPr>
        <p:txBody>
          <a:bodyPr lIns="0">
            <a:normAutofit/>
          </a:bodyPr>
          <a:lstStyle>
            <a:lvl1pPr marL="514350" indent="-514350">
              <a:buClr>
                <a:schemeClr val="tx2"/>
              </a:buClr>
              <a:buFont typeface="+mj-lt"/>
              <a:buAutoNum type="arabicPeriod"/>
              <a:defRPr sz="2400" b="1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9" name="Textplatzhalter 9">
            <a:extLst>
              <a:ext uri="{FF2B5EF4-FFF2-40B4-BE49-F238E27FC236}">
                <a16:creationId xmlns:a16="http://schemas.microsoft.com/office/drawing/2014/main" id="{F16C3CFB-FE69-6545-885C-4165788BAD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43423"/>
            <a:ext cx="9807531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9634BD4E-680A-4E19-B1E1-D3FB719288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DF92031C-BE38-408A-BC20-82554C46851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70B8977-8240-4ECD-BA8D-859263BB1C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2D09C600-CD6F-4BF0-BA6B-CCAA583E56A0}" type="datetime1">
              <a:rPr lang="de-DE" smtClean="0"/>
              <a:t>28.11.2024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55016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3403BD62-9AAE-7F46-879F-7A8ED05EB5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0C6FB35F-B078-8044-961B-2F650A31661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Diagrammplatzhalter 23">
            <a:extLst>
              <a:ext uri="{FF2B5EF4-FFF2-40B4-BE49-F238E27FC236}">
                <a16:creationId xmlns:a16="http://schemas.microsoft.com/office/drawing/2014/main" id="{65E1444D-1AF9-410A-A6A0-43D97620A93A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474781" y="2760784"/>
            <a:ext cx="5202406" cy="32050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0D9D3537-02D5-4654-90A3-19C3E08CC6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B82E7D4A-CA30-4937-BD9C-853E1C7562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EC58EF76-B80E-4328-BC2C-06220031A7D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249B3CF1-443C-4564-8FB7-6CB211E8529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BB9A16A-52DB-4754-8079-3F75B5D192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BCB56BF7-F600-4A3E-BE5F-E8F06832FFA5}" type="datetime1">
              <a:rPr lang="de-DE" smtClean="0"/>
              <a:t>28.11.2024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44009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9">
            <a:extLst>
              <a:ext uri="{FF2B5EF4-FFF2-40B4-BE49-F238E27FC236}">
                <a16:creationId xmlns:a16="http://schemas.microsoft.com/office/drawing/2014/main" id="{FE5202F2-04B3-4D49-9FC6-7B2C5C7515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8" name="Textplatzhalter 16">
            <a:extLst>
              <a:ext uri="{FF2B5EF4-FFF2-40B4-BE49-F238E27FC236}">
                <a16:creationId xmlns:a16="http://schemas.microsoft.com/office/drawing/2014/main" id="{4C80EF50-F692-4A18-A8DB-11CA78A7FB4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68208" y="2769577"/>
            <a:ext cx="5200361" cy="3191546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1" name="Diagrammplatzhalter 23">
            <a:extLst>
              <a:ext uri="{FF2B5EF4-FFF2-40B4-BE49-F238E27FC236}">
                <a16:creationId xmlns:a16="http://schemas.microsoft.com/office/drawing/2014/main" id="{109F0AB7-B6BB-4B76-806A-FE5D8277C296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523430" y="2769577"/>
            <a:ext cx="5200361" cy="3191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2" name="Textplatzhalter 16">
            <a:extLst>
              <a:ext uri="{FF2B5EF4-FFF2-40B4-BE49-F238E27FC236}">
                <a16:creationId xmlns:a16="http://schemas.microsoft.com/office/drawing/2014/main" id="{6B052AD5-DE99-45E5-9909-A2E90CE96B0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59934B73-FF01-4B60-A2C1-32487D0C03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7ED832D7-2504-48DA-96D8-785298C3108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12593" y="6025526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5" name="Datumsplatzhalter 3">
            <a:extLst>
              <a:ext uri="{FF2B5EF4-FFF2-40B4-BE49-F238E27FC236}">
                <a16:creationId xmlns:a16="http://schemas.microsoft.com/office/drawing/2014/main" id="{D5A087BE-3CB2-4E62-944B-F8DDBDAA07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38ED4537-3518-417F-A2B4-68ED0CCE8FF0}" type="datetime1">
              <a:rPr lang="de-DE" smtClean="0"/>
              <a:t>28.11.2024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98736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1">
            <a:extLst>
              <a:ext uri="{FF2B5EF4-FFF2-40B4-BE49-F238E27FC236}">
                <a16:creationId xmlns:a16="http://schemas.microsoft.com/office/drawing/2014/main" id="{8BD933A8-00C1-461E-B40C-B2657A3418A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77001" y="2769577"/>
            <a:ext cx="5191567" cy="32138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9" name="Textplatzhalter 16">
            <a:extLst>
              <a:ext uri="{FF2B5EF4-FFF2-40B4-BE49-F238E27FC236}">
                <a16:creationId xmlns:a16="http://schemas.microsoft.com/office/drawing/2014/main" id="{AC7A2453-FC4C-48C1-ACD7-7C7C75BDBA1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140A60AA-7D17-47FA-BBF7-F186C9E205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7" name="Textplatzhalter 9">
            <a:extLst>
              <a:ext uri="{FF2B5EF4-FFF2-40B4-BE49-F238E27FC236}">
                <a16:creationId xmlns:a16="http://schemas.microsoft.com/office/drawing/2014/main" id="{8CA294A7-7DE0-4ECE-A217-123C534719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D991E86B-72BC-44BE-80CA-11C8D70B7A7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61D707CD-5090-48D8-ACF5-CD705D029D4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5" name="Datumsplatzhalter 3">
            <a:extLst>
              <a:ext uri="{FF2B5EF4-FFF2-40B4-BE49-F238E27FC236}">
                <a16:creationId xmlns:a16="http://schemas.microsoft.com/office/drawing/2014/main" id="{57129B52-74EC-4F1A-82FD-C3C784FCD3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F3758572-DEFB-43A7-A747-2F2156642208}" type="datetime1">
              <a:rPr lang="de-DE" smtClean="0"/>
              <a:t>28.11.2024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10307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rechts/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D6404973-A7E5-49FB-B90B-0CD3B5B75A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A668B703-F1E1-4043-A8AB-94970A2DFD7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2" y="1476381"/>
            <a:ext cx="518525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</a:t>
            </a:r>
            <a:br>
              <a:rPr lang="de-DE" b="1" dirty="0"/>
            </a:br>
            <a:r>
              <a:rPr lang="de-DE" b="1" dirty="0"/>
              <a:t>mehrere Zeilen läuft.</a:t>
            </a:r>
            <a:endParaRPr lang="de-DE" dirty="0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173BCB30-13A3-48A7-9DDD-B29831849B3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433" y="5102795"/>
            <a:ext cx="5202835" cy="86094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20" name="Bildplatzhalter 21">
            <a:extLst>
              <a:ext uri="{FF2B5EF4-FFF2-40B4-BE49-F238E27FC236}">
                <a16:creationId xmlns:a16="http://schemas.microsoft.com/office/drawing/2014/main" id="{A2E33AB7-28B1-4C81-B4B1-D6E8C11D16B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3318" y="1476381"/>
            <a:ext cx="5194043" cy="45023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3" name="Textplatzhalter 9">
            <a:extLst>
              <a:ext uri="{FF2B5EF4-FFF2-40B4-BE49-F238E27FC236}">
                <a16:creationId xmlns:a16="http://schemas.microsoft.com/office/drawing/2014/main" id="{B32B2AC3-7E06-4E86-A51E-DF610CECF7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D639AFEE-448B-489D-8E04-C2CD547B71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E9CBE364-39B1-4D75-A202-B7F7A3E9054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4E3647C9-4BE6-4DF4-B3B0-9B716E101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42B973C2-C91A-40EA-B02F-12A66D29B84E}" type="datetime1">
              <a:rPr lang="de-DE" smtClean="0"/>
              <a:t>28.11.2024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30272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C695CB49-51CE-4BE6-B298-88CC2DAA4D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Bildplatzhalter 21">
            <a:extLst>
              <a:ext uri="{FF2B5EF4-FFF2-40B4-BE49-F238E27FC236}">
                <a16:creationId xmlns:a16="http://schemas.microsoft.com/office/drawing/2014/main" id="{CECEAB8F-527A-401C-ABA3-FAB64A6BE3F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4639" y="1995854"/>
            <a:ext cx="2543454" cy="39708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5" name="Bildplatzhalter 21">
            <a:extLst>
              <a:ext uri="{FF2B5EF4-FFF2-40B4-BE49-F238E27FC236}">
                <a16:creationId xmlns:a16="http://schemas.microsoft.com/office/drawing/2014/main" id="{BCBA297D-F116-480E-BBDB-F42A46CAEE4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178125" y="1995854"/>
            <a:ext cx="2543454" cy="39708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0" name="Textplatzhalter 16">
            <a:extLst>
              <a:ext uri="{FF2B5EF4-FFF2-40B4-BE49-F238E27FC236}">
                <a16:creationId xmlns:a16="http://schemas.microsoft.com/office/drawing/2014/main" id="{B8A6F78A-EBD6-4F9E-9DCB-260CC7D3926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0422" y="2760785"/>
            <a:ext cx="5206939" cy="1881553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21" name="Textplatzhalter 16">
            <a:extLst>
              <a:ext uri="{FF2B5EF4-FFF2-40B4-BE49-F238E27FC236}">
                <a16:creationId xmlns:a16="http://schemas.microsoft.com/office/drawing/2014/main" id="{AA7977F0-A4BE-4586-87C7-F42FA7B132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70424" y="4879731"/>
            <a:ext cx="5206938" cy="107820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25" name="Textplatzhalter 9">
            <a:extLst>
              <a:ext uri="{FF2B5EF4-FFF2-40B4-BE49-F238E27FC236}">
                <a16:creationId xmlns:a16="http://schemas.microsoft.com/office/drawing/2014/main" id="{96BE332B-1F22-4CA8-BE95-7B0FAE61E3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AF867608-C468-4051-BBB1-39C22B1C2B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704BF326-1C95-4B0D-A2F7-9ED91B4B1250}" type="datetime1">
              <a:rPr lang="de-DE" smtClean="0"/>
              <a:t>28.11.2024</a:t>
            </a:fld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75333-247B-425C-8F60-BE1518FECEA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4072" y="6037609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D3756B65-4B85-4FD1-8D3C-3839CCD228F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78125" y="6038758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4083160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Fokus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83815A0E-B306-7340-A5C3-043234B683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7" name="Textplatzhalter 7">
            <a:extLst>
              <a:ext uri="{FF2B5EF4-FFF2-40B4-BE49-F238E27FC236}">
                <a16:creationId xmlns:a16="http://schemas.microsoft.com/office/drawing/2014/main" id="{B19F4576-4A35-4FD0-B298-96677A3FB52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917" y="6358729"/>
            <a:ext cx="7250173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Name | Datum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4E7118B-E20F-4053-A036-BE29FAA390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D2C9BD5D-32EA-4724-AA80-9DED5DFF27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</p:spTree>
    <p:extLst>
      <p:ext uri="{BB962C8B-B14F-4D97-AF65-F5344CB8AC3E}">
        <p14:creationId xmlns:p14="http://schemas.microsoft.com/office/powerpoint/2010/main" val="24207203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0D978528-6A6D-ED4A-AAF6-77DF85D627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7823" y="3907278"/>
            <a:ext cx="5185022" cy="2053905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C3ABC3CE-9C0E-7340-85EB-AD55A2C74AC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7600" y="3038039"/>
            <a:ext cx="519976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Kleiner Einleitungstext </a:t>
            </a:r>
            <a:endParaRPr lang="de-DE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C781AF8B-F25D-C74E-9233-093F874311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4638" y="2769577"/>
            <a:ext cx="5199539" cy="323556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800"/>
              </a:lnSpc>
              <a:spcBef>
                <a:spcPts val="600"/>
              </a:spcBef>
              <a:buNone/>
              <a:defRPr sz="1600"/>
            </a:lvl1pPr>
          </a:lstStyle>
          <a:p>
            <a:r>
              <a:rPr lang="de-DE" dirty="0"/>
              <a:t>Textbereich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27B93628-5CF3-4A22-9955-B96BD1AE27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2D84D960-B3FB-47E0-863D-B650E7F367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7A516F84-AF18-47B3-A7D3-67F8845E5F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1C65E245-53E7-4232-8BE3-FD0AD6B4EB47}" type="datetime1">
              <a:rPr lang="de-DE" smtClean="0"/>
              <a:t>28.11.2024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11219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9963F4C2-B1EA-7247-9D81-1D35413B5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3431" y="1491449"/>
            <a:ext cx="11159584" cy="3806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69EF2B0F-8C07-4646-A2D8-CAA8500C076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0297" y="5366552"/>
            <a:ext cx="11162548" cy="60565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18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Bildbeschreibung</a:t>
            </a:r>
            <a:endParaRPr lang="de-DE" dirty="0"/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F456F27E-B3C5-42D1-ADE7-4D1500C1D52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AE28275E-9F01-46AB-B419-EC3470E985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741F0D4F-7EE0-4B20-8360-4BE8604890F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14639" y="6034404"/>
            <a:ext cx="1116254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A335CA81-98AC-4B53-8EBF-2E304176A6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CD474B44-DD97-4EEE-A486-196FDB6BAD89}" type="datetime1">
              <a:rPr lang="de-DE" smtClean="0"/>
              <a:t>28.11.2024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05524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 links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6F34096C-70FB-458B-AEB6-16939A2E9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92ABBF87-C11A-4DC9-A2FB-288658D4B2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8023" y="735956"/>
            <a:ext cx="3844146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5" name="Bildplatzhalter 21">
            <a:extLst>
              <a:ext uri="{FF2B5EF4-FFF2-40B4-BE49-F238E27FC236}">
                <a16:creationId xmlns:a16="http://schemas.microsoft.com/office/drawing/2014/main" id="{18A936F6-6A00-41C9-9C1E-B1710ABB38F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1467072"/>
            <a:ext cx="6096000" cy="5390927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6" name="Textplatzhalter 16">
            <a:extLst>
              <a:ext uri="{FF2B5EF4-FFF2-40B4-BE49-F238E27FC236}">
                <a16:creationId xmlns:a16="http://schemas.microsoft.com/office/drawing/2014/main" id="{7B2B8F8B-EA89-4AB7-AAA2-05987ECFD02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8023" y="1467073"/>
            <a:ext cx="518482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948D2F5B-7214-40AA-846E-DC0F0EBA598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8023" y="2769577"/>
            <a:ext cx="5184822" cy="320919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47148FDA-ADBC-40FB-9225-2504B4364A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65989" y="6034404"/>
            <a:ext cx="5184822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6922CFD8-CBFF-4424-9AAF-EEAE9E1897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7802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A2C1BFB6-134A-4B31-81B5-EB4D1D9074FE}" type="datetime1">
              <a:rPr lang="de-DE" smtClean="0"/>
              <a:t>28.11.2024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95848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Voll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72218377-B16C-4ADE-9254-11AE7F7B17C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5" name="Bildplatzhalter 21">
            <a:extLst>
              <a:ext uri="{FF2B5EF4-FFF2-40B4-BE49-F238E27FC236}">
                <a16:creationId xmlns:a16="http://schemas.microsoft.com/office/drawing/2014/main" id="{5062BE4E-EFB8-4E09-8BF8-F6A351C5E27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2576" y="1469492"/>
            <a:ext cx="5709424" cy="5388508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6" name="Textplatzhalter 16">
            <a:extLst>
              <a:ext uri="{FF2B5EF4-FFF2-40B4-BE49-F238E27FC236}">
                <a16:creationId xmlns:a16="http://schemas.microsoft.com/office/drawing/2014/main" id="{52A041DA-1614-4AED-8C45-8166F744F6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0276" y="1469492"/>
            <a:ext cx="5189149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19" name="Foliennummernplatzhalter 5">
            <a:extLst>
              <a:ext uri="{FF2B5EF4-FFF2-40B4-BE49-F238E27FC236}">
                <a16:creationId xmlns:a16="http://schemas.microsoft.com/office/drawing/2014/main" id="{3AB106B3-4AE8-4E3C-AA5A-475711E291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284269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8C36D524-CAD5-4671-8A80-68C200CE10F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7FAB2470-AC9A-41E0-9801-3B29CCA6E1D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7855" y="6034404"/>
            <a:ext cx="5191569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D72D043A-FC61-4F9C-AC95-866611FB54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178718C-BE86-455C-9D45-41B8BD3B9110}" type="datetime1">
              <a:rPr lang="de-DE" smtClean="0"/>
              <a:t>28.11.2024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505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eigen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B9AFAE9-3AA6-ED47-8416-9A8C4416F2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3411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EB999182-371D-BA4A-A2D5-B547351F50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902C99D7-65BF-4586-A00E-BC048649D47D}"/>
              </a:ext>
            </a:extLst>
          </p:cNvPr>
          <p:cNvCxnSpPr>
            <a:cxnSpLocks/>
          </p:cNvCxnSpPr>
          <p:nvPr userDrawn="1"/>
        </p:nvCxnSpPr>
        <p:spPr>
          <a:xfrm>
            <a:off x="0" y="729762"/>
            <a:ext cx="839665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10DD2E7E-2DE8-49A6-8A34-248F2114932D}"/>
              </a:ext>
            </a:extLst>
          </p:cNvPr>
          <p:cNvCxnSpPr>
            <a:cxnSpLocks/>
          </p:cNvCxnSpPr>
          <p:nvPr userDrawn="1"/>
        </p:nvCxnSpPr>
        <p:spPr>
          <a:xfrm>
            <a:off x="8396654" y="697832"/>
            <a:ext cx="0" cy="480615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7C6C2283-29B0-4F33-AE35-3B5A7EF02B2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7917" y="6339679"/>
            <a:ext cx="7250173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Name | Datum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478DCDD0-3693-403A-96AD-55E172535B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0115D0F2-BEFD-4174-8000-2A6C4FD747B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A605D841-6F7D-489C-B0FF-DAF2A91D6ADB}"/>
              </a:ext>
            </a:extLst>
          </p:cNvPr>
          <p:cNvCxnSpPr>
            <a:cxnSpLocks/>
          </p:cNvCxnSpPr>
          <p:nvPr userDrawn="1"/>
        </p:nvCxnSpPr>
        <p:spPr>
          <a:xfrm>
            <a:off x="1828800" y="5462955"/>
            <a:ext cx="656785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825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a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5D752C10-3DE1-A442-B6B9-3003175FEB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B47FCFAF-83A5-4DD0-9ED1-AA4C8A4919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das nächste Kapitel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ED6582C-2B17-40CF-A0CB-19BE175BC50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333912"/>
            <a:ext cx="2394752" cy="929164"/>
          </a:xfrm>
          <a:prstGeom prst="rect">
            <a:avLst/>
          </a:prstGeom>
        </p:spPr>
      </p:pic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A3A68E7C-6E27-4ED0-B836-D31A9EDF63F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FEF81942-DAFD-4553-BF35-D14697C3C5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1504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88FFF8B-ED51-744E-8DF4-9622A2864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BF587E22-291E-0E45-A5CD-292399E38A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41548"/>
            <a:ext cx="9040617" cy="52122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Vielen Dank für Ihre Aufmerksamkeit!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46914BE9-DCB8-F747-8591-1070CC427ED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5093270"/>
            <a:ext cx="9040617" cy="52122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Name | Kontaktinformationen</a:t>
            </a:r>
          </a:p>
        </p:txBody>
      </p:sp>
      <p:sp>
        <p:nvSpPr>
          <p:cNvPr id="16" name="Textplatzhalter 7">
            <a:extLst>
              <a:ext uri="{FF2B5EF4-FFF2-40B4-BE49-F238E27FC236}">
                <a16:creationId xmlns:a16="http://schemas.microsoft.com/office/drawing/2014/main" id="{60F7E426-9BFE-B841-8E63-CF10C88CC0F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1627" y="6339679"/>
            <a:ext cx="9085007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Datum</a:t>
            </a:r>
          </a:p>
        </p:txBody>
      </p:sp>
    </p:spTree>
    <p:extLst>
      <p:ext uri="{BB962C8B-B14F-4D97-AF65-F5344CB8AC3E}">
        <p14:creationId xmlns:p14="http://schemas.microsoft.com/office/powerpoint/2010/main" val="3070212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ese/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platzhalter 9">
            <a:extLst>
              <a:ext uri="{FF2B5EF4-FFF2-40B4-BE49-F238E27FC236}">
                <a16:creationId xmlns:a16="http://schemas.microsoft.com/office/drawing/2014/main" id="{F4F1D500-EEDF-5D45-9F72-99CFAE09FF9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517" y="742821"/>
            <a:ext cx="9783763" cy="2406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6C19F89-57D8-C94C-9355-8CF08B330A1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3517" y="2004646"/>
            <a:ext cx="11157438" cy="3182816"/>
          </a:xfrm>
          <a:prstGeom prst="rect">
            <a:avLst/>
          </a:prstGeom>
        </p:spPr>
        <p:txBody>
          <a:bodyPr lIns="0" tIns="36000"/>
          <a:lstStyle>
            <a:lvl1pPr marL="0" indent="0" algn="ctr">
              <a:lnSpc>
                <a:spcPct val="100000"/>
              </a:lnSpc>
              <a:buNone/>
              <a:defRPr sz="32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kann eine These, ein Zitat oder Ähnliches stehen.</a:t>
            </a:r>
          </a:p>
          <a:p>
            <a:endParaRPr lang="de-DE" dirty="0"/>
          </a:p>
          <a:p>
            <a:r>
              <a:rPr lang="de-DE" dirty="0"/>
              <a:t>„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Qui</a:t>
            </a:r>
            <a:r>
              <a:rPr lang="de-DE" dirty="0"/>
              <a:t> </a:t>
            </a:r>
            <a:r>
              <a:rPr lang="de-DE" dirty="0" err="1"/>
              <a:t>sunt</a:t>
            </a:r>
            <a:r>
              <a:rPr lang="de-DE" dirty="0"/>
              <a:t> et </a:t>
            </a:r>
            <a:r>
              <a:rPr lang="de-DE" dirty="0" err="1"/>
              <a:t>endipsum</a:t>
            </a:r>
            <a:r>
              <a:rPr lang="de-DE" dirty="0"/>
              <a:t> </a:t>
            </a:r>
            <a:r>
              <a:rPr lang="de-DE" dirty="0" err="1"/>
              <a:t>rae</a:t>
            </a:r>
            <a:r>
              <a:rPr lang="de-DE" dirty="0"/>
              <a:t> </a:t>
            </a:r>
            <a:r>
              <a:rPr lang="de-DE" dirty="0" err="1"/>
              <a:t>pratemo</a:t>
            </a:r>
            <a:r>
              <a:rPr lang="de-DE" dirty="0"/>
              <a:t> </a:t>
            </a:r>
            <a:r>
              <a:rPr lang="de-DE" dirty="0" err="1"/>
              <a:t>uptas</a:t>
            </a:r>
            <a:r>
              <a:rPr lang="de-DE" dirty="0"/>
              <a:t> </a:t>
            </a:r>
            <a:r>
              <a:rPr lang="de-DE" dirty="0" err="1"/>
              <a:t>dipsum</a:t>
            </a:r>
            <a:r>
              <a:rPr lang="de-DE" dirty="0"/>
              <a:t>.“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74F90252-D3A9-4F32-84E0-E600A7C24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F967CFFC-AE87-44FD-8C20-A7F372B3E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9154" y="6338181"/>
            <a:ext cx="1326022" cy="365125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E35E885C-5384-43D2-9C43-A785BBED86BE}" type="datetime1">
              <a:rPr lang="de-DE" smtClean="0"/>
              <a:t>28.11.2024</a:t>
            </a:fld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2056F4E-484E-49F7-A71D-CA1FB7FEA6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1297C7A5-4B54-4635-BB86-59B91F93499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07469" y="5294171"/>
            <a:ext cx="4673486" cy="80679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85750" indent="-285750">
              <a:buFont typeface="Symbol" panose="05050102010706020507" pitchFamily="18" charset="2"/>
              <a:buChar char="-"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b="1" i="1" dirty="0">
                <a:solidFill>
                  <a:schemeClr val="tx2"/>
                </a:solidFill>
              </a:rPr>
              <a:t>Max Mustermann (2021) </a:t>
            </a:r>
            <a:br>
              <a:rPr lang="de-DE" b="1" i="1" dirty="0">
                <a:solidFill>
                  <a:schemeClr val="tx2"/>
                </a:solidFill>
              </a:rPr>
            </a:br>
            <a:r>
              <a:rPr lang="de-DE" b="1" i="1" dirty="0">
                <a:solidFill>
                  <a:schemeClr val="tx2"/>
                </a:solidFill>
              </a:rPr>
              <a:t>(</a:t>
            </a:r>
            <a:r>
              <a:rPr lang="de-DE" b="1" i="1" dirty="0" err="1">
                <a:solidFill>
                  <a:schemeClr val="tx2"/>
                </a:solidFill>
              </a:rPr>
              <a:t>mgl</a:t>
            </a:r>
            <a:r>
              <a:rPr lang="de-DE" b="1" i="1" dirty="0">
                <a:solidFill>
                  <a:schemeClr val="tx2"/>
                </a:solidFill>
              </a:rPr>
              <a:t>. Platz zur Nennung des Autors/der Quelle)</a:t>
            </a:r>
          </a:p>
        </p:txBody>
      </p:sp>
    </p:spTree>
    <p:extLst>
      <p:ext uri="{BB962C8B-B14F-4D97-AF65-F5344CB8AC3E}">
        <p14:creationId xmlns:p14="http://schemas.microsoft.com/office/powerpoint/2010/main" val="2812437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se/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platzhalter 9">
            <a:extLst>
              <a:ext uri="{FF2B5EF4-FFF2-40B4-BE49-F238E27FC236}">
                <a16:creationId xmlns:a16="http://schemas.microsoft.com/office/drawing/2014/main" id="{F4F1D500-EEDF-5D45-9F72-99CFAE09FF9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517" y="742821"/>
            <a:ext cx="9783763" cy="2406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6C19F89-57D8-C94C-9355-8CF08B330A1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3517" y="2004646"/>
            <a:ext cx="11157438" cy="3182816"/>
          </a:xfrm>
          <a:prstGeom prst="rect">
            <a:avLst/>
          </a:prstGeom>
        </p:spPr>
        <p:txBody>
          <a:bodyPr lIns="0" tIns="36000"/>
          <a:lstStyle>
            <a:lvl1pPr marL="0" indent="0" algn="ctr">
              <a:lnSpc>
                <a:spcPct val="100000"/>
              </a:lnSpc>
              <a:buNone/>
              <a:defRPr sz="32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kann eine These, ein Zitat oder Ähnliches stehen.</a:t>
            </a:r>
          </a:p>
          <a:p>
            <a:endParaRPr lang="de-DE" dirty="0"/>
          </a:p>
          <a:p>
            <a:r>
              <a:rPr lang="de-DE" dirty="0"/>
              <a:t>„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Qui</a:t>
            </a:r>
            <a:r>
              <a:rPr lang="de-DE" dirty="0"/>
              <a:t> </a:t>
            </a:r>
            <a:r>
              <a:rPr lang="de-DE" dirty="0" err="1"/>
              <a:t>sunt</a:t>
            </a:r>
            <a:r>
              <a:rPr lang="de-DE" dirty="0"/>
              <a:t> et </a:t>
            </a:r>
            <a:r>
              <a:rPr lang="de-DE" dirty="0" err="1"/>
              <a:t>endipsum</a:t>
            </a:r>
            <a:r>
              <a:rPr lang="de-DE" dirty="0"/>
              <a:t> </a:t>
            </a:r>
            <a:r>
              <a:rPr lang="de-DE" dirty="0" err="1"/>
              <a:t>rae</a:t>
            </a:r>
            <a:r>
              <a:rPr lang="de-DE" dirty="0"/>
              <a:t> </a:t>
            </a:r>
            <a:r>
              <a:rPr lang="de-DE" dirty="0" err="1"/>
              <a:t>pratemo</a:t>
            </a:r>
            <a:r>
              <a:rPr lang="de-DE" dirty="0"/>
              <a:t> </a:t>
            </a:r>
            <a:r>
              <a:rPr lang="de-DE" dirty="0" err="1"/>
              <a:t>uptas</a:t>
            </a:r>
            <a:r>
              <a:rPr lang="de-DE" dirty="0"/>
              <a:t> </a:t>
            </a:r>
            <a:r>
              <a:rPr lang="de-DE" dirty="0" err="1"/>
              <a:t>dipsum</a:t>
            </a:r>
            <a:r>
              <a:rPr lang="de-DE" dirty="0"/>
              <a:t>.“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74F90252-D3A9-4F32-84E0-E600A7C24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F967CFFC-AE87-44FD-8C20-A7F372B3E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9154" y="6338181"/>
            <a:ext cx="1326022" cy="365125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5713CE98-0B36-4DA8-A774-2D4A7119176E}" type="datetime1">
              <a:rPr lang="de-DE" smtClean="0"/>
              <a:t>28.11.2024</a:t>
            </a:fld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2056F4E-484E-49F7-A71D-CA1FB7FEA6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1297C7A5-4B54-4635-BB86-59B91F93499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07469" y="5294171"/>
            <a:ext cx="4673486" cy="80679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85750" indent="-285750">
              <a:buFont typeface="Symbol" panose="05050102010706020507" pitchFamily="18" charset="2"/>
              <a:buChar char="-"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b="1" i="1" dirty="0">
                <a:solidFill>
                  <a:schemeClr val="tx2"/>
                </a:solidFill>
              </a:rPr>
              <a:t>Max Mustermann (2021) </a:t>
            </a:r>
            <a:br>
              <a:rPr lang="de-DE" b="1" i="1" dirty="0">
                <a:solidFill>
                  <a:schemeClr val="tx2"/>
                </a:solidFill>
              </a:rPr>
            </a:br>
            <a:r>
              <a:rPr lang="de-DE" b="1" i="1" dirty="0">
                <a:solidFill>
                  <a:schemeClr val="tx2"/>
                </a:solidFill>
              </a:rPr>
              <a:t>(</a:t>
            </a:r>
            <a:r>
              <a:rPr lang="de-DE" b="1" i="1" dirty="0" err="1">
                <a:solidFill>
                  <a:schemeClr val="tx2"/>
                </a:solidFill>
              </a:rPr>
              <a:t>mgl</a:t>
            </a:r>
            <a:r>
              <a:rPr lang="de-DE" b="1" i="1" dirty="0">
                <a:solidFill>
                  <a:schemeClr val="tx2"/>
                </a:solidFill>
              </a:rPr>
              <a:t>. Platz zur Nennung des Autors/der Quelle)</a:t>
            </a:r>
          </a:p>
        </p:txBody>
      </p:sp>
    </p:spTree>
    <p:extLst>
      <p:ext uri="{BB962C8B-B14F-4D97-AF65-F5344CB8AC3E}">
        <p14:creationId xmlns:p14="http://schemas.microsoft.com/office/powerpoint/2010/main" val="2421796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F33C14F2-7500-7E41-8F50-BA82B7E1877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603" y="1374881"/>
            <a:ext cx="9810005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C4FE7671-3EC3-224F-B337-ABA54D728E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760954"/>
            <a:ext cx="11148032" cy="3222595"/>
          </a:xfrm>
          <a:prstGeom prst="rect">
            <a:avLst/>
          </a:prstGeom>
        </p:spPr>
        <p:txBody>
          <a:bodyPr lIns="0">
            <a:normAutofit/>
          </a:bodyPr>
          <a:lstStyle>
            <a:lvl1pPr marL="514350" indent="-514350">
              <a:buClr>
                <a:schemeClr val="tx2"/>
              </a:buClr>
              <a:buFont typeface="+mj-lt"/>
              <a:buAutoNum type="arabicPeriod"/>
              <a:defRPr sz="2400" b="1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A7635061-B703-5D4F-A78E-26870CCFADA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3430" y="743424"/>
            <a:ext cx="9810178" cy="2474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E062F8C4-DEBC-48C2-A180-F1A6208F96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A61CE3FF-77A5-45E8-B008-627C9924FA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88360D66-1006-4356-980A-28041A4EFF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90933C8C-7CBC-43EE-A8C8-6FD1E05DF938}" type="datetime1">
              <a:rPr lang="de-DE" smtClean="0"/>
              <a:t>28.11.2024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0147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7610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7" r:id="rId2"/>
    <p:sldLayoutId id="2147483683" r:id="rId3"/>
    <p:sldLayoutId id="2147483668" r:id="rId4"/>
    <p:sldLayoutId id="2147483662" r:id="rId5"/>
    <p:sldLayoutId id="2147483669" r:id="rId6"/>
    <p:sldLayoutId id="2147483700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liennummernplatzhalter 5">
            <a:extLst>
              <a:ext uri="{FF2B5EF4-FFF2-40B4-BE49-F238E27FC236}">
                <a16:creationId xmlns:a16="http://schemas.microsoft.com/office/drawing/2014/main" id="{90415D1A-64C7-4714-BF9B-88FB96EEC4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3045A0-A5E9-49F3-9414-443F38FDCF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2FA6DC93-A0EF-4881-91CF-529C21725A00}" type="datetime1">
              <a:rPr lang="de-DE" smtClean="0"/>
              <a:t>28.11.2024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280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8" r:id="rId11"/>
    <p:sldLayoutId id="2147483695" r:id="rId12"/>
    <p:sldLayoutId id="2147483696" r:id="rId13"/>
    <p:sldLayoutId id="2147483699" r:id="rId14"/>
    <p:sldLayoutId id="2147483701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7AA3CD42-A164-4245-8172-04C188B1CD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l="15431" t="24724" r="10393" b="55293"/>
          <a:stretch/>
        </p:blipFill>
        <p:spPr>
          <a:xfrm>
            <a:off x="3719744" y="0"/>
            <a:ext cx="8472256" cy="1283793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C72CAD6F-5183-0140-8567-01F04533F9DB}"/>
              </a:ext>
            </a:extLst>
          </p:cNvPr>
          <p:cNvSpPr/>
          <p:nvPr userDrawn="1"/>
        </p:nvSpPr>
        <p:spPr>
          <a:xfrm>
            <a:off x="0" y="0"/>
            <a:ext cx="8538437" cy="1283793"/>
          </a:xfrm>
          <a:prstGeom prst="rect">
            <a:avLst/>
          </a:prstGeom>
          <a:gradFill>
            <a:gsLst>
              <a:gs pos="0">
                <a:schemeClr val="tx2"/>
              </a:gs>
              <a:gs pos="32000">
                <a:schemeClr val="tx2"/>
              </a:gs>
              <a:gs pos="61000">
                <a:schemeClr val="tx2"/>
              </a:gs>
              <a:gs pos="100000">
                <a:schemeClr val="tx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15E2F793-CE50-0542-A539-516B182C0AB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532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9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9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9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9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21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9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9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9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9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9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9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9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9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9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9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21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9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9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9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0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2.bin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9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9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3.xml"/><Relationship Id="rId1" Type="http://schemas.openxmlformats.org/officeDocument/2006/relationships/slideLayout" Target="../slideLayouts/slideLayout9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4.xml"/><Relationship Id="rId1" Type="http://schemas.openxmlformats.org/officeDocument/2006/relationships/slideLayout" Target="../slideLayouts/slideLayout9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5.xml"/><Relationship Id="rId1" Type="http://schemas.openxmlformats.org/officeDocument/2006/relationships/slideLayout" Target="../slideLayouts/slideLayout9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6.xml"/><Relationship Id="rId1" Type="http://schemas.openxmlformats.org/officeDocument/2006/relationships/slideLayout" Target="../slideLayouts/slideLayout21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7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hyper-db.com/interface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hyper-db.com/interface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9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9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9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9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9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9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9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9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9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9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9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9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9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9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9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em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emf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9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9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9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9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9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9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9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9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9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9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9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9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9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9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9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9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9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9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9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9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9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9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9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6C87F86-5EB2-4B9D-8B3C-78EA94AE5A5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Datenbanken |  Dr.-Ing. Benedikt Loepp | WS 2024/25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292FA1-644E-44AC-BCA6-4F6BCEFC5E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SQL</a:t>
            </a:r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EF50EF51-3CBB-4B30-9825-F2B795163B43}"/>
              </a:ext>
            </a:extLst>
          </p:cNvPr>
          <p:cNvSpPr txBox="1">
            <a:spLocks/>
          </p:cNvSpPr>
          <p:nvPr/>
        </p:nvSpPr>
        <p:spPr>
          <a:xfrm>
            <a:off x="527917" y="5540609"/>
            <a:ext cx="7591514" cy="476971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/>
              <a:t>Die Folien bauen auf dem Foliensatz zum Buch und den von Prof. Dr.-Ing. Norbert Fuhr in den vergangenen Semestern verwendeten Folien auf. 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22307169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Einfache SQL-Anfragen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364828"/>
            <a:ext cx="11148032" cy="397335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600" dirty="0"/>
              <a:t>select</a:t>
            </a:r>
            <a:r>
              <a:rPr lang="en-US" sz="2600" b="0" dirty="0"/>
              <a:t>	</a:t>
            </a:r>
            <a:r>
              <a:rPr lang="en-US" sz="2600" b="0" dirty="0" err="1"/>
              <a:t>PersNr</a:t>
            </a:r>
            <a:r>
              <a:rPr lang="en-US" sz="2600" b="0" dirty="0"/>
              <a:t>, Name</a:t>
            </a:r>
          </a:p>
          <a:p>
            <a:pPr>
              <a:buNone/>
            </a:pPr>
            <a:r>
              <a:rPr lang="en-US" sz="2600" dirty="0"/>
              <a:t>from</a:t>
            </a:r>
            <a:r>
              <a:rPr lang="en-US" sz="2600" b="0" dirty="0"/>
              <a:t>		</a:t>
            </a:r>
            <a:r>
              <a:rPr lang="en-US" sz="2600" b="0" dirty="0" err="1"/>
              <a:t>Professoren</a:t>
            </a:r>
            <a:endParaRPr lang="en-US" sz="2600" b="0" dirty="0"/>
          </a:p>
          <a:p>
            <a:pPr>
              <a:buNone/>
            </a:pPr>
            <a:r>
              <a:rPr lang="en-US" sz="2600" dirty="0"/>
              <a:t>where</a:t>
            </a:r>
            <a:r>
              <a:rPr lang="en-US" sz="2600" b="0" dirty="0"/>
              <a:t> 	Rang= 'C4';</a:t>
            </a:r>
            <a:endParaRPr lang="de-DE" sz="2600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10</a:t>
            </a:fld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896407"/>
              </p:ext>
            </p:extLst>
          </p:nvPr>
        </p:nvGraphicFramePr>
        <p:xfrm>
          <a:off x="6447544" y="2363330"/>
          <a:ext cx="3475420" cy="228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77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77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1434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 err="1"/>
                        <a:t>PersNr</a:t>
                      </a:r>
                      <a:endParaRPr lang="de-DE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Russel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2136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Curie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Kant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100</a:t>
            </a:fld>
            <a:endParaRPr lang="de-DE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/>
          </p:nvPr>
        </p:nvGraphicFramePr>
        <p:xfrm>
          <a:off x="2032000" y="1813035"/>
          <a:ext cx="8127999" cy="22441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9992">
                <a:tc gridSpan="3">
                  <a:txBody>
                    <a:bodyPr/>
                    <a:lstStyle/>
                    <a:p>
                      <a:pPr algn="ctr"/>
                      <a:r>
                        <a:rPr lang="de-DE" dirty="0"/>
                        <a:t>Studenten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MatrNr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Semester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b="1" dirty="0"/>
                    </a:p>
                    <a:p>
                      <a:pPr algn="ctr"/>
                      <a:endParaRPr lang="de-DE" b="1" dirty="0"/>
                    </a:p>
                    <a:p>
                      <a:pPr algn="ctr"/>
                      <a:endParaRPr lang="de-DE" b="1" dirty="0"/>
                    </a:p>
                    <a:p>
                      <a:pPr algn="ctr"/>
                      <a:endParaRPr lang="de-DE" b="1" dirty="0"/>
                    </a:p>
                    <a:p>
                      <a:pPr algn="ctr"/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algn="ctr"/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algn="ctr"/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29120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Theophrastos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29555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Feuerbach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28121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Archimedes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Ovale Legende 9"/>
          <p:cNvSpPr/>
          <p:nvPr/>
        </p:nvSpPr>
        <p:spPr>
          <a:xfrm>
            <a:off x="6857999" y="4508939"/>
            <a:ext cx="1923393" cy="898634"/>
          </a:xfrm>
          <a:prstGeom prst="wedgeEllipseCallout">
            <a:avLst>
              <a:gd name="adj1" fmla="val 40162"/>
              <a:gd name="adj2" fmla="val -108918"/>
            </a:avLst>
          </a:prstGeom>
          <a:solidFill>
            <a:srgbClr val="004B9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bg1"/>
                </a:solidFill>
              </a:rPr>
              <a:t>Null-Wert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E33EEFF-4578-B541-6ED5-040E1632A04D}"/>
              </a:ext>
            </a:extLst>
          </p:cNvPr>
          <p:cNvSpPr txBox="1"/>
          <p:nvPr/>
        </p:nvSpPr>
        <p:spPr>
          <a:xfrm>
            <a:off x="523430" y="4875287"/>
            <a:ext cx="4070410" cy="646331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e-DE" sz="1800" b="1" dirty="0" err="1"/>
              <a:t>insert</a:t>
            </a:r>
            <a:r>
              <a:rPr lang="de-DE" sz="1800" b="1" dirty="0"/>
              <a:t> </a:t>
            </a:r>
            <a:r>
              <a:rPr lang="de-DE" sz="1800" b="1" dirty="0" err="1"/>
              <a:t>into</a:t>
            </a:r>
            <a:r>
              <a:rPr lang="de-DE" sz="1800" dirty="0"/>
              <a:t> </a:t>
            </a:r>
            <a:r>
              <a:rPr lang="de-DE" sz="1800" b="0" dirty="0"/>
              <a:t>Studenten (</a:t>
            </a:r>
            <a:r>
              <a:rPr lang="de-DE" sz="1800" b="0" dirty="0" err="1"/>
              <a:t>MatrNr</a:t>
            </a:r>
            <a:r>
              <a:rPr lang="de-DE" sz="1800" b="0" dirty="0"/>
              <a:t>, Name)</a:t>
            </a:r>
          </a:p>
          <a:p>
            <a:pPr>
              <a:buNone/>
            </a:pPr>
            <a:r>
              <a:rPr lang="de-DE" sz="1800" b="1" dirty="0"/>
              <a:t>   </a:t>
            </a:r>
            <a:r>
              <a:rPr lang="de-DE" sz="1800" b="1" dirty="0" err="1"/>
              <a:t>values</a:t>
            </a:r>
            <a:r>
              <a:rPr lang="de-DE" sz="1800" b="0" dirty="0"/>
              <a:t> (28121, 'Archimedes');</a:t>
            </a:r>
          </a:p>
        </p:txBody>
      </p:sp>
    </p:spTree>
    <p:extLst>
      <p:ext uri="{BB962C8B-B14F-4D97-AF65-F5344CB8AC3E}">
        <p14:creationId xmlns:p14="http://schemas.microsoft.com/office/powerpoint/2010/main" val="52166677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Veränderungen am Datenbestand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364828"/>
            <a:ext cx="11148032" cy="397335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sz="2600" b="0" dirty="0">
                <a:solidFill>
                  <a:schemeClr val="tx2"/>
                </a:solidFill>
              </a:rPr>
              <a:t>Löschen von </a:t>
            </a:r>
            <a:r>
              <a:rPr lang="de-DE" sz="2600" b="0" dirty="0" err="1">
                <a:solidFill>
                  <a:schemeClr val="tx2"/>
                </a:solidFill>
              </a:rPr>
              <a:t>Tupeln</a:t>
            </a:r>
            <a:endParaRPr lang="de-DE" sz="2600" b="0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de-DE" sz="2600" dirty="0" err="1"/>
              <a:t>delete</a:t>
            </a:r>
            <a:r>
              <a:rPr lang="de-DE" sz="2600" dirty="0"/>
              <a:t> </a:t>
            </a:r>
            <a:r>
              <a:rPr lang="de-DE" sz="2600" dirty="0" err="1"/>
              <a:t>from</a:t>
            </a:r>
            <a:r>
              <a:rPr lang="de-DE" sz="2600" dirty="0"/>
              <a:t> </a:t>
            </a:r>
            <a:r>
              <a:rPr lang="de-DE" sz="2600" b="0" dirty="0"/>
              <a:t>Studenten s</a:t>
            </a:r>
          </a:p>
          <a:p>
            <a:pPr>
              <a:buNone/>
            </a:pPr>
            <a:r>
              <a:rPr lang="de-DE" sz="2600" dirty="0"/>
              <a:t>     </a:t>
            </a:r>
            <a:r>
              <a:rPr lang="de-DE" sz="2600" dirty="0" err="1"/>
              <a:t>where</a:t>
            </a:r>
            <a:r>
              <a:rPr lang="de-DE" sz="2600" dirty="0"/>
              <a:t> </a:t>
            </a:r>
            <a:r>
              <a:rPr lang="de-DE" sz="2600" b="0" dirty="0" err="1"/>
              <a:t>s.Semester</a:t>
            </a:r>
            <a:r>
              <a:rPr lang="de-DE" sz="2600" b="0" dirty="0"/>
              <a:t> &gt; 13;</a:t>
            </a:r>
          </a:p>
          <a:p>
            <a:pPr>
              <a:buNone/>
            </a:pPr>
            <a:endParaRPr lang="de-DE" sz="2600" b="0" dirty="0"/>
          </a:p>
          <a:p>
            <a:pPr>
              <a:buNone/>
            </a:pPr>
            <a:r>
              <a:rPr lang="de-DE" sz="2600" b="0" dirty="0">
                <a:solidFill>
                  <a:schemeClr val="tx2"/>
                </a:solidFill>
              </a:rPr>
              <a:t>Verändern von </a:t>
            </a:r>
            <a:r>
              <a:rPr lang="de-DE" sz="2600" b="0" dirty="0" err="1">
                <a:solidFill>
                  <a:schemeClr val="tx2"/>
                </a:solidFill>
              </a:rPr>
              <a:t>Tupeln</a:t>
            </a:r>
            <a:endParaRPr lang="de-DE" sz="2600" b="0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de-DE" sz="2600" dirty="0"/>
              <a:t>update </a:t>
            </a:r>
            <a:r>
              <a:rPr lang="de-DE" sz="2600" b="0" dirty="0"/>
              <a:t>Studenten s</a:t>
            </a:r>
          </a:p>
          <a:p>
            <a:pPr>
              <a:buNone/>
            </a:pPr>
            <a:r>
              <a:rPr lang="de-DE" sz="2600" dirty="0"/>
              <a:t>	</a:t>
            </a:r>
            <a:r>
              <a:rPr lang="de-DE" sz="2600" dirty="0" err="1"/>
              <a:t>set</a:t>
            </a:r>
            <a:r>
              <a:rPr lang="de-DE" sz="2600" dirty="0"/>
              <a:t> </a:t>
            </a:r>
            <a:r>
              <a:rPr lang="de-DE" sz="2600" b="0" dirty="0" err="1"/>
              <a:t>s.Semester</a:t>
            </a:r>
            <a:r>
              <a:rPr lang="de-DE" sz="2600" b="0" dirty="0"/>
              <a:t> = </a:t>
            </a:r>
            <a:r>
              <a:rPr lang="de-DE" sz="2600" b="0" dirty="0" err="1"/>
              <a:t>s.Semester</a:t>
            </a:r>
            <a:r>
              <a:rPr lang="de-DE" sz="2600" b="0" dirty="0"/>
              <a:t> + 1;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101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8519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1603429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Zweistufiges Vorgehen bei Änderungen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2" y="2060530"/>
            <a:ext cx="9458243" cy="3785482"/>
          </a:xfrm>
        </p:spPr>
        <p:txBody>
          <a:bodyPr>
            <a:noAutofit/>
          </a:bodyPr>
          <a:lstStyle/>
          <a:p>
            <a:r>
              <a:rPr lang="de-DE" b="0" dirty="0"/>
              <a:t>Die Kandidaten für die Änderung werden ermittelt und „markiert“</a:t>
            </a:r>
          </a:p>
          <a:p>
            <a:r>
              <a:rPr lang="de-DE" b="0" dirty="0"/>
              <a:t>Die Änderung wird an den in Schritt 1. ermittelten Kandidaten durchgeführt</a:t>
            </a:r>
          </a:p>
          <a:p>
            <a:pPr>
              <a:buNone/>
            </a:pPr>
            <a:endParaRPr lang="de-DE" b="0" dirty="0"/>
          </a:p>
          <a:p>
            <a:pPr>
              <a:buNone/>
            </a:pPr>
            <a:r>
              <a:rPr lang="de-DE" b="0" dirty="0"/>
              <a:t>Andernfalls könnte die Änderungsoperation von der Reihenfolge der Tupel abhängen, wie folgendes Beispiel zeigt →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102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6659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950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</p:spPr>
        <p:txBody>
          <a:bodyPr/>
          <a:lstStyle/>
          <a:p>
            <a:fld id="{CE4F77AF-5FC3-3742-9B04-C4967E118F6E}" type="slidenum">
              <a:rPr lang="de-DE" smtClean="0"/>
              <a:pPr/>
              <a:t>103</a:t>
            </a:fld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274683"/>
              </p:ext>
            </p:extLst>
          </p:nvPr>
        </p:nvGraphicFramePr>
        <p:xfrm>
          <a:off x="645870" y="816576"/>
          <a:ext cx="3005957" cy="3566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5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05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6149">
                <a:tc gridSpan="2"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voraussetzen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Vorgänger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Nachfolger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5259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3922368" y="1589991"/>
            <a:ext cx="7022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/>
              <a:t>delete</a:t>
            </a:r>
            <a:r>
              <a:rPr lang="de-DE" sz="2400" b="1" dirty="0"/>
              <a:t> </a:t>
            </a:r>
            <a:r>
              <a:rPr lang="de-DE" sz="2400" b="1" dirty="0" err="1"/>
              <a:t>from</a:t>
            </a:r>
            <a:r>
              <a:rPr lang="de-DE" sz="2400" b="1" dirty="0"/>
              <a:t> </a:t>
            </a:r>
            <a:r>
              <a:rPr lang="de-DE" sz="2400" dirty="0"/>
              <a:t>voraussetzen r</a:t>
            </a:r>
          </a:p>
          <a:p>
            <a:r>
              <a:rPr lang="de-DE" sz="2400" b="1" dirty="0"/>
              <a:t>    </a:t>
            </a:r>
            <a:r>
              <a:rPr lang="de-DE" sz="2400" b="1" dirty="0" err="1"/>
              <a:t>where</a:t>
            </a:r>
            <a:r>
              <a:rPr lang="de-DE" sz="2400" dirty="0"/>
              <a:t> </a:t>
            </a:r>
            <a:r>
              <a:rPr lang="de-DE" sz="2400" dirty="0" err="1"/>
              <a:t>r.Vorgänger</a:t>
            </a:r>
            <a:r>
              <a:rPr lang="de-DE" sz="2400" dirty="0"/>
              <a:t> </a:t>
            </a:r>
            <a:r>
              <a:rPr lang="de-DE" sz="2400" b="1" dirty="0"/>
              <a:t>in</a:t>
            </a:r>
          </a:p>
          <a:p>
            <a:r>
              <a:rPr lang="de-DE" sz="2400" dirty="0"/>
              <a:t>       (</a:t>
            </a:r>
            <a:r>
              <a:rPr lang="de-DE" sz="2400" b="1" dirty="0" err="1"/>
              <a:t>select</a:t>
            </a:r>
            <a:r>
              <a:rPr lang="de-DE" sz="2400" dirty="0"/>
              <a:t> </a:t>
            </a:r>
            <a:r>
              <a:rPr lang="de-DE" sz="2400" dirty="0" err="1"/>
              <a:t>v.Nachfolger</a:t>
            </a:r>
            <a:r>
              <a:rPr lang="de-DE" sz="2400" dirty="0"/>
              <a:t> </a:t>
            </a:r>
            <a:r>
              <a:rPr lang="de-DE" sz="2400" b="1" dirty="0" err="1"/>
              <a:t>from</a:t>
            </a:r>
            <a:r>
              <a:rPr lang="de-DE" sz="2400" dirty="0"/>
              <a:t> voraussetzen v);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523950" y="4461974"/>
            <a:ext cx="101625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sz="2400" dirty="0"/>
              <a:t>Ohne einen Markierungsschritt hängt das Ergebnis dieser Anfrage von der Reihenfolge der Tupel in der Relation ab. </a:t>
            </a:r>
          </a:p>
          <a:p>
            <a:pPr marL="342900" indent="-34290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sz="2400" dirty="0"/>
              <a:t>Eine Abarbeitung in der Reihenfolge der Beispielausprägung würde bspw. das letzte Tupel (5052, 5229) fälschlicherweise erhalten, </a:t>
            </a:r>
            <a:br>
              <a:rPr lang="de-DE" sz="2400" dirty="0"/>
            </a:br>
            <a:r>
              <a:rPr lang="de-DE" sz="2400" dirty="0"/>
              <a:t>da vorher bereits alle Tupel mit 5052 als Nachfolger entfernt wurden.</a:t>
            </a:r>
          </a:p>
        </p:txBody>
      </p:sp>
    </p:spTree>
    <p:extLst>
      <p:ext uri="{BB962C8B-B14F-4D97-AF65-F5344CB8AC3E}">
        <p14:creationId xmlns:p14="http://schemas.microsoft.com/office/powerpoint/2010/main" val="3728365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E7DBAE-B2D7-BD07-B8ED-419C10ADD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Sichten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6C602-7BFE-C7AB-F43D-583D63A9F4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97238C-8B41-741C-C666-571505FFD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104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3212208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1603429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Sichten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857500"/>
            <a:ext cx="11139242" cy="3480682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… für den Datenschutz</a:t>
            </a:r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… zur Vereinfachung von Anfragen</a:t>
            </a:r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… zur Modellierung von Generalisierung</a:t>
            </a:r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… zur Gewährleistung von Datenunabhängigkeit</a:t>
            </a:r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Änderbarkeit von Sichten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105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0922883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1603429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Sichten für den Datenschutz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181726"/>
            <a:ext cx="11139242" cy="4156456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None/>
            </a:pPr>
            <a:endParaRPr lang="de-DE" sz="2600" b="0" dirty="0">
              <a:solidFill>
                <a:srgbClr val="CC0099"/>
              </a:solidFill>
            </a:endParaRPr>
          </a:p>
          <a:p>
            <a:pPr>
              <a:spcBef>
                <a:spcPts val="1500"/>
              </a:spcBef>
              <a:buNone/>
            </a:pPr>
            <a:r>
              <a:rPr lang="de-DE" sz="2600" dirty="0" err="1"/>
              <a:t>create</a:t>
            </a:r>
            <a:r>
              <a:rPr lang="de-DE" sz="2600" b="0" dirty="0"/>
              <a:t> </a:t>
            </a:r>
            <a:r>
              <a:rPr lang="de-DE" sz="2600" dirty="0" err="1"/>
              <a:t>view</a:t>
            </a:r>
            <a:r>
              <a:rPr lang="de-DE" sz="2600" b="0" dirty="0"/>
              <a:t> </a:t>
            </a:r>
            <a:r>
              <a:rPr lang="de-DE" sz="2600" b="0" dirty="0" err="1"/>
              <a:t>prüfenSicht</a:t>
            </a:r>
            <a:r>
              <a:rPr lang="de-DE" sz="2600" b="0" dirty="0"/>
              <a:t> </a:t>
            </a:r>
            <a:r>
              <a:rPr lang="de-DE" sz="2600" dirty="0" err="1"/>
              <a:t>as</a:t>
            </a:r>
            <a:endParaRPr lang="de-DE" sz="2600" dirty="0"/>
          </a:p>
          <a:p>
            <a:pPr>
              <a:spcBef>
                <a:spcPts val="1500"/>
              </a:spcBef>
              <a:buNone/>
            </a:pPr>
            <a:r>
              <a:rPr lang="de-DE" sz="2600" dirty="0"/>
              <a:t>	</a:t>
            </a:r>
            <a:r>
              <a:rPr lang="de-DE" sz="2600" dirty="0" err="1"/>
              <a:t>select</a:t>
            </a:r>
            <a:r>
              <a:rPr lang="de-DE" sz="2600" b="0" dirty="0"/>
              <a:t> </a:t>
            </a:r>
            <a:r>
              <a:rPr lang="de-DE" sz="2600" b="0" dirty="0" err="1"/>
              <a:t>p.MatrNr</a:t>
            </a:r>
            <a:r>
              <a:rPr lang="de-DE" sz="2600" b="0" dirty="0"/>
              <a:t>, </a:t>
            </a:r>
            <a:r>
              <a:rPr lang="de-DE" sz="2600" b="0" dirty="0" err="1"/>
              <a:t>p.VorlNr</a:t>
            </a:r>
            <a:r>
              <a:rPr lang="de-DE" sz="2600" b="0" dirty="0"/>
              <a:t>, </a:t>
            </a:r>
            <a:r>
              <a:rPr lang="de-DE" sz="2600" b="0" dirty="0" err="1"/>
              <a:t>p.PersNr</a:t>
            </a:r>
            <a:endParaRPr lang="de-DE" sz="2600" b="0" dirty="0"/>
          </a:p>
          <a:p>
            <a:pPr>
              <a:spcBef>
                <a:spcPts val="1500"/>
              </a:spcBef>
              <a:buNone/>
            </a:pPr>
            <a:r>
              <a:rPr lang="de-DE" sz="2600" dirty="0"/>
              <a:t>	</a:t>
            </a:r>
            <a:r>
              <a:rPr lang="de-DE" sz="2600" dirty="0" err="1"/>
              <a:t>from</a:t>
            </a:r>
            <a:r>
              <a:rPr lang="de-DE" sz="2600" b="0" dirty="0"/>
              <a:t> prüfen p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106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2786209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137487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Sichten für die Vereinfachung von Anfragen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060531"/>
            <a:ext cx="11139242" cy="4277652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None/>
            </a:pPr>
            <a:r>
              <a:rPr lang="de-DE" sz="2600" dirty="0" err="1"/>
              <a:t>create</a:t>
            </a:r>
            <a:r>
              <a:rPr lang="de-DE" sz="2600" dirty="0"/>
              <a:t> </a:t>
            </a:r>
            <a:r>
              <a:rPr lang="de-DE" sz="2600" dirty="0" err="1"/>
              <a:t>view</a:t>
            </a:r>
            <a:r>
              <a:rPr lang="de-DE" sz="2600" dirty="0"/>
              <a:t> </a:t>
            </a:r>
            <a:r>
              <a:rPr lang="de-DE" sz="2600" b="0" dirty="0" err="1"/>
              <a:t>StudProf</a:t>
            </a:r>
            <a:r>
              <a:rPr lang="de-DE" sz="2600" b="0" dirty="0"/>
              <a:t> (</a:t>
            </a:r>
            <a:r>
              <a:rPr lang="de-DE" sz="2600" b="0" dirty="0" err="1"/>
              <a:t>Sname</a:t>
            </a:r>
            <a:r>
              <a:rPr lang="de-DE" sz="2600" b="0" dirty="0"/>
              <a:t>, Semester, Titel, </a:t>
            </a:r>
            <a:r>
              <a:rPr lang="de-DE" sz="2600" b="0" dirty="0" err="1"/>
              <a:t>Pname</a:t>
            </a:r>
            <a:r>
              <a:rPr lang="de-DE" sz="2600" b="0" dirty="0"/>
              <a:t>) </a:t>
            </a:r>
            <a:r>
              <a:rPr lang="de-DE" sz="2600" dirty="0" err="1"/>
              <a:t>as</a:t>
            </a:r>
            <a:endParaRPr lang="de-DE" sz="2600" dirty="0"/>
          </a:p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2600" dirty="0"/>
              <a:t>  </a:t>
            </a:r>
            <a:r>
              <a:rPr lang="de-DE" sz="2600" dirty="0" err="1"/>
              <a:t>select</a:t>
            </a:r>
            <a:r>
              <a:rPr lang="de-DE" sz="2600" dirty="0"/>
              <a:t> </a:t>
            </a:r>
            <a:r>
              <a:rPr lang="de-DE" sz="2600" b="0" dirty="0" err="1"/>
              <a:t>s.Name</a:t>
            </a:r>
            <a:r>
              <a:rPr lang="de-DE" sz="2600" b="0" dirty="0"/>
              <a:t>, </a:t>
            </a:r>
            <a:r>
              <a:rPr lang="de-DE" sz="2600" b="0" dirty="0" err="1"/>
              <a:t>s.Semester</a:t>
            </a:r>
            <a:r>
              <a:rPr lang="de-DE" sz="2600" b="0" dirty="0"/>
              <a:t>, </a:t>
            </a:r>
            <a:r>
              <a:rPr lang="de-DE" sz="2600" b="0" dirty="0" err="1"/>
              <a:t>v.Titel</a:t>
            </a:r>
            <a:r>
              <a:rPr lang="de-DE" sz="2600" b="0" dirty="0"/>
              <a:t>, </a:t>
            </a:r>
            <a:r>
              <a:rPr lang="de-DE" sz="2600" b="0" dirty="0" err="1"/>
              <a:t>p.Name</a:t>
            </a:r>
            <a:endParaRPr lang="de-DE" sz="2600" b="0" dirty="0"/>
          </a:p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2600" dirty="0"/>
              <a:t>    </a:t>
            </a:r>
            <a:r>
              <a:rPr lang="de-DE" sz="2600" dirty="0" err="1"/>
              <a:t>from</a:t>
            </a:r>
            <a:r>
              <a:rPr lang="de-DE" sz="2600" dirty="0"/>
              <a:t> </a:t>
            </a:r>
            <a:r>
              <a:rPr lang="de-DE" sz="2600" b="0" dirty="0"/>
              <a:t>Studenten s, hören h, Vorlesungen v, Professoren p</a:t>
            </a:r>
          </a:p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2600" dirty="0"/>
              <a:t>    </a:t>
            </a:r>
            <a:r>
              <a:rPr lang="de-DE" sz="2600" dirty="0" err="1"/>
              <a:t>where</a:t>
            </a:r>
            <a:r>
              <a:rPr lang="de-DE" sz="2600" dirty="0"/>
              <a:t> </a:t>
            </a:r>
            <a:r>
              <a:rPr lang="de-DE" sz="2600" b="0" dirty="0" err="1"/>
              <a:t>s.Matr.Nr</a:t>
            </a:r>
            <a:r>
              <a:rPr lang="de-DE" sz="2600" b="0" dirty="0"/>
              <a:t>=</a:t>
            </a:r>
            <a:r>
              <a:rPr lang="de-DE" sz="2600" b="0" dirty="0" err="1"/>
              <a:t>h.MatrNr</a:t>
            </a:r>
            <a:r>
              <a:rPr lang="de-DE" sz="2600" b="0" dirty="0"/>
              <a:t> and </a:t>
            </a:r>
            <a:r>
              <a:rPr lang="de-DE" sz="2600" b="0" dirty="0" err="1"/>
              <a:t>h.VorlNr</a:t>
            </a:r>
            <a:r>
              <a:rPr lang="de-DE" sz="2600" b="0" dirty="0"/>
              <a:t>=</a:t>
            </a:r>
            <a:r>
              <a:rPr lang="de-DE" sz="2600" b="0" dirty="0" err="1"/>
              <a:t>v.VorlNr</a:t>
            </a:r>
            <a:r>
              <a:rPr lang="de-DE" sz="2600" b="0" dirty="0"/>
              <a:t> and </a:t>
            </a:r>
            <a:r>
              <a:rPr lang="de-DE" sz="2600" b="0" dirty="0" err="1"/>
              <a:t>v.gelesenVon</a:t>
            </a:r>
            <a:r>
              <a:rPr lang="de-DE" sz="2600" b="0" dirty="0"/>
              <a:t>=</a:t>
            </a:r>
            <a:r>
              <a:rPr lang="de-DE" sz="2600" b="0" dirty="0" err="1"/>
              <a:t>p.PersNr</a:t>
            </a:r>
            <a:endParaRPr lang="de-DE" sz="2600" b="0" dirty="0"/>
          </a:p>
          <a:p>
            <a:pPr>
              <a:lnSpc>
                <a:spcPct val="100000"/>
              </a:lnSpc>
              <a:spcBef>
                <a:spcPts val="600"/>
              </a:spcBef>
              <a:buNone/>
            </a:pPr>
            <a:endParaRPr lang="de-DE" sz="2600" b="0" dirty="0"/>
          </a:p>
          <a:p>
            <a:pPr>
              <a:spcBef>
                <a:spcPts val="1500"/>
              </a:spcBef>
              <a:buNone/>
            </a:pPr>
            <a:r>
              <a:rPr lang="de-DE" sz="2600" dirty="0" err="1"/>
              <a:t>select</a:t>
            </a:r>
            <a:r>
              <a:rPr lang="de-DE" sz="2600" dirty="0"/>
              <a:t> </a:t>
            </a:r>
            <a:r>
              <a:rPr lang="de-DE" sz="2600" dirty="0" err="1"/>
              <a:t>distinct</a:t>
            </a:r>
            <a:r>
              <a:rPr lang="de-DE" sz="2600" dirty="0"/>
              <a:t> </a:t>
            </a:r>
            <a:r>
              <a:rPr lang="de-DE" sz="2600" b="0" dirty="0" err="1"/>
              <a:t>s.Semester</a:t>
            </a:r>
            <a:endParaRPr lang="de-DE" sz="2600" b="0" dirty="0"/>
          </a:p>
          <a:p>
            <a:pPr>
              <a:spcBef>
                <a:spcPts val="600"/>
              </a:spcBef>
              <a:buNone/>
            </a:pPr>
            <a:r>
              <a:rPr lang="de-DE" sz="2600" dirty="0"/>
              <a:t>  </a:t>
            </a:r>
            <a:r>
              <a:rPr lang="de-DE" sz="2600" dirty="0" err="1"/>
              <a:t>from</a:t>
            </a:r>
            <a:r>
              <a:rPr lang="de-DE" sz="2600" dirty="0"/>
              <a:t> </a:t>
            </a:r>
            <a:r>
              <a:rPr lang="de-DE" sz="2600" b="0" dirty="0" err="1"/>
              <a:t>StudProf</a:t>
            </a:r>
            <a:r>
              <a:rPr lang="de-DE" sz="2600" b="0" dirty="0"/>
              <a:t> s</a:t>
            </a:r>
          </a:p>
          <a:p>
            <a:pPr>
              <a:spcBef>
                <a:spcPts val="600"/>
              </a:spcBef>
              <a:buNone/>
            </a:pPr>
            <a:r>
              <a:rPr lang="de-DE" sz="2600" dirty="0"/>
              <a:t>  </a:t>
            </a:r>
            <a:r>
              <a:rPr lang="de-DE" sz="2600" dirty="0" err="1"/>
              <a:t>where</a:t>
            </a:r>
            <a:r>
              <a:rPr lang="de-DE" sz="2600" dirty="0"/>
              <a:t> </a:t>
            </a:r>
            <a:r>
              <a:rPr lang="de-DE" sz="2600" b="0" dirty="0" err="1"/>
              <a:t>s.Pname</a:t>
            </a:r>
            <a:r>
              <a:rPr lang="de-DE" sz="2600" b="0" dirty="0"/>
              <a:t>='Sokrates‘;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107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4717776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137487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Sichten zur Modellierung von Generalisierung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108</a:t>
            </a:fld>
            <a:endParaRPr lang="de-DE" dirty="0"/>
          </a:p>
        </p:txBody>
      </p:sp>
      <p:sp>
        <p:nvSpPr>
          <p:cNvPr id="9" name="Ellipse 8"/>
          <p:cNvSpPr/>
          <p:nvPr/>
        </p:nvSpPr>
        <p:spPr>
          <a:xfrm>
            <a:off x="4963886" y="2002973"/>
            <a:ext cx="1371600" cy="5225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u="sng" dirty="0" err="1">
                <a:solidFill>
                  <a:schemeClr val="tx1"/>
                </a:solidFill>
              </a:rPr>
              <a:t>PersNr</a:t>
            </a:r>
            <a:endParaRPr lang="de-DE" u="sng" dirty="0">
              <a:solidFill>
                <a:schemeClr val="tx1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2895601" y="2002973"/>
            <a:ext cx="1371600" cy="5225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Name</a:t>
            </a:r>
          </a:p>
        </p:txBody>
      </p:sp>
      <p:sp>
        <p:nvSpPr>
          <p:cNvPr id="11" name="Rechteck 10"/>
          <p:cNvSpPr/>
          <p:nvPr/>
        </p:nvSpPr>
        <p:spPr>
          <a:xfrm>
            <a:off x="3810000" y="3331029"/>
            <a:ext cx="1763486" cy="6103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Angestellte</a:t>
            </a:r>
          </a:p>
        </p:txBody>
      </p:sp>
      <p:sp>
        <p:nvSpPr>
          <p:cNvPr id="12" name="Rechteck 11"/>
          <p:cNvSpPr/>
          <p:nvPr/>
        </p:nvSpPr>
        <p:spPr>
          <a:xfrm>
            <a:off x="2503715" y="4660963"/>
            <a:ext cx="1763486" cy="6103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Assistenten</a:t>
            </a:r>
          </a:p>
        </p:txBody>
      </p:sp>
      <p:sp>
        <p:nvSpPr>
          <p:cNvPr id="13" name="Rechteck 12"/>
          <p:cNvSpPr/>
          <p:nvPr/>
        </p:nvSpPr>
        <p:spPr>
          <a:xfrm>
            <a:off x="4963886" y="4660963"/>
            <a:ext cx="1763486" cy="6103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Professoren</a:t>
            </a:r>
          </a:p>
        </p:txBody>
      </p:sp>
      <p:sp>
        <p:nvSpPr>
          <p:cNvPr id="14" name="Ellipse 13"/>
          <p:cNvSpPr/>
          <p:nvPr/>
        </p:nvSpPr>
        <p:spPr>
          <a:xfrm>
            <a:off x="4267201" y="5533697"/>
            <a:ext cx="1371600" cy="5225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Raum</a:t>
            </a:r>
          </a:p>
        </p:txBody>
      </p:sp>
      <p:sp>
        <p:nvSpPr>
          <p:cNvPr id="15" name="Ellipse 14"/>
          <p:cNvSpPr/>
          <p:nvPr/>
        </p:nvSpPr>
        <p:spPr>
          <a:xfrm>
            <a:off x="6041572" y="6056211"/>
            <a:ext cx="1371600" cy="5225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Rang</a:t>
            </a:r>
          </a:p>
        </p:txBody>
      </p:sp>
      <p:sp>
        <p:nvSpPr>
          <p:cNvPr id="16" name="Ellipse 15"/>
          <p:cNvSpPr/>
          <p:nvPr/>
        </p:nvSpPr>
        <p:spPr>
          <a:xfrm>
            <a:off x="2362201" y="6076925"/>
            <a:ext cx="1371600" cy="5225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Fachgebiet</a:t>
            </a:r>
          </a:p>
        </p:txBody>
      </p:sp>
      <p:cxnSp>
        <p:nvCxnSpPr>
          <p:cNvPr id="18" name="Gerade Verbindung 17"/>
          <p:cNvCxnSpPr>
            <a:stCxn id="16" idx="0"/>
            <a:endCxn id="12" idx="2"/>
          </p:cNvCxnSpPr>
          <p:nvPr/>
        </p:nvCxnSpPr>
        <p:spPr>
          <a:xfrm flipV="1">
            <a:off x="3048001" y="5271313"/>
            <a:ext cx="337457" cy="8056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>
            <a:stCxn id="14" idx="7"/>
            <a:endCxn id="13" idx="2"/>
          </p:cNvCxnSpPr>
          <p:nvPr/>
        </p:nvCxnSpPr>
        <p:spPr>
          <a:xfrm flipV="1">
            <a:off x="5437935" y="5271313"/>
            <a:ext cx="407694" cy="3389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>
            <a:stCxn id="15" idx="0"/>
            <a:endCxn id="13" idx="2"/>
          </p:cNvCxnSpPr>
          <p:nvPr/>
        </p:nvCxnSpPr>
        <p:spPr>
          <a:xfrm flipH="1" flipV="1">
            <a:off x="5845629" y="5271313"/>
            <a:ext cx="881743" cy="7848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>
            <a:stCxn id="9" idx="4"/>
            <a:endCxn id="11" idx="0"/>
          </p:cNvCxnSpPr>
          <p:nvPr/>
        </p:nvCxnSpPr>
        <p:spPr>
          <a:xfrm flipH="1">
            <a:off x="4691743" y="2525487"/>
            <a:ext cx="957943" cy="8055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>
            <a:stCxn id="10" idx="4"/>
            <a:endCxn id="11" idx="0"/>
          </p:cNvCxnSpPr>
          <p:nvPr/>
        </p:nvCxnSpPr>
        <p:spPr>
          <a:xfrm>
            <a:off x="3581401" y="2525487"/>
            <a:ext cx="1110342" cy="8055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>
            <a:stCxn id="12" idx="0"/>
            <a:endCxn id="11" idx="2"/>
          </p:cNvCxnSpPr>
          <p:nvPr/>
        </p:nvCxnSpPr>
        <p:spPr>
          <a:xfrm flipV="1">
            <a:off x="3385458" y="3941379"/>
            <a:ext cx="1306285" cy="71958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>
            <a:stCxn id="13" idx="0"/>
            <a:endCxn id="11" idx="2"/>
          </p:cNvCxnSpPr>
          <p:nvPr/>
        </p:nvCxnSpPr>
        <p:spPr>
          <a:xfrm flipH="1" flipV="1">
            <a:off x="4691743" y="3941379"/>
            <a:ext cx="1153886" cy="71958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9124371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4813" y="137487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Sichten zur Modellierung von Generalisierung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109</a:t>
            </a:fld>
            <a:endParaRPr lang="de-DE" dirty="0"/>
          </a:p>
        </p:txBody>
      </p:sp>
      <p:sp>
        <p:nvSpPr>
          <p:cNvPr id="9" name="Ellipse 8"/>
          <p:cNvSpPr/>
          <p:nvPr/>
        </p:nvSpPr>
        <p:spPr>
          <a:xfrm>
            <a:off x="8665028" y="1982259"/>
            <a:ext cx="1371600" cy="5225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u="sng" dirty="0" err="1">
                <a:solidFill>
                  <a:schemeClr val="tx1"/>
                </a:solidFill>
              </a:rPr>
              <a:t>PersNr</a:t>
            </a:r>
            <a:endParaRPr lang="de-DE" u="sng" dirty="0">
              <a:solidFill>
                <a:schemeClr val="tx1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7021285" y="1982259"/>
            <a:ext cx="1371600" cy="5225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Name</a:t>
            </a:r>
          </a:p>
        </p:txBody>
      </p:sp>
      <p:sp>
        <p:nvSpPr>
          <p:cNvPr id="11" name="Rechteck 10"/>
          <p:cNvSpPr/>
          <p:nvPr/>
        </p:nvSpPr>
        <p:spPr>
          <a:xfrm>
            <a:off x="7511142" y="3310315"/>
            <a:ext cx="1763486" cy="6103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Angestellte</a:t>
            </a:r>
          </a:p>
        </p:txBody>
      </p:sp>
      <p:sp>
        <p:nvSpPr>
          <p:cNvPr id="12" name="Rechteck 11"/>
          <p:cNvSpPr/>
          <p:nvPr/>
        </p:nvSpPr>
        <p:spPr>
          <a:xfrm>
            <a:off x="6621126" y="4640249"/>
            <a:ext cx="1763486" cy="6103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Assistenten</a:t>
            </a:r>
          </a:p>
        </p:txBody>
      </p:sp>
      <p:sp>
        <p:nvSpPr>
          <p:cNvPr id="13" name="Rechteck 12"/>
          <p:cNvSpPr/>
          <p:nvPr/>
        </p:nvSpPr>
        <p:spPr>
          <a:xfrm>
            <a:off x="8665028" y="4640249"/>
            <a:ext cx="1763486" cy="6103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Professoren</a:t>
            </a:r>
          </a:p>
        </p:txBody>
      </p:sp>
      <p:sp>
        <p:nvSpPr>
          <p:cNvPr id="14" name="Ellipse 13"/>
          <p:cNvSpPr/>
          <p:nvPr/>
        </p:nvSpPr>
        <p:spPr>
          <a:xfrm>
            <a:off x="7968343" y="5512983"/>
            <a:ext cx="1371600" cy="5225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Raum</a:t>
            </a:r>
          </a:p>
        </p:txBody>
      </p:sp>
      <p:sp>
        <p:nvSpPr>
          <p:cNvPr id="15" name="Ellipse 14"/>
          <p:cNvSpPr/>
          <p:nvPr/>
        </p:nvSpPr>
        <p:spPr>
          <a:xfrm>
            <a:off x="9742714" y="5815668"/>
            <a:ext cx="1371600" cy="5225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Rang</a:t>
            </a:r>
          </a:p>
        </p:txBody>
      </p:sp>
      <p:sp>
        <p:nvSpPr>
          <p:cNvPr id="16" name="Ellipse 15"/>
          <p:cNvSpPr/>
          <p:nvPr/>
        </p:nvSpPr>
        <p:spPr>
          <a:xfrm>
            <a:off x="6695149" y="6076925"/>
            <a:ext cx="1371600" cy="5225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Fachgebiet</a:t>
            </a:r>
          </a:p>
        </p:txBody>
      </p:sp>
      <p:cxnSp>
        <p:nvCxnSpPr>
          <p:cNvPr id="18" name="Gerade Verbindung 17"/>
          <p:cNvCxnSpPr>
            <a:stCxn id="16" idx="0"/>
            <a:endCxn id="12" idx="2"/>
          </p:cNvCxnSpPr>
          <p:nvPr/>
        </p:nvCxnSpPr>
        <p:spPr>
          <a:xfrm flipV="1">
            <a:off x="7380949" y="5250599"/>
            <a:ext cx="121920" cy="8263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>
            <a:stCxn id="14" idx="7"/>
            <a:endCxn id="13" idx="2"/>
          </p:cNvCxnSpPr>
          <p:nvPr/>
        </p:nvCxnSpPr>
        <p:spPr>
          <a:xfrm flipV="1">
            <a:off x="9139077" y="5250599"/>
            <a:ext cx="407694" cy="3389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>
            <a:stCxn id="15" idx="0"/>
            <a:endCxn id="13" idx="2"/>
          </p:cNvCxnSpPr>
          <p:nvPr/>
        </p:nvCxnSpPr>
        <p:spPr>
          <a:xfrm flipH="1" flipV="1">
            <a:off x="9546771" y="5250599"/>
            <a:ext cx="881743" cy="5650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>
            <a:stCxn id="9" idx="4"/>
            <a:endCxn id="11" idx="0"/>
          </p:cNvCxnSpPr>
          <p:nvPr/>
        </p:nvCxnSpPr>
        <p:spPr>
          <a:xfrm flipH="1">
            <a:off x="8392885" y="2504773"/>
            <a:ext cx="957943" cy="8055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>
            <a:stCxn id="10" idx="4"/>
            <a:endCxn id="11" idx="0"/>
          </p:cNvCxnSpPr>
          <p:nvPr/>
        </p:nvCxnSpPr>
        <p:spPr>
          <a:xfrm>
            <a:off x="7707085" y="2504773"/>
            <a:ext cx="685800" cy="8055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>
            <a:stCxn id="12" idx="0"/>
            <a:endCxn id="11" idx="2"/>
          </p:cNvCxnSpPr>
          <p:nvPr/>
        </p:nvCxnSpPr>
        <p:spPr>
          <a:xfrm flipV="1">
            <a:off x="7502869" y="3920665"/>
            <a:ext cx="890016" cy="71958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>
            <a:stCxn id="13" idx="0"/>
            <a:endCxn id="11" idx="2"/>
          </p:cNvCxnSpPr>
          <p:nvPr/>
        </p:nvCxnSpPr>
        <p:spPr>
          <a:xfrm flipH="1" flipV="1">
            <a:off x="8392885" y="3920665"/>
            <a:ext cx="1153886" cy="71958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30455" y="1923732"/>
            <a:ext cx="5854849" cy="4355924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None/>
            </a:pPr>
            <a:r>
              <a:rPr lang="de-DE" dirty="0" err="1"/>
              <a:t>create</a:t>
            </a:r>
            <a:r>
              <a:rPr lang="de-DE" dirty="0"/>
              <a:t> </a:t>
            </a:r>
            <a:r>
              <a:rPr lang="de-DE" dirty="0" err="1"/>
              <a:t>table</a:t>
            </a:r>
            <a:r>
              <a:rPr lang="de-DE" dirty="0"/>
              <a:t> </a:t>
            </a:r>
            <a:r>
              <a:rPr lang="de-DE" b="0" dirty="0"/>
              <a:t>Angestellte</a:t>
            </a:r>
          </a:p>
          <a:p>
            <a:pPr>
              <a:spcBef>
                <a:spcPts val="600"/>
              </a:spcBef>
              <a:buNone/>
            </a:pPr>
            <a:r>
              <a:rPr lang="de-DE" b="0" dirty="0"/>
              <a:t>	(</a:t>
            </a:r>
            <a:r>
              <a:rPr lang="de-DE" b="0" dirty="0" err="1"/>
              <a:t>PersNr</a:t>
            </a:r>
            <a:r>
              <a:rPr lang="de-DE" b="0" dirty="0"/>
              <a:t> </a:t>
            </a:r>
            <a:r>
              <a:rPr lang="de-DE" dirty="0"/>
              <a:t>integer not null,</a:t>
            </a:r>
          </a:p>
          <a:p>
            <a:pPr>
              <a:spcBef>
                <a:spcPts val="600"/>
              </a:spcBef>
              <a:buNone/>
            </a:pPr>
            <a:r>
              <a:rPr lang="de-DE" dirty="0"/>
              <a:t>	</a:t>
            </a:r>
            <a:r>
              <a:rPr lang="de-DE" b="0" dirty="0"/>
              <a:t>Name</a:t>
            </a:r>
            <a:r>
              <a:rPr lang="de-DE" dirty="0"/>
              <a:t> </a:t>
            </a:r>
            <a:r>
              <a:rPr lang="de-DE" dirty="0" err="1"/>
              <a:t>varchar</a:t>
            </a:r>
            <a:r>
              <a:rPr lang="de-DE" dirty="0"/>
              <a:t> </a:t>
            </a:r>
            <a:r>
              <a:rPr lang="de-DE" b="0" dirty="0"/>
              <a:t>(30) </a:t>
            </a:r>
            <a:r>
              <a:rPr lang="de-DE" dirty="0"/>
              <a:t>not null</a:t>
            </a:r>
            <a:r>
              <a:rPr lang="de-DE" b="0" dirty="0"/>
              <a:t>);</a:t>
            </a:r>
          </a:p>
          <a:p>
            <a:pPr>
              <a:spcBef>
                <a:spcPts val="600"/>
              </a:spcBef>
              <a:buNone/>
            </a:pPr>
            <a:r>
              <a:rPr lang="de-DE" dirty="0" err="1"/>
              <a:t>create</a:t>
            </a:r>
            <a:r>
              <a:rPr lang="de-DE" dirty="0"/>
              <a:t> </a:t>
            </a:r>
            <a:r>
              <a:rPr lang="de-DE" dirty="0" err="1"/>
              <a:t>table</a:t>
            </a:r>
            <a:r>
              <a:rPr lang="de-DE" dirty="0"/>
              <a:t> </a:t>
            </a:r>
            <a:r>
              <a:rPr lang="de-DE" b="0" dirty="0" err="1"/>
              <a:t>ProfDaten</a:t>
            </a:r>
            <a:endParaRPr lang="de-DE" b="0" dirty="0"/>
          </a:p>
          <a:p>
            <a:pPr>
              <a:spcBef>
                <a:spcPts val="600"/>
              </a:spcBef>
              <a:buNone/>
            </a:pPr>
            <a:r>
              <a:rPr lang="de-DE" b="0" dirty="0"/>
              <a:t>	(</a:t>
            </a:r>
            <a:r>
              <a:rPr lang="de-DE" b="0" dirty="0" err="1"/>
              <a:t>PersNr</a:t>
            </a:r>
            <a:r>
              <a:rPr lang="de-DE" b="0" dirty="0"/>
              <a:t> </a:t>
            </a:r>
            <a:r>
              <a:rPr lang="de-DE" dirty="0"/>
              <a:t>integer not null,</a:t>
            </a:r>
          </a:p>
          <a:p>
            <a:pPr>
              <a:spcBef>
                <a:spcPts val="600"/>
              </a:spcBef>
              <a:buNone/>
            </a:pPr>
            <a:r>
              <a:rPr lang="de-DE" dirty="0"/>
              <a:t>	</a:t>
            </a:r>
            <a:r>
              <a:rPr lang="de-DE" b="0" dirty="0"/>
              <a:t>Rang</a:t>
            </a:r>
            <a:r>
              <a:rPr lang="de-DE" dirty="0"/>
              <a:t> </a:t>
            </a:r>
            <a:r>
              <a:rPr lang="de-DE" dirty="0" err="1"/>
              <a:t>character</a:t>
            </a:r>
            <a:r>
              <a:rPr lang="de-DE" b="0" dirty="0"/>
              <a:t>(2),</a:t>
            </a:r>
          </a:p>
          <a:p>
            <a:pPr>
              <a:spcBef>
                <a:spcPts val="600"/>
              </a:spcBef>
              <a:buNone/>
            </a:pPr>
            <a:r>
              <a:rPr lang="de-DE" dirty="0"/>
              <a:t>	</a:t>
            </a:r>
            <a:r>
              <a:rPr lang="de-DE" b="0" dirty="0"/>
              <a:t>Raum</a:t>
            </a:r>
            <a:r>
              <a:rPr lang="de-DE" dirty="0"/>
              <a:t> integer</a:t>
            </a:r>
            <a:r>
              <a:rPr lang="de-DE" b="0" dirty="0"/>
              <a:t>);</a:t>
            </a:r>
          </a:p>
          <a:p>
            <a:pPr>
              <a:spcBef>
                <a:spcPts val="600"/>
              </a:spcBef>
              <a:buNone/>
            </a:pPr>
            <a:r>
              <a:rPr lang="de-DE" dirty="0" err="1"/>
              <a:t>create</a:t>
            </a:r>
            <a:r>
              <a:rPr lang="de-DE" dirty="0"/>
              <a:t> </a:t>
            </a:r>
            <a:r>
              <a:rPr lang="de-DE" dirty="0" err="1"/>
              <a:t>table</a:t>
            </a:r>
            <a:r>
              <a:rPr lang="de-DE" dirty="0"/>
              <a:t> </a:t>
            </a:r>
            <a:r>
              <a:rPr lang="de-DE" b="0" dirty="0" err="1"/>
              <a:t>AssiDaten</a:t>
            </a:r>
            <a:endParaRPr lang="de-DE" b="0" dirty="0"/>
          </a:p>
          <a:p>
            <a:pPr>
              <a:spcBef>
                <a:spcPts val="600"/>
              </a:spcBef>
              <a:buNone/>
            </a:pPr>
            <a:r>
              <a:rPr lang="de-DE" b="0" dirty="0"/>
              <a:t>	(</a:t>
            </a:r>
            <a:r>
              <a:rPr lang="de-DE" b="0" dirty="0" err="1"/>
              <a:t>PersNr</a:t>
            </a:r>
            <a:r>
              <a:rPr lang="de-DE" b="0" dirty="0"/>
              <a:t> </a:t>
            </a:r>
            <a:r>
              <a:rPr lang="de-DE" dirty="0"/>
              <a:t>integer not null,</a:t>
            </a:r>
          </a:p>
          <a:p>
            <a:pPr>
              <a:spcBef>
                <a:spcPts val="600"/>
              </a:spcBef>
              <a:buNone/>
            </a:pPr>
            <a:r>
              <a:rPr lang="de-DE" b="0" dirty="0"/>
              <a:t>	Fachgebiet</a:t>
            </a:r>
            <a:r>
              <a:rPr lang="de-DE" dirty="0"/>
              <a:t> </a:t>
            </a:r>
            <a:r>
              <a:rPr lang="de-DE" dirty="0" err="1"/>
              <a:t>varchar</a:t>
            </a:r>
            <a:r>
              <a:rPr lang="de-DE" b="0" dirty="0"/>
              <a:t>(30)</a:t>
            </a:r>
            <a:r>
              <a:rPr lang="de-DE" dirty="0"/>
              <a:t>,</a:t>
            </a:r>
          </a:p>
          <a:p>
            <a:pPr>
              <a:spcBef>
                <a:spcPts val="600"/>
              </a:spcBef>
              <a:buNone/>
            </a:pPr>
            <a:r>
              <a:rPr lang="de-DE" b="0" dirty="0"/>
              <a:t>	Boss</a:t>
            </a:r>
            <a:r>
              <a:rPr lang="de-DE" dirty="0"/>
              <a:t> integer</a:t>
            </a:r>
            <a:r>
              <a:rPr lang="de-DE" b="0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3373604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E7DBAE-B2D7-BD07-B8ED-419C10ADD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7917" y="4331695"/>
            <a:ext cx="8055251" cy="476971"/>
          </a:xfrm>
        </p:spPr>
        <p:txBody>
          <a:bodyPr/>
          <a:lstStyle/>
          <a:p>
            <a:r>
              <a:rPr lang="de-DE" dirty="0"/>
              <a:t>Veränderungen am Datenbestand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97238C-8B41-741C-C666-571505FFD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2591464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1885949"/>
            <a:ext cx="4514387" cy="3328457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None/>
            </a:pPr>
            <a:endParaRPr lang="de-DE" dirty="0"/>
          </a:p>
          <a:p>
            <a:pPr>
              <a:spcBef>
                <a:spcPts val="1500"/>
              </a:spcBef>
              <a:buNone/>
            </a:pPr>
            <a:r>
              <a:rPr lang="de-DE" b="0" dirty="0"/>
              <a:t>	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950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</p:spPr>
        <p:txBody>
          <a:bodyPr/>
          <a:lstStyle/>
          <a:p>
            <a:fld id="{CE4F77AF-5FC3-3742-9B04-C4967E118F6E}" type="slidenum">
              <a:rPr lang="de-DE" smtClean="0"/>
              <a:pPr/>
              <a:t>110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990600" y="1521087"/>
            <a:ext cx="5823261" cy="4349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600" b="1" dirty="0" err="1"/>
              <a:t>create</a:t>
            </a:r>
            <a:r>
              <a:rPr lang="de-DE" sz="2600" b="1" dirty="0"/>
              <a:t> </a:t>
            </a:r>
            <a:r>
              <a:rPr lang="de-DE" sz="2600" b="1" dirty="0" err="1"/>
              <a:t>view</a:t>
            </a:r>
            <a:r>
              <a:rPr lang="de-DE" sz="2600" dirty="0"/>
              <a:t> Professoren </a:t>
            </a:r>
            <a:r>
              <a:rPr lang="de-DE" sz="2600" b="1" dirty="0" err="1"/>
              <a:t>as</a:t>
            </a:r>
            <a:endParaRPr lang="de-DE" sz="2600" b="1" dirty="0"/>
          </a:p>
          <a:p>
            <a:r>
              <a:rPr lang="de-DE" sz="2600" b="1" dirty="0"/>
              <a:t>	</a:t>
            </a:r>
            <a:r>
              <a:rPr lang="de-DE" sz="2600" b="1" dirty="0" err="1"/>
              <a:t>select</a:t>
            </a:r>
            <a:r>
              <a:rPr lang="de-DE" sz="2600" dirty="0"/>
              <a:t> *</a:t>
            </a:r>
          </a:p>
          <a:p>
            <a:r>
              <a:rPr lang="de-DE" sz="2600" b="1" dirty="0"/>
              <a:t>	</a:t>
            </a:r>
            <a:r>
              <a:rPr lang="de-DE" sz="2600" b="1" dirty="0" err="1"/>
              <a:t>from</a:t>
            </a:r>
            <a:r>
              <a:rPr lang="de-DE" sz="2600" dirty="0"/>
              <a:t> Angestellte a, </a:t>
            </a:r>
            <a:r>
              <a:rPr lang="de-DE" sz="2600" dirty="0" err="1"/>
              <a:t>ProfDaten</a:t>
            </a:r>
            <a:r>
              <a:rPr lang="de-DE" sz="2600" dirty="0"/>
              <a:t> d</a:t>
            </a:r>
          </a:p>
          <a:p>
            <a:r>
              <a:rPr lang="de-DE" sz="2600" b="1" dirty="0"/>
              <a:t>	</a:t>
            </a:r>
            <a:r>
              <a:rPr lang="de-DE" sz="2600" b="1" dirty="0" err="1"/>
              <a:t>where</a:t>
            </a:r>
            <a:r>
              <a:rPr lang="de-DE" sz="2600" dirty="0"/>
              <a:t> </a:t>
            </a:r>
            <a:r>
              <a:rPr lang="de-DE" sz="2600" dirty="0" err="1"/>
              <a:t>a.PersNr</a:t>
            </a:r>
            <a:r>
              <a:rPr lang="de-DE" sz="2600" dirty="0"/>
              <a:t>=</a:t>
            </a:r>
            <a:r>
              <a:rPr lang="de-DE" sz="2600" dirty="0" err="1"/>
              <a:t>d.PersNr</a:t>
            </a:r>
            <a:r>
              <a:rPr lang="de-DE" sz="2600" dirty="0"/>
              <a:t>;</a:t>
            </a:r>
          </a:p>
          <a:p>
            <a:r>
              <a:rPr lang="de-DE" sz="2600" b="1" dirty="0" err="1"/>
              <a:t>create</a:t>
            </a:r>
            <a:r>
              <a:rPr lang="de-DE" sz="2600" dirty="0"/>
              <a:t> </a:t>
            </a:r>
            <a:r>
              <a:rPr lang="de-DE" sz="2600" b="1" dirty="0" err="1"/>
              <a:t>view</a:t>
            </a:r>
            <a:r>
              <a:rPr lang="de-DE" sz="2600" dirty="0"/>
              <a:t> Assistenten </a:t>
            </a:r>
            <a:r>
              <a:rPr lang="de-DE" sz="2600" b="1" dirty="0" err="1"/>
              <a:t>as</a:t>
            </a:r>
            <a:endParaRPr lang="de-DE" sz="2600" b="1" dirty="0"/>
          </a:p>
          <a:p>
            <a:r>
              <a:rPr lang="de-DE" sz="2600" b="1" dirty="0"/>
              <a:t>	</a:t>
            </a:r>
            <a:r>
              <a:rPr lang="de-DE" sz="2600" b="1" dirty="0" err="1"/>
              <a:t>select</a:t>
            </a:r>
            <a:r>
              <a:rPr lang="de-DE" sz="2600" dirty="0"/>
              <a:t> *</a:t>
            </a:r>
          </a:p>
          <a:p>
            <a:r>
              <a:rPr lang="de-DE" sz="2600" b="1" dirty="0"/>
              <a:t>	</a:t>
            </a:r>
            <a:r>
              <a:rPr lang="de-DE" sz="2600" b="1" dirty="0" err="1"/>
              <a:t>from</a:t>
            </a:r>
            <a:r>
              <a:rPr lang="de-DE" sz="2600" dirty="0"/>
              <a:t> Angestellte a, </a:t>
            </a:r>
            <a:r>
              <a:rPr lang="de-DE" sz="2600" dirty="0" err="1"/>
              <a:t>AssiDaten</a:t>
            </a:r>
            <a:r>
              <a:rPr lang="de-DE" sz="2600" dirty="0"/>
              <a:t> d</a:t>
            </a:r>
          </a:p>
          <a:p>
            <a:r>
              <a:rPr lang="de-DE" sz="2600" b="1" dirty="0"/>
              <a:t>	</a:t>
            </a:r>
            <a:r>
              <a:rPr lang="de-DE" sz="2600" b="1" dirty="0" err="1"/>
              <a:t>where</a:t>
            </a:r>
            <a:r>
              <a:rPr lang="de-DE" sz="2600" dirty="0"/>
              <a:t> </a:t>
            </a:r>
            <a:r>
              <a:rPr lang="de-DE" sz="2600" dirty="0" err="1"/>
              <a:t>a.PersNr</a:t>
            </a:r>
            <a:r>
              <a:rPr lang="de-DE" sz="2600" dirty="0"/>
              <a:t>=</a:t>
            </a:r>
            <a:r>
              <a:rPr lang="de-DE" sz="2600" dirty="0" err="1"/>
              <a:t>d.PersNr</a:t>
            </a:r>
            <a:r>
              <a:rPr lang="de-DE" sz="2600" dirty="0"/>
              <a:t>;</a:t>
            </a:r>
          </a:p>
          <a:p>
            <a:endParaRPr lang="de-DE" sz="2600" dirty="0"/>
          </a:p>
          <a:p>
            <a:pPr>
              <a:spcBef>
                <a:spcPts val="1000"/>
              </a:spcBef>
            </a:pPr>
            <a:r>
              <a:rPr lang="de-DE" sz="2600" b="1" dirty="0">
                <a:solidFill>
                  <a:schemeClr val="tx2"/>
                </a:solidFill>
                <a:latin typeface="Courier New"/>
                <a:cs typeface="Courier New"/>
                <a:sym typeface="Wingdings" pitchFamily="2" charset="2"/>
              </a:rPr>
              <a:t> </a:t>
            </a:r>
            <a:r>
              <a:rPr lang="de-DE" sz="2600" b="1" dirty="0">
                <a:solidFill>
                  <a:schemeClr val="tx2"/>
                </a:solidFill>
              </a:rPr>
              <a:t>Untertypen als Sicht</a:t>
            </a:r>
          </a:p>
        </p:txBody>
      </p:sp>
    </p:spTree>
    <p:extLst>
      <p:ext uri="{BB962C8B-B14F-4D97-AF65-F5344CB8AC3E}">
        <p14:creationId xmlns:p14="http://schemas.microsoft.com/office/powerpoint/2010/main" val="1812602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1885949"/>
            <a:ext cx="4514387" cy="3328457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None/>
            </a:pPr>
            <a:endParaRPr lang="de-DE" dirty="0"/>
          </a:p>
          <a:p>
            <a:pPr>
              <a:spcBef>
                <a:spcPts val="1500"/>
              </a:spcBef>
              <a:buNone/>
            </a:pPr>
            <a:r>
              <a:rPr lang="de-DE" b="0" dirty="0"/>
              <a:t>	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950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</p:spPr>
        <p:txBody>
          <a:bodyPr/>
          <a:lstStyle/>
          <a:p>
            <a:fld id="{CE4F77AF-5FC3-3742-9B04-C4967E118F6E}" type="slidenum">
              <a:rPr lang="de-DE" smtClean="0"/>
              <a:pPr/>
              <a:t>111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990600" y="1047751"/>
            <a:ext cx="687705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600" b="1" dirty="0" err="1"/>
              <a:t>create</a:t>
            </a:r>
            <a:r>
              <a:rPr lang="de-DE" sz="2600" b="1" dirty="0"/>
              <a:t> </a:t>
            </a:r>
            <a:r>
              <a:rPr lang="de-DE" sz="2600" b="1" dirty="0" err="1"/>
              <a:t>table</a:t>
            </a:r>
            <a:r>
              <a:rPr lang="de-DE" sz="2600" b="1" dirty="0"/>
              <a:t> </a:t>
            </a:r>
            <a:r>
              <a:rPr lang="de-DE" sz="2600" dirty="0"/>
              <a:t>Professoren</a:t>
            </a:r>
          </a:p>
          <a:p>
            <a:r>
              <a:rPr lang="de-DE" sz="2600" dirty="0"/>
              <a:t>	(</a:t>
            </a:r>
            <a:r>
              <a:rPr lang="de-DE" sz="2600" dirty="0" err="1"/>
              <a:t>PersNr</a:t>
            </a:r>
            <a:r>
              <a:rPr lang="de-DE" sz="2600" dirty="0"/>
              <a:t> </a:t>
            </a:r>
            <a:r>
              <a:rPr lang="de-DE" sz="2600" b="1" dirty="0"/>
              <a:t>integer not null</a:t>
            </a:r>
            <a:r>
              <a:rPr lang="de-DE" sz="2600" dirty="0"/>
              <a:t>,</a:t>
            </a:r>
          </a:p>
          <a:p>
            <a:r>
              <a:rPr lang="de-DE" sz="2600" b="1" dirty="0"/>
              <a:t>	</a:t>
            </a:r>
            <a:r>
              <a:rPr lang="de-DE" sz="2600" dirty="0"/>
              <a:t>Name</a:t>
            </a:r>
            <a:r>
              <a:rPr lang="de-DE" sz="2600" b="1" dirty="0"/>
              <a:t> </a:t>
            </a:r>
            <a:r>
              <a:rPr lang="de-DE" sz="2600" b="1" dirty="0" err="1"/>
              <a:t>varchar</a:t>
            </a:r>
            <a:r>
              <a:rPr lang="de-DE" sz="2600" b="1" dirty="0"/>
              <a:t> </a:t>
            </a:r>
            <a:r>
              <a:rPr lang="de-DE" sz="2600" dirty="0"/>
              <a:t>(30) </a:t>
            </a:r>
            <a:r>
              <a:rPr lang="de-DE" sz="2600" b="1" dirty="0"/>
              <a:t>not null</a:t>
            </a:r>
            <a:r>
              <a:rPr lang="de-DE" sz="2600" dirty="0"/>
              <a:t>,</a:t>
            </a:r>
          </a:p>
          <a:p>
            <a:r>
              <a:rPr lang="de-DE" sz="2600" b="1" dirty="0"/>
              <a:t>	</a:t>
            </a:r>
            <a:r>
              <a:rPr lang="de-DE" sz="2600" dirty="0"/>
              <a:t>Rang</a:t>
            </a:r>
            <a:r>
              <a:rPr lang="de-DE" sz="2600" b="1" dirty="0"/>
              <a:t> </a:t>
            </a:r>
            <a:r>
              <a:rPr lang="de-DE" sz="2600" b="1" dirty="0" err="1"/>
              <a:t>character</a:t>
            </a:r>
            <a:r>
              <a:rPr lang="de-DE" sz="2600" b="1" dirty="0"/>
              <a:t> </a:t>
            </a:r>
            <a:r>
              <a:rPr lang="de-DE" sz="2600" dirty="0"/>
              <a:t>(2),</a:t>
            </a:r>
          </a:p>
          <a:p>
            <a:r>
              <a:rPr lang="de-DE" sz="2600" b="1" dirty="0"/>
              <a:t>	</a:t>
            </a:r>
            <a:r>
              <a:rPr lang="de-DE" sz="2600" dirty="0"/>
              <a:t>Raum</a:t>
            </a:r>
            <a:r>
              <a:rPr lang="de-DE" sz="2600" b="1" dirty="0"/>
              <a:t> integer</a:t>
            </a:r>
            <a:r>
              <a:rPr lang="de-DE" sz="2600" dirty="0"/>
              <a:t>);</a:t>
            </a:r>
          </a:p>
          <a:p>
            <a:r>
              <a:rPr lang="de-DE" sz="2600" b="1" dirty="0" err="1"/>
              <a:t>create</a:t>
            </a:r>
            <a:r>
              <a:rPr lang="de-DE" sz="2600" b="1" dirty="0"/>
              <a:t> </a:t>
            </a:r>
            <a:r>
              <a:rPr lang="de-DE" sz="2600" b="1" dirty="0" err="1"/>
              <a:t>table</a:t>
            </a:r>
            <a:r>
              <a:rPr lang="de-DE" sz="2600" b="1" dirty="0"/>
              <a:t> </a:t>
            </a:r>
            <a:r>
              <a:rPr lang="de-DE" sz="2600" dirty="0"/>
              <a:t>Assistenten</a:t>
            </a:r>
          </a:p>
          <a:p>
            <a:r>
              <a:rPr lang="de-DE" sz="2600" dirty="0"/>
              <a:t>	(</a:t>
            </a:r>
            <a:r>
              <a:rPr lang="de-DE" sz="2600" dirty="0" err="1"/>
              <a:t>PersNr</a:t>
            </a:r>
            <a:r>
              <a:rPr lang="de-DE" sz="2600" dirty="0"/>
              <a:t> </a:t>
            </a:r>
            <a:r>
              <a:rPr lang="de-DE" sz="2600" b="1" dirty="0"/>
              <a:t>integer not null</a:t>
            </a:r>
            <a:r>
              <a:rPr lang="de-DE" sz="2600" dirty="0"/>
              <a:t>,</a:t>
            </a:r>
          </a:p>
          <a:p>
            <a:r>
              <a:rPr lang="de-DE" sz="2600" dirty="0"/>
              <a:t>	Name</a:t>
            </a:r>
            <a:r>
              <a:rPr lang="de-DE" sz="2600" b="1" dirty="0"/>
              <a:t> </a:t>
            </a:r>
            <a:r>
              <a:rPr lang="de-DE" sz="2600" b="1" dirty="0" err="1"/>
              <a:t>varchar</a:t>
            </a:r>
            <a:r>
              <a:rPr lang="de-DE" sz="2600" b="1" dirty="0"/>
              <a:t> </a:t>
            </a:r>
            <a:r>
              <a:rPr lang="de-DE" sz="2600" dirty="0"/>
              <a:t>(30) </a:t>
            </a:r>
            <a:r>
              <a:rPr lang="de-DE" sz="2600" b="1" dirty="0"/>
              <a:t>not null</a:t>
            </a:r>
            <a:r>
              <a:rPr lang="de-DE" sz="2600" dirty="0"/>
              <a:t>,</a:t>
            </a:r>
          </a:p>
          <a:p>
            <a:pPr lvl="1"/>
            <a:r>
              <a:rPr lang="de-DE" sz="2600" dirty="0"/>
              <a:t>	Fachgebiet</a:t>
            </a:r>
            <a:r>
              <a:rPr lang="de-DE" sz="2600" b="1" dirty="0"/>
              <a:t> </a:t>
            </a:r>
            <a:r>
              <a:rPr lang="de-DE" sz="2600" b="1" dirty="0" err="1"/>
              <a:t>varchar</a:t>
            </a:r>
            <a:r>
              <a:rPr lang="de-DE" sz="2600" b="1" dirty="0"/>
              <a:t> </a:t>
            </a:r>
            <a:r>
              <a:rPr lang="de-DE" sz="2600" dirty="0"/>
              <a:t>(30),</a:t>
            </a:r>
          </a:p>
          <a:p>
            <a:r>
              <a:rPr lang="de-DE" sz="2600" dirty="0"/>
              <a:t>	Boss</a:t>
            </a:r>
            <a:r>
              <a:rPr lang="de-DE" sz="2600" b="1" dirty="0"/>
              <a:t> integer</a:t>
            </a:r>
            <a:r>
              <a:rPr lang="de-DE" sz="2600" dirty="0"/>
              <a:t>);</a:t>
            </a:r>
          </a:p>
          <a:p>
            <a:r>
              <a:rPr lang="de-DE" sz="2600" b="1" dirty="0" err="1"/>
              <a:t>create</a:t>
            </a:r>
            <a:r>
              <a:rPr lang="de-DE" sz="2600" b="1" dirty="0"/>
              <a:t> </a:t>
            </a:r>
            <a:r>
              <a:rPr lang="de-DE" sz="2600" b="1" dirty="0" err="1"/>
              <a:t>table</a:t>
            </a:r>
            <a:r>
              <a:rPr lang="de-DE" sz="2600" b="1" dirty="0"/>
              <a:t> </a:t>
            </a:r>
            <a:r>
              <a:rPr lang="de-DE" sz="2600" dirty="0" err="1"/>
              <a:t>AndereAngestellte</a:t>
            </a:r>
            <a:endParaRPr lang="de-DE" sz="2600" dirty="0"/>
          </a:p>
          <a:p>
            <a:r>
              <a:rPr lang="de-DE" sz="2600" b="1" dirty="0"/>
              <a:t>	</a:t>
            </a:r>
            <a:r>
              <a:rPr lang="de-DE" sz="2600" dirty="0"/>
              <a:t>(</a:t>
            </a:r>
            <a:r>
              <a:rPr lang="de-DE" sz="2600" dirty="0" err="1"/>
              <a:t>PersNr</a:t>
            </a:r>
            <a:r>
              <a:rPr lang="de-DE" sz="2600" dirty="0"/>
              <a:t> </a:t>
            </a:r>
            <a:r>
              <a:rPr lang="de-DE" sz="2600" b="1" dirty="0"/>
              <a:t>integer not null</a:t>
            </a:r>
            <a:r>
              <a:rPr lang="de-DE" sz="2600" dirty="0"/>
              <a:t>,</a:t>
            </a:r>
          </a:p>
          <a:p>
            <a:r>
              <a:rPr lang="de-DE" sz="2600" dirty="0"/>
              <a:t>	Name</a:t>
            </a:r>
            <a:r>
              <a:rPr lang="de-DE" sz="2600" b="1" dirty="0"/>
              <a:t> </a:t>
            </a:r>
            <a:r>
              <a:rPr lang="de-DE" sz="2600" b="1" dirty="0" err="1"/>
              <a:t>varchar</a:t>
            </a:r>
            <a:r>
              <a:rPr lang="de-DE" sz="2600" b="1" dirty="0"/>
              <a:t> </a:t>
            </a:r>
            <a:r>
              <a:rPr lang="de-DE" sz="2600" dirty="0"/>
              <a:t>(30) </a:t>
            </a:r>
            <a:r>
              <a:rPr lang="de-DE" sz="2600" b="1" dirty="0"/>
              <a:t>not null</a:t>
            </a:r>
            <a:r>
              <a:rPr lang="de-DE" sz="2600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1534728238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1885949"/>
            <a:ext cx="4514387" cy="3328457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None/>
            </a:pPr>
            <a:endParaRPr lang="de-DE" dirty="0"/>
          </a:p>
          <a:p>
            <a:pPr>
              <a:spcBef>
                <a:spcPts val="1500"/>
              </a:spcBef>
              <a:buNone/>
            </a:pPr>
            <a:r>
              <a:rPr lang="de-DE" b="0" dirty="0"/>
              <a:t>	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950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</p:spPr>
        <p:txBody>
          <a:bodyPr/>
          <a:lstStyle/>
          <a:p>
            <a:fld id="{CE4F77AF-5FC3-3742-9B04-C4967E118F6E}" type="slidenum">
              <a:rPr lang="de-DE" smtClean="0"/>
              <a:pPr/>
              <a:t>112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990600" y="1521087"/>
            <a:ext cx="6438900" cy="4621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600" b="1" dirty="0" err="1"/>
              <a:t>create</a:t>
            </a:r>
            <a:r>
              <a:rPr lang="de-DE" sz="2600" b="1" dirty="0"/>
              <a:t> </a:t>
            </a:r>
            <a:r>
              <a:rPr lang="de-DE" sz="2600" b="1" dirty="0" err="1"/>
              <a:t>view</a:t>
            </a:r>
            <a:r>
              <a:rPr lang="de-DE" sz="2600" b="1" dirty="0"/>
              <a:t> </a:t>
            </a:r>
            <a:r>
              <a:rPr lang="de-DE" sz="2600" dirty="0"/>
              <a:t>Angestellte</a:t>
            </a:r>
            <a:r>
              <a:rPr lang="de-DE" sz="2600" b="1" dirty="0"/>
              <a:t> </a:t>
            </a:r>
            <a:r>
              <a:rPr lang="de-DE" sz="2600" b="1" dirty="0" err="1"/>
              <a:t>as</a:t>
            </a:r>
            <a:endParaRPr lang="de-DE" sz="2600" b="1" dirty="0"/>
          </a:p>
          <a:p>
            <a:r>
              <a:rPr lang="de-DE" sz="2600" b="1" dirty="0"/>
              <a:t>	</a:t>
            </a:r>
            <a:r>
              <a:rPr lang="de-DE" sz="2600" dirty="0"/>
              <a:t>(</a:t>
            </a:r>
            <a:r>
              <a:rPr lang="de-DE" sz="2600" b="1" dirty="0" err="1"/>
              <a:t>select</a:t>
            </a:r>
            <a:r>
              <a:rPr lang="de-DE" sz="2600" b="1" dirty="0"/>
              <a:t> </a:t>
            </a:r>
            <a:r>
              <a:rPr lang="de-DE" sz="2600" dirty="0" err="1"/>
              <a:t>p.PersNr</a:t>
            </a:r>
            <a:r>
              <a:rPr lang="de-DE" sz="2600" dirty="0"/>
              <a:t>, </a:t>
            </a:r>
            <a:r>
              <a:rPr lang="de-DE" sz="2600" dirty="0" err="1"/>
              <a:t>p.Name</a:t>
            </a:r>
            <a:endParaRPr lang="de-DE" sz="2600" dirty="0"/>
          </a:p>
          <a:p>
            <a:r>
              <a:rPr lang="de-DE" sz="2600" b="1" dirty="0"/>
              <a:t>	  </a:t>
            </a:r>
            <a:r>
              <a:rPr lang="de-DE" sz="2600" b="1" dirty="0" err="1"/>
              <a:t>from</a:t>
            </a:r>
            <a:r>
              <a:rPr lang="de-DE" sz="2600" b="1" dirty="0"/>
              <a:t> </a:t>
            </a:r>
            <a:r>
              <a:rPr lang="de-DE" sz="2600" dirty="0"/>
              <a:t>Professoren p)</a:t>
            </a:r>
          </a:p>
          <a:p>
            <a:r>
              <a:rPr lang="de-DE" sz="2600" b="1" dirty="0"/>
              <a:t>	</a:t>
            </a:r>
            <a:r>
              <a:rPr lang="de-DE" sz="2600" b="1" dirty="0" err="1"/>
              <a:t>union</a:t>
            </a:r>
            <a:endParaRPr lang="de-DE" sz="2600" b="1" dirty="0"/>
          </a:p>
          <a:p>
            <a:r>
              <a:rPr lang="de-DE" sz="2600" dirty="0"/>
              <a:t>	(</a:t>
            </a:r>
            <a:r>
              <a:rPr lang="de-DE" sz="2600" b="1" dirty="0" err="1"/>
              <a:t>select</a:t>
            </a:r>
            <a:r>
              <a:rPr lang="de-DE" sz="2600" b="1" dirty="0"/>
              <a:t> </a:t>
            </a:r>
            <a:r>
              <a:rPr lang="de-DE" sz="2600" dirty="0" err="1"/>
              <a:t>a.PersNr</a:t>
            </a:r>
            <a:r>
              <a:rPr lang="de-DE" sz="2600" dirty="0"/>
              <a:t>, </a:t>
            </a:r>
            <a:r>
              <a:rPr lang="de-DE" sz="2600" dirty="0" err="1"/>
              <a:t>a.Name</a:t>
            </a:r>
            <a:endParaRPr lang="de-DE" sz="2600" dirty="0"/>
          </a:p>
          <a:p>
            <a:r>
              <a:rPr lang="de-DE" sz="2600" b="1" dirty="0"/>
              <a:t>	  </a:t>
            </a:r>
            <a:r>
              <a:rPr lang="de-DE" sz="2600" b="1" dirty="0" err="1"/>
              <a:t>from</a:t>
            </a:r>
            <a:r>
              <a:rPr lang="de-DE" sz="2600" b="1" dirty="0"/>
              <a:t> </a:t>
            </a:r>
            <a:r>
              <a:rPr lang="de-DE" sz="2600" dirty="0"/>
              <a:t>Assistenten a)</a:t>
            </a:r>
          </a:p>
          <a:p>
            <a:r>
              <a:rPr lang="de-DE" sz="2600" b="1" dirty="0"/>
              <a:t>	</a:t>
            </a:r>
            <a:r>
              <a:rPr lang="de-DE" sz="2600" b="1" dirty="0" err="1"/>
              <a:t>union</a:t>
            </a:r>
            <a:endParaRPr lang="de-DE" sz="2600" b="1" dirty="0"/>
          </a:p>
          <a:p>
            <a:r>
              <a:rPr lang="de-DE" sz="2600" dirty="0"/>
              <a:t>	(</a:t>
            </a:r>
            <a:r>
              <a:rPr lang="de-DE" sz="2600" b="1" dirty="0" err="1"/>
              <a:t>select</a:t>
            </a:r>
            <a:r>
              <a:rPr lang="de-DE" sz="2600" b="1" dirty="0"/>
              <a:t> </a:t>
            </a:r>
            <a:r>
              <a:rPr lang="de-DE" sz="2600" dirty="0"/>
              <a:t>o.*</a:t>
            </a:r>
          </a:p>
          <a:p>
            <a:r>
              <a:rPr lang="de-DE" sz="2600" b="1" dirty="0"/>
              <a:t>	  </a:t>
            </a:r>
            <a:r>
              <a:rPr lang="de-DE" sz="2600" b="1" dirty="0" err="1"/>
              <a:t>from</a:t>
            </a:r>
            <a:r>
              <a:rPr lang="de-DE" sz="2600" b="1" dirty="0"/>
              <a:t> </a:t>
            </a:r>
            <a:r>
              <a:rPr lang="de-DE" sz="2600" dirty="0" err="1"/>
              <a:t>AndereAngestellte</a:t>
            </a:r>
            <a:r>
              <a:rPr lang="de-DE" sz="2600" dirty="0"/>
              <a:t> o);</a:t>
            </a:r>
          </a:p>
          <a:p>
            <a:endParaRPr lang="de-DE" sz="2600" dirty="0"/>
          </a:p>
          <a:p>
            <a:pPr>
              <a:spcBef>
                <a:spcPts val="1000"/>
              </a:spcBef>
            </a:pPr>
            <a:r>
              <a:rPr lang="de-DE" sz="2600" b="1" dirty="0">
                <a:solidFill>
                  <a:schemeClr val="tx2"/>
                </a:solidFill>
                <a:latin typeface="Courier New"/>
                <a:cs typeface="Courier New"/>
                <a:sym typeface="Wingdings" pitchFamily="2" charset="2"/>
              </a:rPr>
              <a:t> </a:t>
            </a:r>
            <a:r>
              <a:rPr lang="de-DE" sz="2600" b="1" dirty="0">
                <a:solidFill>
                  <a:schemeClr val="tx2"/>
                </a:solidFill>
              </a:rPr>
              <a:t>Obertypen als Sicht</a:t>
            </a:r>
          </a:p>
        </p:txBody>
      </p:sp>
    </p:spTree>
    <p:extLst>
      <p:ext uri="{BB962C8B-B14F-4D97-AF65-F5344CB8AC3E}">
        <p14:creationId xmlns:p14="http://schemas.microsoft.com/office/powerpoint/2010/main" val="1591863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1374878"/>
            <a:ext cx="10087073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Sichten zur Gewährleistung von Datenunabhängigkeit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113</a:t>
            </a:fld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4532974" y="2190750"/>
            <a:ext cx="4098962" cy="3456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Nutzende / Anwendungsprogramme</a:t>
            </a:r>
          </a:p>
        </p:txBody>
      </p:sp>
      <p:sp>
        <p:nvSpPr>
          <p:cNvPr id="22" name="Rechteck 21"/>
          <p:cNvSpPr/>
          <p:nvPr/>
        </p:nvSpPr>
        <p:spPr>
          <a:xfrm>
            <a:off x="5849711" y="3448050"/>
            <a:ext cx="1466850" cy="3456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Sicht 2</a:t>
            </a:r>
          </a:p>
        </p:txBody>
      </p:sp>
      <p:sp>
        <p:nvSpPr>
          <p:cNvPr id="23" name="Rechteck 22"/>
          <p:cNvSpPr/>
          <p:nvPr/>
        </p:nvSpPr>
        <p:spPr>
          <a:xfrm>
            <a:off x="3792311" y="3448050"/>
            <a:ext cx="1466850" cy="3456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Sicht 1</a:t>
            </a:r>
          </a:p>
        </p:txBody>
      </p:sp>
      <p:sp>
        <p:nvSpPr>
          <p:cNvPr id="24" name="Rechteck 23"/>
          <p:cNvSpPr/>
          <p:nvPr/>
        </p:nvSpPr>
        <p:spPr>
          <a:xfrm>
            <a:off x="7905750" y="3448050"/>
            <a:ext cx="1466850" cy="3456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Sicht 3</a:t>
            </a:r>
          </a:p>
        </p:txBody>
      </p:sp>
      <p:sp>
        <p:nvSpPr>
          <p:cNvPr id="25" name="Rechteck 24"/>
          <p:cNvSpPr/>
          <p:nvPr/>
        </p:nvSpPr>
        <p:spPr>
          <a:xfrm>
            <a:off x="5849711" y="4552950"/>
            <a:ext cx="1466850" cy="3456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Relation 2</a:t>
            </a:r>
          </a:p>
        </p:txBody>
      </p:sp>
      <p:sp>
        <p:nvSpPr>
          <p:cNvPr id="26" name="Rechteck 25"/>
          <p:cNvSpPr/>
          <p:nvPr/>
        </p:nvSpPr>
        <p:spPr>
          <a:xfrm>
            <a:off x="7905750" y="4552950"/>
            <a:ext cx="1466850" cy="3456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Relation 3</a:t>
            </a:r>
          </a:p>
        </p:txBody>
      </p:sp>
      <p:sp>
        <p:nvSpPr>
          <p:cNvPr id="27" name="Rechteck 26"/>
          <p:cNvSpPr/>
          <p:nvPr/>
        </p:nvSpPr>
        <p:spPr>
          <a:xfrm>
            <a:off x="3792311" y="4552950"/>
            <a:ext cx="1466850" cy="3456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Relation 1</a:t>
            </a:r>
          </a:p>
        </p:txBody>
      </p:sp>
      <p:cxnSp>
        <p:nvCxnSpPr>
          <p:cNvPr id="30" name="Gerade Verbindung mit Pfeil 29"/>
          <p:cNvCxnSpPr>
            <a:cxnSpLocks/>
            <a:stCxn id="11" idx="2"/>
            <a:endCxn id="22" idx="0"/>
          </p:cNvCxnSpPr>
          <p:nvPr/>
        </p:nvCxnSpPr>
        <p:spPr>
          <a:xfrm>
            <a:off x="6582455" y="2536371"/>
            <a:ext cx="681" cy="9116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/>
          <p:cNvCxnSpPr>
            <a:cxnSpLocks/>
            <a:stCxn id="11" idx="2"/>
            <a:endCxn id="24" idx="0"/>
          </p:cNvCxnSpPr>
          <p:nvPr/>
        </p:nvCxnSpPr>
        <p:spPr>
          <a:xfrm>
            <a:off x="6582455" y="2536371"/>
            <a:ext cx="2056720" cy="9116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>
            <a:cxnSpLocks/>
            <a:stCxn id="11" idx="2"/>
            <a:endCxn id="23" idx="0"/>
          </p:cNvCxnSpPr>
          <p:nvPr/>
        </p:nvCxnSpPr>
        <p:spPr>
          <a:xfrm flipH="1">
            <a:off x="4525736" y="2536371"/>
            <a:ext cx="2056719" cy="9116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>
            <a:stCxn id="23" idx="2"/>
            <a:endCxn id="27" idx="0"/>
          </p:cNvCxnSpPr>
          <p:nvPr/>
        </p:nvCxnSpPr>
        <p:spPr>
          <a:xfrm>
            <a:off x="4525736" y="3793671"/>
            <a:ext cx="0" cy="7592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>
            <a:stCxn id="23" idx="2"/>
            <a:endCxn id="25" idx="0"/>
          </p:cNvCxnSpPr>
          <p:nvPr/>
        </p:nvCxnSpPr>
        <p:spPr>
          <a:xfrm>
            <a:off x="4525736" y="3793671"/>
            <a:ext cx="2057400" cy="7592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mit Pfeil 54"/>
          <p:cNvCxnSpPr>
            <a:stCxn id="22" idx="2"/>
            <a:endCxn id="25" idx="0"/>
          </p:cNvCxnSpPr>
          <p:nvPr/>
        </p:nvCxnSpPr>
        <p:spPr>
          <a:xfrm>
            <a:off x="6583136" y="3793671"/>
            <a:ext cx="0" cy="7592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/>
          <p:cNvCxnSpPr>
            <a:endCxn id="26" idx="0"/>
          </p:cNvCxnSpPr>
          <p:nvPr/>
        </p:nvCxnSpPr>
        <p:spPr>
          <a:xfrm flipH="1">
            <a:off x="8639175" y="3793671"/>
            <a:ext cx="1" cy="7592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lussdiagramm: Magnetplattenspeicher 60"/>
          <p:cNvSpPr/>
          <p:nvPr/>
        </p:nvSpPr>
        <p:spPr>
          <a:xfrm>
            <a:off x="4906736" y="5922624"/>
            <a:ext cx="3352800" cy="661082"/>
          </a:xfrm>
          <a:prstGeom prst="flowChartMagneticDisk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2" name="Gerade Verbindung mit Pfeil 61"/>
          <p:cNvCxnSpPr>
            <a:stCxn id="25" idx="2"/>
            <a:endCxn id="61" idx="1"/>
          </p:cNvCxnSpPr>
          <p:nvPr/>
        </p:nvCxnSpPr>
        <p:spPr>
          <a:xfrm>
            <a:off x="6583136" y="4898571"/>
            <a:ext cx="0" cy="10240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mit Pfeil 65"/>
          <p:cNvCxnSpPr>
            <a:stCxn id="26" idx="2"/>
            <a:endCxn id="61" idx="1"/>
          </p:cNvCxnSpPr>
          <p:nvPr/>
        </p:nvCxnSpPr>
        <p:spPr>
          <a:xfrm flipH="1">
            <a:off x="6583136" y="4898571"/>
            <a:ext cx="2056039" cy="10240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/>
          <p:cNvCxnSpPr>
            <a:stCxn id="27" idx="2"/>
            <a:endCxn id="61" idx="1"/>
          </p:cNvCxnSpPr>
          <p:nvPr/>
        </p:nvCxnSpPr>
        <p:spPr>
          <a:xfrm>
            <a:off x="4525736" y="4898571"/>
            <a:ext cx="2057400" cy="10240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feld 71"/>
          <p:cNvSpPr txBox="1"/>
          <p:nvPr/>
        </p:nvSpPr>
        <p:spPr>
          <a:xfrm>
            <a:off x="1104900" y="3783509"/>
            <a:ext cx="28536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200" dirty="0"/>
              <a:t>logische </a:t>
            </a:r>
          </a:p>
          <a:p>
            <a:r>
              <a:rPr lang="de-DE" sz="2200" dirty="0"/>
              <a:t>Datenunabhängigkeit</a:t>
            </a:r>
          </a:p>
        </p:txBody>
      </p:sp>
      <p:sp>
        <p:nvSpPr>
          <p:cNvPr id="73" name="Textfeld 72"/>
          <p:cNvSpPr txBox="1"/>
          <p:nvPr/>
        </p:nvSpPr>
        <p:spPr>
          <a:xfrm>
            <a:off x="1257300" y="5153183"/>
            <a:ext cx="28536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200" dirty="0"/>
              <a:t>physische </a:t>
            </a:r>
          </a:p>
          <a:p>
            <a:r>
              <a:rPr lang="de-DE" sz="2200" dirty="0"/>
              <a:t>Datenunabhängigkeit</a:t>
            </a:r>
          </a:p>
        </p:txBody>
      </p:sp>
    </p:spTree>
    <p:extLst>
      <p:ext uri="{BB962C8B-B14F-4D97-AF65-F5344CB8AC3E}">
        <p14:creationId xmlns:p14="http://schemas.microsoft.com/office/powerpoint/2010/main" val="3634792258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4986" y="917776"/>
            <a:ext cx="9810005" cy="898976"/>
          </a:xfrm>
        </p:spPr>
        <p:txBody>
          <a:bodyPr>
            <a:normAutofit fontScale="92500" lnSpcReduction="10000"/>
          </a:bodyPr>
          <a:lstStyle/>
          <a:p>
            <a:r>
              <a:rPr lang="de-DE" dirty="0"/>
              <a:t>Änderbarkeit von Sichten: </a:t>
            </a:r>
            <a:br>
              <a:rPr lang="de-DE" dirty="0"/>
            </a:br>
            <a:r>
              <a:rPr lang="de-DE" dirty="0"/>
              <a:t>Beispiele für nicht änderbare Sichten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114</a:t>
            </a:fld>
            <a:endParaRPr lang="de-DE" dirty="0"/>
          </a:p>
        </p:txBody>
      </p:sp>
      <p:sp>
        <p:nvSpPr>
          <p:cNvPr id="26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2" y="2029776"/>
            <a:ext cx="9810177" cy="4095382"/>
          </a:xfrm>
        </p:spPr>
        <p:txBody>
          <a:bodyPr numCol="2" spcCol="360000">
            <a:noAutofit/>
          </a:bodyPr>
          <a:lstStyle/>
          <a:p>
            <a:pPr>
              <a:spcBef>
                <a:spcPts val="1200"/>
              </a:spcBef>
              <a:buNone/>
            </a:pPr>
            <a:r>
              <a:rPr lang="de-DE" dirty="0" err="1"/>
              <a:t>create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b="0" dirty="0" err="1"/>
              <a:t>WieHartAlsPrüfer</a:t>
            </a:r>
            <a:r>
              <a:rPr lang="de-DE" b="0" dirty="0"/>
              <a:t> (</a:t>
            </a:r>
            <a:r>
              <a:rPr lang="de-DE" b="0" dirty="0" err="1"/>
              <a:t>PersNr</a:t>
            </a:r>
            <a:r>
              <a:rPr lang="de-DE" b="0" dirty="0"/>
              <a:t>, Durchschnittsnote)</a:t>
            </a:r>
          </a:p>
          <a:p>
            <a:pPr>
              <a:spcBef>
                <a:spcPts val="600"/>
              </a:spcBef>
              <a:buNone/>
            </a:pPr>
            <a:r>
              <a:rPr lang="de-DE" dirty="0" err="1"/>
              <a:t>as</a:t>
            </a:r>
            <a:endParaRPr lang="de-DE" dirty="0"/>
          </a:p>
          <a:p>
            <a:pPr>
              <a:spcBef>
                <a:spcPts val="600"/>
              </a:spcBef>
              <a:buNone/>
            </a:pPr>
            <a:r>
              <a:rPr lang="de-DE" dirty="0"/>
              <a:t>	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b="0" dirty="0" err="1"/>
              <a:t>p.PersNr</a:t>
            </a:r>
            <a:r>
              <a:rPr lang="de-DE" b="0" dirty="0"/>
              <a:t>,</a:t>
            </a:r>
            <a:r>
              <a:rPr lang="de-DE" dirty="0"/>
              <a:t> </a:t>
            </a:r>
            <a:r>
              <a:rPr lang="de-DE" dirty="0" err="1"/>
              <a:t>avg</a:t>
            </a:r>
            <a:r>
              <a:rPr lang="de-DE" b="0" dirty="0"/>
              <a:t>(</a:t>
            </a:r>
            <a:r>
              <a:rPr lang="de-DE" b="0" dirty="0" err="1"/>
              <a:t>p.Note</a:t>
            </a:r>
            <a:r>
              <a:rPr lang="de-DE" b="0" dirty="0"/>
              <a:t>)</a:t>
            </a:r>
          </a:p>
          <a:p>
            <a:pPr>
              <a:spcBef>
                <a:spcPts val="600"/>
              </a:spcBef>
              <a:buNone/>
            </a:pPr>
            <a:r>
              <a:rPr lang="de-DE" dirty="0"/>
              <a:t>	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b="0" dirty="0"/>
              <a:t>prüfen p</a:t>
            </a:r>
          </a:p>
          <a:p>
            <a:pPr>
              <a:spcBef>
                <a:spcPts val="600"/>
              </a:spcBef>
              <a:buNone/>
            </a:pPr>
            <a:r>
              <a:rPr lang="de-DE" dirty="0"/>
              <a:t>	</a:t>
            </a:r>
            <a:r>
              <a:rPr lang="de-DE" dirty="0" err="1"/>
              <a:t>group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b="0" dirty="0" err="1"/>
              <a:t>p.PersNr</a:t>
            </a:r>
            <a:r>
              <a:rPr lang="de-DE" b="0" dirty="0"/>
              <a:t>;</a:t>
            </a:r>
          </a:p>
          <a:p>
            <a:pPr>
              <a:spcBef>
                <a:spcPts val="600"/>
              </a:spcBef>
              <a:buNone/>
            </a:pPr>
            <a:endParaRPr lang="de-DE" b="0" dirty="0"/>
          </a:p>
          <a:p>
            <a:pPr>
              <a:spcBef>
                <a:spcPts val="600"/>
              </a:spcBef>
              <a:buNone/>
            </a:pPr>
            <a:endParaRPr lang="de-DE" b="0" dirty="0"/>
          </a:p>
          <a:p>
            <a:pPr>
              <a:spcBef>
                <a:spcPts val="600"/>
              </a:spcBef>
              <a:buNone/>
            </a:pPr>
            <a:endParaRPr lang="de-DE" b="0" dirty="0"/>
          </a:p>
          <a:p>
            <a:pPr>
              <a:spcBef>
                <a:spcPts val="600"/>
              </a:spcBef>
              <a:buNone/>
            </a:pPr>
            <a:endParaRPr lang="de-DE" b="0" dirty="0"/>
          </a:p>
          <a:p>
            <a:pPr>
              <a:spcBef>
                <a:spcPts val="1200"/>
              </a:spcBef>
              <a:buNone/>
            </a:pPr>
            <a:r>
              <a:rPr lang="de-DE" dirty="0" err="1"/>
              <a:t>create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b="0" dirty="0" err="1"/>
              <a:t>VorlesungenSicht</a:t>
            </a:r>
            <a:r>
              <a:rPr lang="de-DE" b="0" dirty="0"/>
              <a:t> </a:t>
            </a:r>
            <a:r>
              <a:rPr lang="de-DE" dirty="0" err="1"/>
              <a:t>as</a:t>
            </a:r>
            <a:endParaRPr lang="de-DE" dirty="0"/>
          </a:p>
          <a:p>
            <a:pPr>
              <a:spcBef>
                <a:spcPts val="600"/>
              </a:spcBef>
              <a:buNone/>
            </a:pPr>
            <a:r>
              <a:rPr lang="de-DE" dirty="0"/>
              <a:t>	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b="0" dirty="0" err="1"/>
              <a:t>v.Titel</a:t>
            </a:r>
            <a:r>
              <a:rPr lang="de-DE" b="0" dirty="0"/>
              <a:t>, v.SWS, </a:t>
            </a:r>
            <a:r>
              <a:rPr lang="de-DE" b="0" dirty="0" err="1"/>
              <a:t>pName</a:t>
            </a:r>
            <a:endParaRPr lang="de-DE" b="0" dirty="0"/>
          </a:p>
          <a:p>
            <a:pPr>
              <a:spcBef>
                <a:spcPts val="600"/>
              </a:spcBef>
              <a:buNone/>
            </a:pPr>
            <a:r>
              <a:rPr lang="de-DE" dirty="0"/>
              <a:t>	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b="0" dirty="0"/>
              <a:t>Vorlesungen v, Professoren p</a:t>
            </a:r>
          </a:p>
          <a:p>
            <a:pPr>
              <a:spcBef>
                <a:spcPts val="600"/>
              </a:spcBef>
              <a:buNone/>
            </a:pPr>
            <a:r>
              <a:rPr lang="de-DE" dirty="0"/>
              <a:t>	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b="0" dirty="0" err="1"/>
              <a:t>v.gelesenVon</a:t>
            </a:r>
            <a:r>
              <a:rPr lang="de-DE" b="0" dirty="0"/>
              <a:t>=</a:t>
            </a:r>
            <a:r>
              <a:rPr lang="de-DE" b="0" dirty="0" err="1"/>
              <a:t>p.PersNr</a:t>
            </a:r>
            <a:r>
              <a:rPr lang="de-DE" b="0" dirty="0"/>
              <a:t>;</a:t>
            </a:r>
          </a:p>
          <a:p>
            <a:pPr>
              <a:spcBef>
                <a:spcPts val="600"/>
              </a:spcBef>
              <a:buNone/>
            </a:pPr>
            <a:endParaRPr lang="de-DE" b="0" dirty="0"/>
          </a:p>
          <a:p>
            <a:pPr>
              <a:spcBef>
                <a:spcPts val="600"/>
              </a:spcBef>
              <a:buNone/>
            </a:pPr>
            <a:r>
              <a:rPr lang="de-DE" dirty="0" err="1"/>
              <a:t>insert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b="0" dirty="0" err="1"/>
              <a:t>VorlesungenSicht</a:t>
            </a:r>
            <a:endParaRPr lang="de-DE" b="0" dirty="0"/>
          </a:p>
          <a:p>
            <a:pPr>
              <a:spcBef>
                <a:spcPts val="600"/>
              </a:spcBef>
              <a:buNone/>
            </a:pPr>
            <a:r>
              <a:rPr lang="de-DE" dirty="0"/>
              <a:t>	</a:t>
            </a:r>
            <a:r>
              <a:rPr lang="de-DE" dirty="0" err="1"/>
              <a:t>values</a:t>
            </a:r>
            <a:r>
              <a:rPr lang="de-DE" dirty="0"/>
              <a:t> </a:t>
            </a:r>
            <a:r>
              <a:rPr lang="de-DE" b="0" dirty="0"/>
              <a:t>('Nihilismus', 2, '</a:t>
            </a:r>
            <a:r>
              <a:rPr lang="de-DE" b="0" dirty="0" err="1"/>
              <a:t>Nobody</a:t>
            </a:r>
            <a:r>
              <a:rPr lang="de-DE" b="0" dirty="0"/>
              <a:t>');</a:t>
            </a:r>
          </a:p>
        </p:txBody>
      </p:sp>
    </p:spTree>
    <p:extLst>
      <p:ext uri="{BB962C8B-B14F-4D97-AF65-F5344CB8AC3E}">
        <p14:creationId xmlns:p14="http://schemas.microsoft.com/office/powerpoint/2010/main" val="3136922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4986" y="917776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Änderbarkeit von Sichten in SQL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115</a:t>
            </a:fld>
            <a:endParaRPr lang="de-DE" dirty="0"/>
          </a:p>
        </p:txBody>
      </p:sp>
      <p:sp>
        <p:nvSpPr>
          <p:cNvPr id="26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1374878"/>
            <a:ext cx="9810177" cy="4963306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de-DE" sz="2200" b="0" dirty="0"/>
              <a:t>Bedingungen:</a:t>
            </a:r>
          </a:p>
          <a:p>
            <a:pPr lvl="1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de-DE" sz="2200" dirty="0"/>
              <a:t>N</a:t>
            </a:r>
            <a:r>
              <a:rPr lang="de-DE" sz="2200" b="0" dirty="0"/>
              <a:t>ur eine Basisrelation</a:t>
            </a:r>
          </a:p>
          <a:p>
            <a:pPr lvl="1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de-DE" sz="2200" b="0" dirty="0"/>
              <a:t>Schlüssel muss vorhanden sein</a:t>
            </a:r>
          </a:p>
          <a:p>
            <a:pPr lvl="1"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de-DE" sz="2200" dirty="0"/>
              <a:t>K</a:t>
            </a:r>
            <a:r>
              <a:rPr lang="de-DE" sz="2200" b="0" dirty="0"/>
              <a:t>eine Aggregatfunktionen, Gruppierung und </a:t>
            </a:r>
            <a:r>
              <a:rPr lang="de-DE" sz="2200" b="0" dirty="0" err="1"/>
              <a:t>Duplikateliminierung</a:t>
            </a:r>
            <a:endParaRPr lang="de-DE" sz="2200" b="0" dirty="0"/>
          </a:p>
        </p:txBody>
      </p:sp>
      <p:sp>
        <p:nvSpPr>
          <p:cNvPr id="8" name="Rechteck 7"/>
          <p:cNvSpPr/>
          <p:nvPr/>
        </p:nvSpPr>
        <p:spPr>
          <a:xfrm>
            <a:off x="3165307" y="3214524"/>
            <a:ext cx="5505450" cy="27377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alle Sichten</a:t>
            </a:r>
          </a:p>
        </p:txBody>
      </p:sp>
      <p:sp>
        <p:nvSpPr>
          <p:cNvPr id="9" name="Rechteck 8"/>
          <p:cNvSpPr/>
          <p:nvPr/>
        </p:nvSpPr>
        <p:spPr>
          <a:xfrm>
            <a:off x="3851107" y="3805072"/>
            <a:ext cx="4076700" cy="1828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theoretisch änderbare Sichten</a:t>
            </a:r>
          </a:p>
        </p:txBody>
      </p:sp>
      <p:sp>
        <p:nvSpPr>
          <p:cNvPr id="10" name="Rechteck 9"/>
          <p:cNvSpPr/>
          <p:nvPr/>
        </p:nvSpPr>
        <p:spPr>
          <a:xfrm>
            <a:off x="4155907" y="4300371"/>
            <a:ext cx="3467100" cy="8858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In SQL änderbare Sichten</a:t>
            </a:r>
          </a:p>
        </p:txBody>
      </p:sp>
    </p:spTree>
    <p:extLst>
      <p:ext uri="{BB962C8B-B14F-4D97-AF65-F5344CB8AC3E}">
        <p14:creationId xmlns:p14="http://schemas.microsoft.com/office/powerpoint/2010/main" val="4137242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292FA1-644E-44AC-BCA6-4F6BCEFC5E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Einbettung von SQL in Programmiersprachen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0E8D4D2-947E-4410-8B84-8B637B1928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3282744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4813" y="137487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Anfragen in Anwendungsprogrammen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117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652BEF2-432F-AC34-669B-ED2AE8C1FD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137" y="1834115"/>
            <a:ext cx="7585355" cy="46381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CB36ED2-242B-4AA8-BFC6-484047E7747C}"/>
              </a:ext>
            </a:extLst>
          </p:cNvPr>
          <p:cNvSpPr txBox="1"/>
          <p:nvPr/>
        </p:nvSpPr>
        <p:spPr>
          <a:xfrm>
            <a:off x="6717792" y="2837164"/>
            <a:ext cx="304800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r"/>
            <a:r>
              <a:rPr lang="de-DE" dirty="0"/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1465550763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4813" y="137487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JDBC: Java Database Connectivity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552700"/>
            <a:ext cx="9973708" cy="3785482"/>
          </a:xfrm>
        </p:spPr>
        <p:txBody>
          <a:bodyPr>
            <a:no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de-DE" b="0" dirty="0">
                <a:latin typeface="Tahoma" charset="0"/>
              </a:rPr>
              <a:t>Standardisierte Schnittstelle zur Anbindung von relationalen Datenbanken an Java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b="0" dirty="0">
                <a:latin typeface="Tahoma" charset="0"/>
              </a:rPr>
              <a:t>Wird heute fast immer für die Anbindung von Datenbanken an das Internet/Web verwendet</a:t>
            </a:r>
          </a:p>
          <a:p>
            <a:pPr lvl="1">
              <a:buFont typeface="Wingdings" pitchFamily="2" charset="2"/>
              <a:buChar char="§"/>
            </a:pPr>
            <a:r>
              <a:rPr lang="de-DE" dirty="0">
                <a:latin typeface="Tahoma" charset="0"/>
              </a:rPr>
              <a:t>Java Servlets als dynamische Erweiterung von Webservern</a:t>
            </a:r>
          </a:p>
          <a:p>
            <a:pPr lvl="1">
              <a:buFont typeface="Wingdings" pitchFamily="2" charset="2"/>
              <a:buChar char="§"/>
            </a:pPr>
            <a:r>
              <a:rPr lang="de-DE" dirty="0">
                <a:latin typeface="Tahoma" charset="0"/>
              </a:rPr>
              <a:t>Java Server Pages (JSP): HTML-Seiten mit eingebetteten Java Programmfragmenten</a:t>
            </a:r>
          </a:p>
          <a:p>
            <a:pPr marL="0" indent="0">
              <a:spcBef>
                <a:spcPts val="1500"/>
              </a:spcBef>
              <a:buNone/>
            </a:pPr>
            <a:endParaRPr lang="de-DE" b="0" dirty="0"/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9649751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4813" y="137487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Zugriff auf Datenbanken via JDBC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552700"/>
            <a:ext cx="11139242" cy="3785482"/>
          </a:xfrm>
        </p:spPr>
        <p:txBody>
          <a:bodyPr>
            <a:noAutofit/>
          </a:bodyPr>
          <a:lstStyle/>
          <a:p>
            <a:pPr marL="0" indent="0">
              <a:spcBef>
                <a:spcPts val="1500"/>
              </a:spcBef>
              <a:buNone/>
            </a:pPr>
            <a:endParaRPr lang="de-DE" b="0" dirty="0"/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119</a:t>
            </a:fld>
            <a:endParaRPr lang="de-DE" dirty="0"/>
          </a:p>
        </p:txBody>
      </p:sp>
      <p:graphicFrame>
        <p:nvGraphicFramePr>
          <p:cNvPr id="7" name="Object 3">
            <a:extLst>
              <a:ext uri="{FF2B5EF4-FFF2-40B4-BE49-F238E27FC236}">
                <a16:creationId xmlns:a16="http://schemas.microsoft.com/office/drawing/2014/main" id="{591ED9D5-EF60-2214-1D2E-C223F1C5BEF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31228" y="2012784"/>
          <a:ext cx="8523993" cy="37854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VISIO" r:id="rId4" imgW="6367680" imgH="2826720" progId="Visio.Drawing.6">
                  <p:embed/>
                </p:oleObj>
              </mc:Choice>
              <mc:Fallback>
                <p:oleObj name="VISIO" r:id="rId4" imgW="6367680" imgH="2826720" progId="Visio.Drawing.6">
                  <p:embed/>
                  <p:pic>
                    <p:nvPicPr>
                      <p:cNvPr id="7" name="Object 3">
                        <a:extLst>
                          <a:ext uri="{FF2B5EF4-FFF2-40B4-BE49-F238E27FC236}">
                            <a16:creationId xmlns:a16="http://schemas.microsoft.com/office/drawing/2014/main" id="{591ED9D5-EF60-2214-1D2E-C223F1C5BEF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1228" y="2012784"/>
                        <a:ext cx="8523993" cy="37854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63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91376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Veränderungen am Datenbestand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364828"/>
            <a:ext cx="11148032" cy="397335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sz="2600" b="0" dirty="0">
                <a:solidFill>
                  <a:srgbClr val="004B92"/>
                </a:solidFill>
              </a:rPr>
              <a:t>Einfügen von Tupeln</a:t>
            </a:r>
          </a:p>
          <a:p>
            <a:pPr>
              <a:buNone/>
            </a:pPr>
            <a:r>
              <a:rPr lang="de-DE" sz="2600" dirty="0" err="1"/>
              <a:t>insert</a:t>
            </a:r>
            <a:r>
              <a:rPr lang="de-DE" sz="2600" dirty="0"/>
              <a:t> </a:t>
            </a:r>
            <a:r>
              <a:rPr lang="de-DE" sz="2600" dirty="0" err="1"/>
              <a:t>into</a:t>
            </a:r>
            <a:r>
              <a:rPr lang="de-DE" sz="2600" dirty="0"/>
              <a:t> </a:t>
            </a:r>
            <a:r>
              <a:rPr lang="de-DE" sz="2600" b="0" dirty="0"/>
              <a:t>Studenten (</a:t>
            </a:r>
            <a:r>
              <a:rPr lang="de-DE" sz="2600" b="0" dirty="0" err="1"/>
              <a:t>MatrNr</a:t>
            </a:r>
            <a:r>
              <a:rPr lang="de-DE" sz="2600" b="0" dirty="0"/>
              <a:t>, Name)</a:t>
            </a:r>
          </a:p>
          <a:p>
            <a:pPr>
              <a:buNone/>
            </a:pPr>
            <a:r>
              <a:rPr lang="de-DE" sz="2600" dirty="0"/>
              <a:t>	</a:t>
            </a:r>
            <a:r>
              <a:rPr lang="de-DE" sz="2600" dirty="0" err="1"/>
              <a:t>values</a:t>
            </a:r>
            <a:r>
              <a:rPr lang="de-DE" sz="2600" b="0" dirty="0"/>
              <a:t> (28121, 'Archimedes');</a:t>
            </a:r>
          </a:p>
          <a:p>
            <a:pPr>
              <a:buNone/>
            </a:pPr>
            <a:endParaRPr lang="de-DE" sz="2600" b="0" dirty="0"/>
          </a:p>
          <a:p>
            <a:pPr>
              <a:buNone/>
            </a:pPr>
            <a:r>
              <a:rPr lang="de-DE" sz="2600" dirty="0" err="1"/>
              <a:t>insert</a:t>
            </a:r>
            <a:r>
              <a:rPr lang="de-DE" sz="2600" dirty="0"/>
              <a:t> </a:t>
            </a:r>
            <a:r>
              <a:rPr lang="de-DE" sz="2600" dirty="0" err="1"/>
              <a:t>into</a:t>
            </a:r>
            <a:r>
              <a:rPr lang="de-DE" sz="2600" dirty="0"/>
              <a:t> </a:t>
            </a:r>
            <a:r>
              <a:rPr lang="de-DE" sz="2600" b="0" dirty="0"/>
              <a:t>hören</a:t>
            </a:r>
          </a:p>
          <a:p>
            <a:pPr>
              <a:buNone/>
            </a:pPr>
            <a:r>
              <a:rPr lang="de-DE" sz="2600" b="0" dirty="0"/>
              <a:t>	</a:t>
            </a:r>
            <a:r>
              <a:rPr lang="de-DE" sz="2600" dirty="0" err="1"/>
              <a:t>select</a:t>
            </a:r>
            <a:r>
              <a:rPr lang="de-DE" sz="2600" b="0" dirty="0"/>
              <a:t> </a:t>
            </a:r>
            <a:r>
              <a:rPr lang="de-DE" sz="2600" b="0" dirty="0" err="1"/>
              <a:t>MatrNr</a:t>
            </a:r>
            <a:r>
              <a:rPr lang="de-DE" sz="2600" b="0" dirty="0"/>
              <a:t>, </a:t>
            </a:r>
            <a:r>
              <a:rPr lang="de-DE" sz="2600" b="0" dirty="0" err="1"/>
              <a:t>VorlNr</a:t>
            </a:r>
            <a:endParaRPr lang="de-DE" sz="2600" b="0" dirty="0"/>
          </a:p>
          <a:p>
            <a:pPr>
              <a:buNone/>
            </a:pPr>
            <a:r>
              <a:rPr lang="de-DE" sz="2600" b="0" dirty="0"/>
              <a:t>		</a:t>
            </a:r>
            <a:r>
              <a:rPr lang="de-DE" sz="2600" dirty="0" err="1"/>
              <a:t>from</a:t>
            </a:r>
            <a:r>
              <a:rPr lang="de-DE" sz="2600" b="0" dirty="0"/>
              <a:t> Studenten, Vorlesungen</a:t>
            </a:r>
          </a:p>
          <a:p>
            <a:pPr>
              <a:buNone/>
            </a:pPr>
            <a:r>
              <a:rPr lang="de-DE" sz="2600" dirty="0"/>
              <a:t>		</a:t>
            </a:r>
            <a:r>
              <a:rPr lang="de-DE" sz="2600" dirty="0" err="1"/>
              <a:t>where</a:t>
            </a:r>
            <a:r>
              <a:rPr lang="de-DE" sz="2600" b="0" dirty="0"/>
              <a:t> Titel= 'Logik' ;</a:t>
            </a:r>
          </a:p>
          <a:p>
            <a:pPr>
              <a:buNone/>
            </a:pPr>
            <a:endParaRPr lang="de-DE" sz="2600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4813" y="137487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Web-Anbindung von Datenbanken via Servlets/JDBC 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552700"/>
            <a:ext cx="11139242" cy="3785482"/>
          </a:xfrm>
        </p:spPr>
        <p:txBody>
          <a:bodyPr>
            <a:noAutofit/>
          </a:bodyPr>
          <a:lstStyle/>
          <a:p>
            <a:pPr marL="0" indent="0">
              <a:spcBef>
                <a:spcPts val="1500"/>
              </a:spcBef>
              <a:buNone/>
            </a:pPr>
            <a:endParaRPr lang="de-DE" b="0" dirty="0"/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120</a:t>
            </a:fld>
            <a:endParaRPr lang="de-DE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C9449C70-06DF-16A7-B9A7-C82663F85D3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07075" y="1543440"/>
          <a:ext cx="6972300" cy="48887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VISIO" r:id="rId4" imgW="7819920" imgH="6281640" progId="Visio.Drawing.6">
                  <p:embed/>
                </p:oleObj>
              </mc:Choice>
              <mc:Fallback>
                <p:oleObj name="VISIO" r:id="rId4" imgW="7819920" imgH="6281640" progId="Visio.Drawing.6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C9449C70-06DF-16A7-B9A7-C82663F85D3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7075" y="1543440"/>
                        <a:ext cx="6972300" cy="48887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762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0027418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4813" y="137487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JDBC-Beispielprogramm (1/3)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1831979"/>
            <a:ext cx="11139242" cy="4506203"/>
          </a:xfrm>
        </p:spPr>
        <p:txBody>
          <a:bodyPr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b="0" noProof="1"/>
              <a:t>import java.sql.*;   import java.io.*;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b="0" noProof="1"/>
              <a:t>public class ResultSetExample {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b="0" noProof="1"/>
              <a:t>  public static void main(String[] argv) {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b="0" noProof="1"/>
              <a:t>    Statement sql_stmt = null;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b="0" noProof="1"/>
              <a:t>    Connection conn = null;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b="0" noProof="1"/>
              <a:t>    try {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b="0" noProof="1"/>
              <a:t>      Class.forName("oracle.jdbc.driver.OracleDriver");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b="0" noProof="1"/>
              <a:t>      conn = DriverManager.getConnection     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b="0" noProof="1"/>
              <a:t>                 ("jdbc:oracle:oci8:@lsintern-db", “User", "Password");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b="0" noProof="1"/>
              <a:t>      sql_stmt = conn.createStatement();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b="0" noProof="1"/>
              <a:t>    } catch (Exception e) {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b="0" noProof="1"/>
              <a:t>      System.err.println("Folgender Fehler ist aufgetreten: " + e);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b="0" noProof="1"/>
              <a:t>      System.exit(-1);      </a:t>
            </a:r>
            <a:br>
              <a:rPr lang="en-GB" sz="2000" b="0" noProof="1"/>
            </a:br>
            <a:r>
              <a:rPr lang="en-GB" sz="2000" b="0" noProof="1"/>
              <a:t>    }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7441747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4813" y="137487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JDBC-Beispielprogramm (2/3)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1964267"/>
            <a:ext cx="11139242" cy="4373915"/>
          </a:xfrm>
        </p:spPr>
        <p:txBody>
          <a:bodyPr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 b="0" noProof="1"/>
              <a:t>try {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 b="0" noProof="1"/>
              <a:t>      ResultSet rset = sql_stmt.executeQuery(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 b="0" noProof="1"/>
              <a:t>           "select avg(Semester) from Studenten");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 b="0" noProof="1"/>
              <a:t>      rset.next();   </a:t>
            </a:r>
            <a:r>
              <a:rPr lang="de-DE" sz="2200" b="0" noProof="1">
                <a:solidFill>
                  <a:srgbClr val="CC0099"/>
                </a:solidFill>
              </a:rPr>
              <a:t>// in der Praxis zusätzlich prüfen, ob Ergebnis leer ist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 b="0" noProof="1"/>
              <a:t>      System.out.println("Durchschnittsalter: " + rset.getDouble(1));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 b="0" noProof="1"/>
              <a:t>      rset.close();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 b="0" noProof="1"/>
              <a:t>    } catch(SQLException se) {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 b="0" noProof="1"/>
              <a:t>      System.out.println("Error: " + se);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 b="0" noProof="1"/>
              <a:t>    }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 b="0" noProof="1"/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2200" b="0" noProof="1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4355911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4813" y="137487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JDBC-Beispielprogramm (3/3)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1693333"/>
            <a:ext cx="11139242" cy="4644849"/>
          </a:xfrm>
        </p:spPr>
        <p:txBody>
          <a:bodyPr>
            <a:noAutofit/>
          </a:bodyPr>
          <a:lstStyle/>
          <a:p>
            <a:pPr marL="0" indent="0" algn="l">
              <a:spcBef>
                <a:spcPts val="0"/>
              </a:spcBef>
              <a:buNone/>
            </a:pPr>
            <a:r>
              <a:rPr lang="de-DE" sz="2000" b="0" noProof="1"/>
              <a:t>try {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de-DE" sz="2000" b="0" noProof="1"/>
              <a:t>      ResultSet rset = sql_stmt.executeQuery(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de-DE" sz="2000" b="0" noProof="1"/>
              <a:t>        "select Name, Raum from Professoren where Rang = 'C4'");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de-DE" sz="2000" b="0" noProof="1"/>
              <a:t>      System.out.println("C4-Professoren:");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de-DE" sz="2000" b="0" noProof="1"/>
              <a:t>      while(rset.next())  {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de-DE" sz="2000" b="0" noProof="1"/>
              <a:t>           System.out.println(rset.getString("Name") + " " + rset.getInt("Raum"));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de-DE" sz="2000" b="0" noProof="1"/>
              <a:t>      }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de-DE" sz="2000" b="0" noProof="1"/>
              <a:t>      rset.close();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de-DE" sz="2000" b="0" noProof="1"/>
              <a:t>    } catch(SQLException se) { </a:t>
            </a:r>
            <a:br>
              <a:rPr lang="de-DE" sz="2000" b="0" noProof="1"/>
            </a:br>
            <a:r>
              <a:rPr lang="de-DE" sz="2000" b="0" noProof="1"/>
              <a:t>       System.out.println("Error: " + se); </a:t>
            </a:r>
            <a:br>
              <a:rPr lang="de-DE" sz="2000" b="0" noProof="1"/>
            </a:br>
            <a:r>
              <a:rPr lang="de-DE" sz="2000" b="0" noProof="1"/>
              <a:t>    }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de-DE" sz="2000" b="0" noProof="1"/>
              <a:t>    try {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de-DE" sz="2000" b="0" noProof="1"/>
              <a:t>      sql_stmt.close(); conn.close();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de-DE" sz="2000" b="0" noProof="1"/>
              <a:t>    } catch (SQLException e) {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de-DE" sz="2000" b="0" noProof="1"/>
              <a:t>      System.out.println("Fehler beim Schliessen der DB: " + e);</a:t>
            </a:r>
          </a:p>
          <a:p>
            <a:pPr marL="0" indent="0" algn="l">
              <a:lnSpc>
                <a:spcPct val="80000"/>
              </a:lnSpc>
              <a:spcBef>
                <a:spcPts val="0"/>
              </a:spcBef>
              <a:buNone/>
            </a:pPr>
            <a:r>
              <a:rPr lang="de-DE" sz="2000" b="0" noProof="1"/>
              <a:t>    }</a:t>
            </a:r>
          </a:p>
          <a:p>
            <a:pPr marL="0" indent="0" algn="l">
              <a:lnSpc>
                <a:spcPct val="80000"/>
              </a:lnSpc>
              <a:spcBef>
                <a:spcPts val="0"/>
              </a:spcBef>
              <a:buNone/>
            </a:pPr>
            <a:r>
              <a:rPr lang="de-DE" sz="2000" b="0" noProof="1"/>
              <a:t>  }</a:t>
            </a:r>
          </a:p>
          <a:p>
            <a:pPr marL="0" indent="0" algn="l">
              <a:lnSpc>
                <a:spcPct val="80000"/>
              </a:lnSpc>
              <a:spcBef>
                <a:spcPts val="0"/>
              </a:spcBef>
              <a:buNone/>
            </a:pPr>
            <a:r>
              <a:rPr lang="de-DE" sz="2000" b="0" noProof="1"/>
              <a:t>}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3537994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4813" y="137487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Sicherheitsproblem: SQL-</a:t>
            </a:r>
            <a:r>
              <a:rPr lang="de-DE" dirty="0" err="1"/>
              <a:t>Injection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552700"/>
            <a:ext cx="11139242" cy="3785482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b="0" dirty="0"/>
              <a:t>SQL-Statements, die Schaden anrichten, werden „von außen“ übermittelt (bspw. DROP </a:t>
            </a:r>
            <a:r>
              <a:rPr lang="de-DE" b="0" dirty="0" err="1"/>
              <a:t>table</a:t>
            </a:r>
            <a:r>
              <a:rPr lang="de-DE" b="0" dirty="0"/>
              <a:t>)</a:t>
            </a:r>
          </a:p>
          <a:p>
            <a:pPr lvl="1">
              <a:spcBef>
                <a:spcPts val="1500"/>
              </a:spcBef>
              <a:buFont typeface="Wingdings" pitchFamily="2" charset="2"/>
              <a:buChar char="§"/>
            </a:pPr>
            <a:endParaRPr lang="de-DE" b="0" dirty="0"/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655864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4813" y="137487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Vorübersetzung von SQL-Ausdrücken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016913"/>
            <a:ext cx="11139242" cy="4321269"/>
          </a:xfrm>
        </p:spPr>
        <p:txBody>
          <a:bodyPr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 b="0" dirty="0" err="1"/>
              <a:t>PreparedStatement</a:t>
            </a:r>
            <a:r>
              <a:rPr lang="de-DE" sz="2200" b="0" dirty="0"/>
              <a:t> </a:t>
            </a:r>
            <a:r>
              <a:rPr lang="de-DE" sz="2200" b="0" dirty="0" err="1"/>
              <a:t>sql_exmatrikuliere</a:t>
            </a:r>
            <a:r>
              <a:rPr lang="de-DE" sz="2200" b="0" dirty="0"/>
              <a:t> = 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 b="0" dirty="0"/>
              <a:t>    </a:t>
            </a:r>
            <a:r>
              <a:rPr lang="de-DE" sz="2200" b="0" dirty="0" err="1"/>
              <a:t>conn.prepareStatement</a:t>
            </a:r>
            <a:endParaRPr lang="de-DE" sz="2200" b="0" dirty="0"/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 b="0" dirty="0"/>
              <a:t>	("</a:t>
            </a:r>
            <a:r>
              <a:rPr lang="de-DE" sz="2200" b="0" dirty="0" err="1"/>
              <a:t>delete</a:t>
            </a:r>
            <a:r>
              <a:rPr lang="de-DE" sz="2200" b="0" dirty="0"/>
              <a:t> </a:t>
            </a:r>
            <a:r>
              <a:rPr lang="de-DE" sz="2200" b="0" dirty="0" err="1"/>
              <a:t>from</a:t>
            </a:r>
            <a:r>
              <a:rPr lang="de-DE" sz="2200" b="0" dirty="0"/>
              <a:t> Studenten </a:t>
            </a:r>
            <a:r>
              <a:rPr lang="de-DE" sz="2200" b="0" dirty="0" err="1"/>
              <a:t>where</a:t>
            </a:r>
            <a:r>
              <a:rPr lang="de-DE" sz="2200" b="0" dirty="0"/>
              <a:t> </a:t>
            </a:r>
            <a:r>
              <a:rPr lang="de-DE" sz="2200" b="0" dirty="0" err="1"/>
              <a:t>MatrNr</a:t>
            </a:r>
            <a:r>
              <a:rPr lang="de-DE" sz="2200" b="0" dirty="0"/>
              <a:t> = ?");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endParaRPr lang="de-DE" sz="2200" b="0" dirty="0"/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 b="0" dirty="0" err="1"/>
              <a:t>int</a:t>
            </a:r>
            <a:r>
              <a:rPr lang="de-DE" sz="2200" b="0" dirty="0"/>
              <a:t> </a:t>
            </a:r>
            <a:r>
              <a:rPr lang="de-DE" sz="2200" b="0" dirty="0" err="1"/>
              <a:t>VomBenutzerEingeleseneMatrNr</a:t>
            </a:r>
            <a:r>
              <a:rPr lang="de-DE" sz="2200" b="0" dirty="0"/>
              <a:t>;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 b="0" dirty="0">
                <a:solidFill>
                  <a:srgbClr val="CC0099"/>
                </a:solidFill>
              </a:rPr>
              <a:t>   // zu löschende </a:t>
            </a:r>
            <a:r>
              <a:rPr lang="de-DE" sz="2200" b="0" dirty="0" err="1">
                <a:solidFill>
                  <a:srgbClr val="CC0099"/>
                </a:solidFill>
              </a:rPr>
              <a:t>MatrNr</a:t>
            </a:r>
            <a:r>
              <a:rPr lang="de-DE" sz="2200" b="0" dirty="0">
                <a:solidFill>
                  <a:srgbClr val="CC0099"/>
                </a:solidFill>
              </a:rPr>
              <a:t> einlesen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 b="0" dirty="0" err="1"/>
              <a:t>sql_exmatrikuliere.setInt</a:t>
            </a:r>
            <a:r>
              <a:rPr lang="de-DE" sz="2200" b="0" dirty="0"/>
              <a:t>(1,VomBenutzerEingeleseneMatrNr);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endParaRPr lang="de-DE" sz="2200" b="0" dirty="0"/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 b="0" dirty="0" err="1"/>
              <a:t>int</a:t>
            </a:r>
            <a:r>
              <a:rPr lang="de-DE" sz="2200" b="0" dirty="0"/>
              <a:t> </a:t>
            </a:r>
            <a:r>
              <a:rPr lang="de-DE" sz="2200" b="0" dirty="0" err="1"/>
              <a:t>rows</a:t>
            </a:r>
            <a:r>
              <a:rPr lang="de-DE" sz="2200" b="0" dirty="0"/>
              <a:t> = </a:t>
            </a:r>
            <a:r>
              <a:rPr lang="de-DE" sz="2200" b="0" dirty="0" err="1"/>
              <a:t>sql_exmatrikuliere.executeUpdate</a:t>
            </a:r>
            <a:r>
              <a:rPr lang="de-DE" sz="2200" b="0" dirty="0"/>
              <a:t>();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 b="0" dirty="0" err="1"/>
              <a:t>if</a:t>
            </a:r>
            <a:r>
              <a:rPr lang="de-DE" sz="2200" b="0" dirty="0"/>
              <a:t> (</a:t>
            </a:r>
            <a:r>
              <a:rPr lang="de-DE" sz="2200" b="0" dirty="0" err="1"/>
              <a:t>rows</a:t>
            </a:r>
            <a:r>
              <a:rPr lang="de-DE" sz="2200" b="0" dirty="0"/>
              <a:t> == 1) {</a:t>
            </a:r>
            <a:br>
              <a:rPr lang="de-DE" sz="2200" b="0" dirty="0"/>
            </a:br>
            <a:r>
              <a:rPr lang="de-DE" sz="2200" b="0" dirty="0"/>
              <a:t>  </a:t>
            </a:r>
            <a:r>
              <a:rPr lang="de-DE" sz="2200" b="0" dirty="0" err="1"/>
              <a:t>System.out.println</a:t>
            </a:r>
            <a:r>
              <a:rPr lang="de-DE" sz="2200" b="0" dirty="0"/>
              <a:t>("Student*in gelöscht.");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 b="0" dirty="0"/>
              <a:t>} </a:t>
            </a:r>
            <a:r>
              <a:rPr lang="de-DE" sz="2200" b="0" dirty="0" err="1"/>
              <a:t>else</a:t>
            </a:r>
            <a:r>
              <a:rPr lang="de-DE" sz="2200" b="0" dirty="0"/>
              <a:t> {</a:t>
            </a:r>
            <a:br>
              <a:rPr lang="de-DE" sz="2200" b="0" dirty="0"/>
            </a:br>
            <a:r>
              <a:rPr lang="de-DE" sz="2200" b="0" dirty="0"/>
              <a:t>  </a:t>
            </a:r>
            <a:r>
              <a:rPr lang="de-DE" sz="2200" b="0" dirty="0" err="1"/>
              <a:t>System.out.println</a:t>
            </a:r>
            <a:r>
              <a:rPr lang="de-DE" sz="2200" b="0" dirty="0"/>
              <a:t>("Kein*e Student*in mit dieser </a:t>
            </a:r>
            <a:r>
              <a:rPr lang="de-DE" sz="2200" b="0" dirty="0" err="1"/>
              <a:t>MatrNr</a:t>
            </a:r>
            <a:r>
              <a:rPr lang="de-DE" sz="2200" b="0" dirty="0"/>
              <a:t>.");</a:t>
            </a:r>
            <a:br>
              <a:rPr lang="de-DE" sz="2200" b="0" dirty="0"/>
            </a:br>
            <a:r>
              <a:rPr lang="de-DE" sz="2200" b="0" dirty="0"/>
              <a:t>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2200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2468966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442B520-DB11-4A53-8B00-5A03D20596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Java </a:t>
            </a:r>
            <a:r>
              <a:rPr lang="de-DE" dirty="0" err="1"/>
              <a:t>Persistence</a:t>
            </a:r>
            <a:r>
              <a:rPr lang="de-DE" dirty="0"/>
              <a:t> API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63E5E6-FC10-480D-B4A6-4635D99CF1C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75DB1C-57CE-464C-A20D-5DAEA6EDC1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126</a:t>
            </a:fld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6FBFB7-C176-4229-B5FC-51A3BB3884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603" y="1991480"/>
            <a:ext cx="5922233" cy="418720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42FAAC0-05D2-4E0D-BDF2-085B461CD97D}"/>
              </a:ext>
            </a:extLst>
          </p:cNvPr>
          <p:cNvSpPr/>
          <p:nvPr/>
        </p:nvSpPr>
        <p:spPr>
          <a:xfrm>
            <a:off x="0" y="6559584"/>
            <a:ext cx="9607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i="1" dirty="0"/>
              <a:t>https://www.linkedin.com/pulse/demystifying-database-access-java-jpa-hibernate-jdbc-ali-gb7uf/</a:t>
            </a:r>
          </a:p>
        </p:txBody>
      </p:sp>
    </p:spTree>
    <p:extLst>
      <p:ext uri="{BB962C8B-B14F-4D97-AF65-F5344CB8AC3E}">
        <p14:creationId xmlns:p14="http://schemas.microsoft.com/office/powerpoint/2010/main" val="2737335050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E7DBAE-B2D7-BD07-B8ED-419C10ADD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Zusammenfassung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97238C-8B41-741C-C666-571505FFD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3823624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4813" y="137487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Zusammenfassung 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552700"/>
            <a:ext cx="11139242" cy="3785482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b="0" dirty="0"/>
              <a:t>SQL ist eine wirkmächtige Sprache zur Abfrage und Manipulation von in Datenbanken abgelegten Daten.</a:t>
            </a:r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b="0" dirty="0"/>
              <a:t>Über APIs können wir SQL in Anwendungsprogramme einbinden und </a:t>
            </a:r>
            <a:br>
              <a:rPr lang="de-DE" b="0" dirty="0"/>
            </a:br>
            <a:r>
              <a:rPr lang="de-DE" b="0" dirty="0"/>
              <a:t>einfach Verbindungen zu unterschiedlichen Datenbanken aufbauen.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38365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13</a:t>
            </a:fld>
            <a:endParaRPr lang="de-DE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641088"/>
              </p:ext>
            </p:extLst>
          </p:nvPr>
        </p:nvGraphicFramePr>
        <p:xfrm>
          <a:off x="2032000" y="1813035"/>
          <a:ext cx="8127999" cy="22441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9992">
                <a:tc gridSpan="3">
                  <a:txBody>
                    <a:bodyPr/>
                    <a:lstStyle/>
                    <a:p>
                      <a:pPr algn="ctr"/>
                      <a:r>
                        <a:rPr lang="de-DE" dirty="0"/>
                        <a:t>Studenten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MatrNr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Semester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b="1" dirty="0"/>
                    </a:p>
                    <a:p>
                      <a:pPr algn="ctr"/>
                      <a:endParaRPr lang="de-DE" b="1" dirty="0"/>
                    </a:p>
                    <a:p>
                      <a:pPr algn="ctr"/>
                      <a:endParaRPr lang="de-DE" b="1" dirty="0"/>
                    </a:p>
                    <a:p>
                      <a:pPr algn="ctr"/>
                      <a:endParaRPr lang="de-DE" b="1" dirty="0"/>
                    </a:p>
                    <a:p>
                      <a:pPr algn="ctr"/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algn="ctr"/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algn="ctr"/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29120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Theophrastos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29555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Feuerbach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28121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Archimedes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Ovale Legende 9"/>
          <p:cNvSpPr/>
          <p:nvPr/>
        </p:nvSpPr>
        <p:spPr>
          <a:xfrm>
            <a:off x="6857999" y="4508939"/>
            <a:ext cx="1923393" cy="898634"/>
          </a:xfrm>
          <a:prstGeom prst="wedgeEllipseCallout">
            <a:avLst>
              <a:gd name="adj1" fmla="val 40162"/>
              <a:gd name="adj2" fmla="val -108918"/>
            </a:avLst>
          </a:prstGeom>
          <a:solidFill>
            <a:srgbClr val="004B9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bg1"/>
                </a:solidFill>
              </a:rPr>
              <a:t>Null-Wert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E33EEFF-4578-B541-6ED5-040E1632A04D}"/>
              </a:ext>
            </a:extLst>
          </p:cNvPr>
          <p:cNvSpPr txBox="1"/>
          <p:nvPr/>
        </p:nvSpPr>
        <p:spPr>
          <a:xfrm>
            <a:off x="523430" y="4875287"/>
            <a:ext cx="4070410" cy="646331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e-DE" sz="1800" b="1" dirty="0" err="1"/>
              <a:t>insert</a:t>
            </a:r>
            <a:r>
              <a:rPr lang="de-DE" sz="1800" b="1" dirty="0"/>
              <a:t> </a:t>
            </a:r>
            <a:r>
              <a:rPr lang="de-DE" sz="1800" b="1" dirty="0" err="1"/>
              <a:t>into</a:t>
            </a:r>
            <a:r>
              <a:rPr lang="de-DE" sz="1800" dirty="0"/>
              <a:t> </a:t>
            </a:r>
            <a:r>
              <a:rPr lang="de-DE" sz="1800" b="0" dirty="0"/>
              <a:t>Studenten (</a:t>
            </a:r>
            <a:r>
              <a:rPr lang="de-DE" sz="1800" b="0" dirty="0" err="1"/>
              <a:t>MatrNr</a:t>
            </a:r>
            <a:r>
              <a:rPr lang="de-DE" sz="1800" b="0" dirty="0"/>
              <a:t>, Name)</a:t>
            </a:r>
          </a:p>
          <a:p>
            <a:pPr>
              <a:buNone/>
            </a:pPr>
            <a:r>
              <a:rPr lang="de-DE" sz="1800" b="1" dirty="0"/>
              <a:t>   </a:t>
            </a:r>
            <a:r>
              <a:rPr lang="de-DE" sz="1800" b="1" dirty="0" err="1"/>
              <a:t>values</a:t>
            </a:r>
            <a:r>
              <a:rPr lang="de-DE" sz="1800" b="0" dirty="0"/>
              <a:t> (28121, 'Archimedes');</a:t>
            </a:r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Veränderungen am Datenbestand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364828"/>
            <a:ext cx="11148032" cy="397335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sz="2600" b="0" dirty="0">
                <a:solidFill>
                  <a:schemeClr val="tx2"/>
                </a:solidFill>
              </a:rPr>
              <a:t>Löschen von </a:t>
            </a:r>
            <a:r>
              <a:rPr lang="de-DE" sz="2600" b="0" dirty="0" err="1">
                <a:solidFill>
                  <a:schemeClr val="tx2"/>
                </a:solidFill>
              </a:rPr>
              <a:t>Tupeln</a:t>
            </a:r>
            <a:endParaRPr lang="de-DE" sz="2600" b="0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de-DE" sz="2600" dirty="0" err="1"/>
              <a:t>delete</a:t>
            </a:r>
            <a:r>
              <a:rPr lang="de-DE" sz="2600" dirty="0"/>
              <a:t> </a:t>
            </a:r>
            <a:r>
              <a:rPr lang="de-DE" sz="2600" dirty="0" err="1"/>
              <a:t>from</a:t>
            </a:r>
            <a:r>
              <a:rPr lang="de-DE" sz="2600" dirty="0"/>
              <a:t> </a:t>
            </a:r>
            <a:r>
              <a:rPr lang="de-DE" sz="2600" b="0" dirty="0"/>
              <a:t>Studenten</a:t>
            </a:r>
          </a:p>
          <a:p>
            <a:pPr>
              <a:buNone/>
            </a:pPr>
            <a:r>
              <a:rPr lang="de-DE" sz="2600" dirty="0"/>
              <a:t>     </a:t>
            </a:r>
            <a:r>
              <a:rPr lang="de-DE" sz="2600" dirty="0" err="1"/>
              <a:t>where</a:t>
            </a:r>
            <a:r>
              <a:rPr lang="de-DE" sz="2600" dirty="0"/>
              <a:t> </a:t>
            </a:r>
            <a:r>
              <a:rPr lang="de-DE" sz="2600" b="0" dirty="0"/>
              <a:t>Semester &gt; 13;</a:t>
            </a:r>
          </a:p>
          <a:p>
            <a:pPr>
              <a:buNone/>
            </a:pPr>
            <a:endParaRPr lang="de-DE" sz="2600" b="0" dirty="0"/>
          </a:p>
          <a:p>
            <a:pPr>
              <a:buNone/>
            </a:pPr>
            <a:r>
              <a:rPr lang="de-DE" sz="2600" b="0" dirty="0">
                <a:solidFill>
                  <a:schemeClr val="tx2"/>
                </a:solidFill>
              </a:rPr>
              <a:t>Verändern von </a:t>
            </a:r>
            <a:r>
              <a:rPr lang="de-DE" sz="2600" b="0" dirty="0" err="1">
                <a:solidFill>
                  <a:schemeClr val="tx2"/>
                </a:solidFill>
              </a:rPr>
              <a:t>Tupeln</a:t>
            </a:r>
            <a:endParaRPr lang="de-DE" sz="2600" b="0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de-DE" sz="2600" dirty="0"/>
              <a:t>update </a:t>
            </a:r>
            <a:r>
              <a:rPr lang="de-DE" sz="2600" b="0" dirty="0"/>
              <a:t>Studenten</a:t>
            </a:r>
          </a:p>
          <a:p>
            <a:pPr>
              <a:buNone/>
            </a:pPr>
            <a:r>
              <a:rPr lang="de-DE" sz="2600" dirty="0"/>
              <a:t>	</a:t>
            </a:r>
            <a:r>
              <a:rPr lang="de-DE" sz="2600" dirty="0" err="1"/>
              <a:t>set</a:t>
            </a:r>
            <a:r>
              <a:rPr lang="de-DE" sz="2600" dirty="0"/>
              <a:t> </a:t>
            </a:r>
            <a:r>
              <a:rPr lang="de-DE" sz="2600" b="0" dirty="0"/>
              <a:t>Semester = Semester + 1;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E7DBAE-B2D7-BD07-B8ED-419C10ADD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SQL-Abfragen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97238C-8B41-741C-C666-571505FFD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94560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1. SQL-Anfragen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364828"/>
            <a:ext cx="11148032" cy="397335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de-DE" sz="2600" b="0" dirty="0"/>
              <a:t>Sortierung</a:t>
            </a:r>
          </a:p>
          <a:p>
            <a:pPr>
              <a:buFont typeface="Wingdings" pitchFamily="2" charset="2"/>
              <a:buChar char="§"/>
            </a:pPr>
            <a:r>
              <a:rPr lang="de-DE" sz="2600" b="0" dirty="0" err="1"/>
              <a:t>Duplikateliminierung</a:t>
            </a:r>
            <a:endParaRPr lang="de-DE" sz="2600" b="0" dirty="0"/>
          </a:p>
          <a:p>
            <a:pPr>
              <a:buFont typeface="Wingdings" pitchFamily="2" charset="2"/>
              <a:buChar char="§"/>
            </a:pPr>
            <a:r>
              <a:rPr lang="de-DE" sz="2600" b="0" dirty="0"/>
              <a:t>SQL vs. Relationale Algebra und Tupelkalkül</a:t>
            </a:r>
          </a:p>
          <a:p>
            <a:pPr>
              <a:buFont typeface="Wingdings" pitchFamily="2" charset="2"/>
              <a:buChar char="§"/>
            </a:pPr>
            <a:r>
              <a:rPr lang="de-DE" sz="2600" b="0" dirty="0"/>
              <a:t>Anfragen über mehrere Relationen</a:t>
            </a:r>
          </a:p>
          <a:p>
            <a:pPr>
              <a:buFont typeface="Wingdings" pitchFamily="2" charset="2"/>
              <a:buChar char="§"/>
            </a:pPr>
            <a:r>
              <a:rPr lang="de-DE" sz="2600" b="0" dirty="0"/>
              <a:t>Kanonische Übersetzung in Relationale Algebra</a:t>
            </a:r>
          </a:p>
          <a:p>
            <a:pPr>
              <a:buFont typeface="Wingdings" pitchFamily="2" charset="2"/>
              <a:buChar char="§"/>
            </a:pPr>
            <a:r>
              <a:rPr lang="de-DE" sz="2600" b="0" dirty="0"/>
              <a:t>Tupelvariablen</a:t>
            </a:r>
          </a:p>
          <a:p>
            <a:pPr>
              <a:buFont typeface="Wingdings" pitchFamily="2" charset="2"/>
              <a:buChar char="§"/>
            </a:pPr>
            <a:r>
              <a:rPr lang="de-DE" sz="2600" b="0" dirty="0"/>
              <a:t>Mengenoperationen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Sortierung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175641"/>
            <a:ext cx="11148032" cy="397335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600" dirty="0"/>
              <a:t>select</a:t>
            </a:r>
            <a:r>
              <a:rPr lang="en-US" sz="2600" b="0" dirty="0"/>
              <a:t> </a:t>
            </a:r>
            <a:r>
              <a:rPr lang="en-US" sz="2600" b="0" dirty="0" err="1"/>
              <a:t>PersNr</a:t>
            </a:r>
            <a:r>
              <a:rPr lang="en-US" sz="2600" b="0" dirty="0"/>
              <a:t>, Name, Rang</a:t>
            </a:r>
          </a:p>
          <a:p>
            <a:pPr>
              <a:buNone/>
            </a:pPr>
            <a:r>
              <a:rPr lang="en-US" sz="2600" dirty="0"/>
              <a:t>  from</a:t>
            </a:r>
            <a:r>
              <a:rPr lang="en-US" sz="2600" b="0" dirty="0"/>
              <a:t> </a:t>
            </a:r>
            <a:r>
              <a:rPr lang="en-US" sz="2600" b="0" dirty="0" err="1"/>
              <a:t>Professoren</a:t>
            </a:r>
            <a:endParaRPr lang="en-US" sz="2600" b="0" dirty="0"/>
          </a:p>
          <a:p>
            <a:pPr>
              <a:buNone/>
            </a:pPr>
            <a:r>
              <a:rPr lang="en-US" sz="2600" dirty="0"/>
              <a:t>  order by </a:t>
            </a:r>
            <a:r>
              <a:rPr lang="en-US" sz="2600" b="0" dirty="0"/>
              <a:t>Rang </a:t>
            </a:r>
            <a:r>
              <a:rPr lang="en-US" sz="2600" dirty="0"/>
              <a:t>desc</a:t>
            </a:r>
            <a:r>
              <a:rPr lang="en-US" sz="2600" b="0" dirty="0"/>
              <a:t>, Name </a:t>
            </a:r>
            <a:r>
              <a:rPr lang="en-US" sz="2600" dirty="0" err="1"/>
              <a:t>asc</a:t>
            </a:r>
            <a:r>
              <a:rPr lang="en-US" sz="2600" b="0" dirty="0"/>
              <a:t>;</a:t>
            </a:r>
            <a:endParaRPr lang="de-DE" sz="2600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17</a:t>
            </a:fld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277365"/>
              </p:ext>
            </p:extLst>
          </p:nvPr>
        </p:nvGraphicFramePr>
        <p:xfrm>
          <a:off x="6281871" y="2215989"/>
          <a:ext cx="4051737" cy="3657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505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94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16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835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 err="1"/>
                        <a:t>PersNr</a:t>
                      </a:r>
                      <a:endParaRPr lang="de-DE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Rang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186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2136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Curie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35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Kant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35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Russel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35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35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2134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Augustinus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C3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835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2127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Kopernikus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C3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835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2133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Popper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C3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err="1"/>
              <a:t>Duplikateliminierung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175641"/>
            <a:ext cx="4678930" cy="397335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600" dirty="0"/>
              <a:t>select</a:t>
            </a:r>
            <a:r>
              <a:rPr lang="en-US" sz="2600" b="0" dirty="0"/>
              <a:t> Rang</a:t>
            </a:r>
          </a:p>
          <a:p>
            <a:pPr>
              <a:buNone/>
            </a:pPr>
            <a:r>
              <a:rPr lang="en-US" sz="2600" dirty="0"/>
              <a:t>  from</a:t>
            </a:r>
            <a:r>
              <a:rPr lang="en-US" sz="2600" b="0" dirty="0"/>
              <a:t> </a:t>
            </a:r>
            <a:r>
              <a:rPr lang="en-US" sz="2600" b="0" dirty="0" err="1"/>
              <a:t>Professoren</a:t>
            </a:r>
            <a:endParaRPr lang="en-US" sz="2600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18</a:t>
            </a:fld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66426"/>
              </p:ext>
            </p:extLst>
          </p:nvPr>
        </p:nvGraphicFramePr>
        <p:xfrm>
          <a:off x="2490953" y="3182112"/>
          <a:ext cx="961698" cy="34015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616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3204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Rang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9167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3204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3204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C3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3204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C3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3204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C3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3204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3204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 txBox="1">
            <a:spLocks/>
          </p:cNvSpPr>
          <p:nvPr/>
        </p:nvSpPr>
        <p:spPr>
          <a:xfrm>
            <a:off x="5355021" y="2175641"/>
            <a:ext cx="4678930" cy="3973353"/>
          </a:xfrm>
          <a:prstGeom prst="rect">
            <a:avLst/>
          </a:prstGeom>
        </p:spPr>
        <p:txBody>
          <a:bodyPr lIns="0">
            <a:noAutofit/>
          </a:bodyPr>
          <a:lstStyle/>
          <a:p>
            <a:pPr marL="514350" lvl="0" indent="-514350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</a:pPr>
            <a:r>
              <a:rPr lang="en-US" sz="2600" b="1" dirty="0"/>
              <a:t>select distinct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Rang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Tx/>
              <a:buFont typeface="+mj-lt"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from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Professoren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/>
        </p:nvGraphicFramePr>
        <p:xfrm>
          <a:off x="6432331" y="3846786"/>
          <a:ext cx="1539766" cy="139913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397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6377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Rang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6377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C3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377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SQL vs. Relationale Algebra und </a:t>
            </a:r>
            <a:r>
              <a:rPr lang="de-DE" dirty="0" err="1"/>
              <a:t>Tupelkalkül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364828"/>
            <a:ext cx="11148032" cy="397335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de-DE" sz="2600" b="0" dirty="0"/>
              <a:t>SQL basiert zwar auf dem Tupelkalkül</a:t>
            </a:r>
          </a:p>
          <a:p>
            <a:pPr>
              <a:buFont typeface="Wingdings" pitchFamily="2" charset="2"/>
              <a:buChar char="§"/>
            </a:pPr>
            <a:r>
              <a:rPr lang="de-DE" sz="2600" b="0" dirty="0"/>
              <a:t>SQL verwendet auch Operatoren der Relationalen Algebra (s.u.)</a:t>
            </a:r>
          </a:p>
          <a:p>
            <a:pPr>
              <a:buFont typeface="Arial" pitchFamily="34" charset="0"/>
              <a:buChar char="•"/>
            </a:pPr>
            <a:endParaRPr lang="de-DE" sz="2600" b="0" dirty="0"/>
          </a:p>
          <a:p>
            <a:pPr>
              <a:buNone/>
            </a:pPr>
            <a:r>
              <a:rPr lang="de-DE" sz="2600" dirty="0"/>
              <a:t>Aber:</a:t>
            </a:r>
          </a:p>
          <a:p>
            <a:pPr>
              <a:buFont typeface="Wingdings" pitchFamily="2" charset="2"/>
              <a:buChar char="§"/>
            </a:pPr>
            <a:r>
              <a:rPr lang="de-DE" sz="2600" b="0" dirty="0"/>
              <a:t>SQL arbeitet faktisch mit </a:t>
            </a:r>
            <a:r>
              <a:rPr lang="de-DE" sz="2600" b="0" i="1" dirty="0"/>
              <a:t>Listen</a:t>
            </a:r>
            <a:r>
              <a:rPr lang="de-DE" sz="2600" b="0" dirty="0"/>
              <a:t> von Tupeln, d.h.:</a:t>
            </a:r>
          </a:p>
          <a:p>
            <a:pPr lvl="1">
              <a:buFont typeface="Wingdings" pitchFamily="2" charset="2"/>
              <a:buChar char="§"/>
            </a:pPr>
            <a:r>
              <a:rPr lang="de-DE" b="0" dirty="0"/>
              <a:t>Reihenfolge kann beeinflusst werden (</a:t>
            </a:r>
            <a:r>
              <a:rPr lang="de-DE" dirty="0"/>
              <a:t>ORDER BY</a:t>
            </a:r>
            <a:r>
              <a:rPr lang="de-DE" b="0" dirty="0"/>
              <a:t>)</a:t>
            </a:r>
          </a:p>
          <a:p>
            <a:pPr lvl="1">
              <a:buFont typeface="Wingdings" pitchFamily="2" charset="2"/>
              <a:buChar char="§"/>
            </a:pPr>
            <a:r>
              <a:rPr lang="de-DE" sz="2400" b="0" dirty="0"/>
              <a:t>Duplikate werden nicht automatisch eliminiert (</a:t>
            </a:r>
            <a:r>
              <a:rPr lang="de-DE" sz="2400" dirty="0"/>
              <a:t>DISTINCT</a:t>
            </a:r>
            <a:r>
              <a:rPr lang="de-DE" sz="2400" b="0" dirty="0"/>
              <a:t>)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519B9D5-C1E4-9D58-A13E-87B2F353CD0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Datenbankentwurf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2E1C03D-FDC7-A759-8807-472087D32DE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Um was geht‘s?</a:t>
            </a:r>
          </a:p>
          <a:p>
            <a:r>
              <a:rPr lang="de-DE" dirty="0"/>
              <a:t>Wir wollen lernen, wie wir in Datenbanken (komplexe) Abfragen erstellen können, um Daten abzufragen, zusammenzustellen, zu aggregieren und zu verändern.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051815B-52A8-2FA5-47B5-32B4D22331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1655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Anfragen über mehrere Relationen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364828"/>
            <a:ext cx="5572309" cy="397335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b="0" dirty="0" err="1">
                <a:solidFill>
                  <a:schemeClr val="tx2"/>
                </a:solidFill>
              </a:rPr>
              <a:t>Welcher</a:t>
            </a:r>
            <a:r>
              <a:rPr lang="en-US" b="0" dirty="0">
                <a:solidFill>
                  <a:schemeClr val="tx2"/>
                </a:solidFill>
              </a:rPr>
              <a:t> Professor </a:t>
            </a:r>
            <a:r>
              <a:rPr lang="en-US" b="0" dirty="0" err="1">
                <a:solidFill>
                  <a:schemeClr val="tx2"/>
                </a:solidFill>
              </a:rPr>
              <a:t>liest</a:t>
            </a:r>
            <a:r>
              <a:rPr lang="en-US" b="0" dirty="0">
                <a:solidFill>
                  <a:schemeClr val="tx2"/>
                </a:solidFill>
              </a:rPr>
              <a:t> "</a:t>
            </a:r>
            <a:r>
              <a:rPr lang="en-US" b="0" dirty="0" err="1">
                <a:solidFill>
                  <a:schemeClr val="tx2"/>
                </a:solidFill>
              </a:rPr>
              <a:t>Mäeutik</a:t>
            </a:r>
            <a:r>
              <a:rPr lang="en-US" b="0" dirty="0">
                <a:solidFill>
                  <a:schemeClr val="tx2"/>
                </a:solidFill>
              </a:rPr>
              <a:t>"?</a:t>
            </a:r>
          </a:p>
          <a:p>
            <a:pPr>
              <a:buNone/>
            </a:pPr>
            <a:endParaRPr lang="en-US" b="0" dirty="0"/>
          </a:p>
          <a:p>
            <a:pPr>
              <a:buNone/>
            </a:pPr>
            <a:r>
              <a:rPr lang="en-US" dirty="0"/>
              <a:t>select</a:t>
            </a:r>
            <a:r>
              <a:rPr lang="en-US" b="0" dirty="0"/>
              <a:t> Name, </a:t>
            </a:r>
            <a:r>
              <a:rPr lang="en-US" b="0" dirty="0" err="1"/>
              <a:t>Titel</a:t>
            </a:r>
            <a:endParaRPr lang="en-US" b="0" dirty="0"/>
          </a:p>
          <a:p>
            <a:pPr>
              <a:buNone/>
            </a:pPr>
            <a:r>
              <a:rPr lang="en-US" dirty="0"/>
              <a:t>  from</a:t>
            </a:r>
            <a:r>
              <a:rPr lang="en-US" b="0" dirty="0"/>
              <a:t> </a:t>
            </a:r>
            <a:r>
              <a:rPr lang="en-US" b="0" dirty="0" err="1"/>
              <a:t>Professoren</a:t>
            </a:r>
            <a:r>
              <a:rPr lang="en-US" b="0" dirty="0"/>
              <a:t>, </a:t>
            </a:r>
            <a:r>
              <a:rPr lang="en-US" b="0" dirty="0" err="1"/>
              <a:t>Vorlesungen</a:t>
            </a:r>
            <a:endParaRPr lang="en-US" b="0" dirty="0"/>
          </a:p>
          <a:p>
            <a:pPr>
              <a:buNone/>
            </a:pPr>
            <a:r>
              <a:rPr lang="en-US" dirty="0"/>
              <a:t>  where</a:t>
            </a:r>
            <a:r>
              <a:rPr lang="en-US" b="0" dirty="0"/>
              <a:t>   </a:t>
            </a:r>
            <a:r>
              <a:rPr lang="en-US" b="0" dirty="0" err="1"/>
              <a:t>PersNr</a:t>
            </a:r>
            <a:r>
              <a:rPr lang="en-US" b="0" dirty="0"/>
              <a:t> = </a:t>
            </a:r>
            <a:r>
              <a:rPr lang="en-US" b="0" dirty="0" err="1"/>
              <a:t>gelesenVon</a:t>
            </a:r>
            <a:r>
              <a:rPr lang="en-US" b="0" dirty="0"/>
              <a:t> </a:t>
            </a:r>
            <a:r>
              <a:rPr lang="en-US" dirty="0"/>
              <a:t>and</a:t>
            </a:r>
            <a:r>
              <a:rPr lang="en-US" b="0" dirty="0"/>
              <a:t> </a:t>
            </a:r>
            <a:br>
              <a:rPr lang="en-US" b="0" dirty="0"/>
            </a:br>
            <a:r>
              <a:rPr lang="en-US" b="0" dirty="0"/>
              <a:t>         </a:t>
            </a:r>
            <a:r>
              <a:rPr lang="en-US" b="0" dirty="0" err="1"/>
              <a:t>Titel</a:t>
            </a:r>
            <a:r>
              <a:rPr lang="en-US" b="0" dirty="0"/>
              <a:t> = ‘</a:t>
            </a:r>
            <a:r>
              <a:rPr lang="en-US" b="0" dirty="0" err="1"/>
              <a:t>Mäeutik</a:t>
            </a:r>
            <a:r>
              <a:rPr lang="en-US" b="0" dirty="0"/>
              <a:t>‘ ;</a:t>
            </a:r>
          </a:p>
          <a:p>
            <a:pPr>
              <a:buNone/>
            </a:pPr>
            <a:endParaRPr lang="en-US" b="0" dirty="0"/>
          </a:p>
          <a:p>
            <a:pPr>
              <a:buNone/>
            </a:pPr>
            <a:r>
              <a:rPr lang="el-GR" b="0" dirty="0"/>
              <a:t>Π</a:t>
            </a:r>
            <a:r>
              <a:rPr lang="de-DE" b="0" baseline="-25000" dirty="0" err="1"/>
              <a:t>Name,Titel</a:t>
            </a:r>
            <a:r>
              <a:rPr lang="de-DE" b="0" dirty="0"/>
              <a:t>(</a:t>
            </a:r>
            <a:r>
              <a:rPr lang="de-DE" b="0" dirty="0" err="1"/>
              <a:t>σ</a:t>
            </a:r>
            <a:r>
              <a:rPr lang="de-DE" b="0" baseline="-25000" dirty="0" err="1"/>
              <a:t>PersNr</a:t>
            </a:r>
            <a:r>
              <a:rPr lang="de-DE" b="0" baseline="-25000" dirty="0"/>
              <a:t>=</a:t>
            </a:r>
            <a:r>
              <a:rPr lang="de-DE" b="0" baseline="-25000" dirty="0" err="1"/>
              <a:t>gelesenVon∧Titel</a:t>
            </a:r>
            <a:r>
              <a:rPr lang="de-DE" b="0" baseline="-25000" dirty="0"/>
              <a:t>='Mäeutik'</a:t>
            </a:r>
            <a:br>
              <a:rPr lang="de-DE" b="0" baseline="-25000" dirty="0"/>
            </a:br>
            <a:r>
              <a:rPr lang="de-DE" b="0" dirty="0"/>
              <a:t>(Professoren x Vorlesungen))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20</a:t>
            </a:fld>
            <a:endParaRPr lang="de-DE" dirty="0"/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4ABA8C3F-0A0B-750D-7467-18704EE2BE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0112713"/>
              </p:ext>
            </p:extLst>
          </p:nvPr>
        </p:nvGraphicFramePr>
        <p:xfrm>
          <a:off x="6878581" y="15694"/>
          <a:ext cx="5313419" cy="38980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28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24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40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86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4731">
                <a:tc gridSpan="4"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Vorlesungen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/>
                        <a:t>VorlNr</a:t>
                      </a:r>
                      <a:endParaRPr lang="de-DE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Titel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SWS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/>
                        <a:t>gelesenVon</a:t>
                      </a:r>
                      <a:endParaRPr lang="de-DE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Grundzüge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Erkenntnistheorie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Mäeutik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Logik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4372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Wissenschaftstheorie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Bioethik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5259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Der Wiener</a:t>
                      </a:r>
                      <a:r>
                        <a:rPr lang="de-DE" sz="1400" baseline="0" dirty="0"/>
                        <a:t> Kreis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Glaube und Wissen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4630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Die 3 Kritiken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BB901C8D-6F11-E533-EFB8-A1F1D628CC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278008"/>
              </p:ext>
            </p:extLst>
          </p:nvPr>
        </p:nvGraphicFramePr>
        <p:xfrm>
          <a:off x="6876498" y="4099106"/>
          <a:ext cx="3594538" cy="274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6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8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78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19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7816">
                <a:tc gridSpan="4"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Professoren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/>
                        <a:t>PersNr</a:t>
                      </a:r>
                      <a:endParaRPr lang="de-DE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Rang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Raum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Russel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Kopernikus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Popper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Augustinus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309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Curie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Kant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Anfragen über mehrere Relationen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21</a:t>
            </a:fld>
            <a:endParaRPr lang="de-DE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488093"/>
              </p:ext>
            </p:extLst>
          </p:nvPr>
        </p:nvGraphicFramePr>
        <p:xfrm>
          <a:off x="1688951" y="2228850"/>
          <a:ext cx="4311800" cy="28037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7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34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6339">
                <a:tc gridSpan="4">
                  <a:txBody>
                    <a:bodyPr/>
                    <a:lstStyle/>
                    <a:p>
                      <a:pPr algn="ctr"/>
                      <a:r>
                        <a:rPr lang="de-DE" dirty="0"/>
                        <a:t>Professoren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339"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PersNr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Rang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Raum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339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339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Russel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339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6202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6339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Kant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0" name="Tabelle 9"/>
          <p:cNvGraphicFramePr>
            <a:graphicFrameLocks noGrp="1"/>
          </p:cNvGraphicFramePr>
          <p:nvPr/>
        </p:nvGraphicFramePr>
        <p:xfrm>
          <a:off x="6489551" y="2228850"/>
          <a:ext cx="5173295" cy="321013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963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99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06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63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6339">
                <a:tc gridSpan="4">
                  <a:txBody>
                    <a:bodyPr/>
                    <a:lstStyle/>
                    <a:p>
                      <a:pPr algn="ctr"/>
                      <a:r>
                        <a:rPr lang="de-DE" dirty="0"/>
                        <a:t>Professoren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339"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VorlNr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Tite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SWS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gelesenVon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339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Grundzüge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339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Russel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339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6202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Mäeutik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6339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6339">
                <a:tc>
                  <a:txBody>
                    <a:bodyPr/>
                    <a:lstStyle/>
                    <a:p>
                      <a:pPr algn="ctr"/>
                      <a:r>
                        <a:rPr lang="de-DE" b="0" dirty="0"/>
                        <a:t>4630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/>
                        <a:t>Die 3 Kritiken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cxnSp>
        <p:nvCxnSpPr>
          <p:cNvPr id="12" name="Gerade Verbindung mit Pfeil 11"/>
          <p:cNvCxnSpPr/>
          <p:nvPr/>
        </p:nvCxnSpPr>
        <p:spPr>
          <a:xfrm>
            <a:off x="3924300" y="5669306"/>
            <a:ext cx="914400" cy="914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H="1">
            <a:off x="6533926" y="5671232"/>
            <a:ext cx="825649" cy="914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4864330" y="5814265"/>
            <a:ext cx="17704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200" dirty="0"/>
              <a:t>Verknüpfung</a:t>
            </a:r>
          </a:p>
          <a:p>
            <a:pPr algn="ctr"/>
            <a:r>
              <a:rPr lang="de-DE" sz="2200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0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22</a:t>
            </a:fld>
            <a:endParaRPr lang="de-DE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478001"/>
              </p:ext>
            </p:extLst>
          </p:nvPr>
        </p:nvGraphicFramePr>
        <p:xfrm>
          <a:off x="762000" y="743424"/>
          <a:ext cx="10900845" cy="3690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06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20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9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3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9969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PersNr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Rang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Raum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VorlNr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Titel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SWS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gelesenVon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9895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Grundzüge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9895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9895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b="1" dirty="0"/>
                    </a:p>
                    <a:p>
                      <a:pPr algn="ctr"/>
                      <a:endParaRPr lang="de-DE" b="1" dirty="0"/>
                    </a:p>
                    <a:p>
                      <a:pPr algn="ctr"/>
                      <a:endParaRPr lang="de-DE" b="1" dirty="0"/>
                    </a:p>
                    <a:p>
                      <a:pPr algn="ctr"/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2955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Mäeutik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9895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b="1" dirty="0"/>
                    </a:p>
                    <a:p>
                      <a:pPr algn="ctr"/>
                      <a:endParaRPr lang="de-DE" b="1" dirty="0"/>
                    </a:p>
                    <a:p>
                      <a:pPr algn="ctr"/>
                      <a:endParaRPr lang="de-DE" b="1" dirty="0"/>
                    </a:p>
                    <a:p>
                      <a:pPr algn="ctr"/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9895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Russel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Grundzüge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9895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Russel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9895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b="1" dirty="0"/>
                    </a:p>
                    <a:p>
                      <a:pPr algn="ctr"/>
                      <a:endParaRPr lang="de-DE" b="1" dirty="0"/>
                    </a:p>
                    <a:p>
                      <a:pPr algn="ctr"/>
                      <a:endParaRPr lang="de-DE" b="1" dirty="0"/>
                    </a:p>
                    <a:p>
                      <a:pPr algn="ctr"/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9895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Kant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4630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Die 3 Kritiken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12" name="Gerade Verbindung mit Pfeil 11"/>
          <p:cNvCxnSpPr/>
          <p:nvPr/>
        </p:nvCxnSpPr>
        <p:spPr>
          <a:xfrm>
            <a:off x="4838700" y="4461732"/>
            <a:ext cx="0" cy="3693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4899660" y="4461732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Auswahl</a:t>
            </a:r>
          </a:p>
        </p:txBody>
      </p:sp>
      <p:graphicFrame>
        <p:nvGraphicFramePr>
          <p:cNvPr id="22" name="Tabelle 21"/>
          <p:cNvGraphicFramePr>
            <a:graphicFrameLocks noGrp="1"/>
          </p:cNvGraphicFramePr>
          <p:nvPr/>
        </p:nvGraphicFramePr>
        <p:xfrm>
          <a:off x="761996" y="4855448"/>
          <a:ext cx="10900848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0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5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907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6159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PersNr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Rang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Raum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VorlNr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Titel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SWS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gelesenVon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Mäeutik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3" name="Textfeld 22"/>
          <p:cNvSpPr txBox="1"/>
          <p:nvPr/>
        </p:nvSpPr>
        <p:spPr>
          <a:xfrm>
            <a:off x="4899660" y="5597128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Projektion</a:t>
            </a:r>
          </a:p>
        </p:txBody>
      </p:sp>
      <p:cxnSp>
        <p:nvCxnSpPr>
          <p:cNvPr id="24" name="Gerade Verbindung mit Pfeil 23"/>
          <p:cNvCxnSpPr/>
          <p:nvPr/>
        </p:nvCxnSpPr>
        <p:spPr>
          <a:xfrm>
            <a:off x="4838700" y="5645896"/>
            <a:ext cx="0" cy="3693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Tabel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656526"/>
              </p:ext>
            </p:extLst>
          </p:nvPr>
        </p:nvGraphicFramePr>
        <p:xfrm>
          <a:off x="3428996" y="6079744"/>
          <a:ext cx="4362450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71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0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Titel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Mäeutik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Kanonische Übersetzung in die relationale Algebra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96890" y="2133600"/>
            <a:ext cx="3762559" cy="397335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sz="2600" b="0" dirty="0"/>
              <a:t>Allgemein hat eine</a:t>
            </a:r>
          </a:p>
          <a:p>
            <a:pPr>
              <a:buNone/>
            </a:pPr>
            <a:r>
              <a:rPr lang="de-DE" sz="2600" b="0" dirty="0"/>
              <a:t>(</a:t>
            </a:r>
            <a:r>
              <a:rPr lang="de-DE" sz="2600" b="0" dirty="0" err="1"/>
              <a:t>ungeschachtelte</a:t>
            </a:r>
            <a:r>
              <a:rPr lang="de-DE" sz="2600" b="0" dirty="0"/>
              <a:t>) SQL-</a:t>
            </a:r>
          </a:p>
          <a:p>
            <a:pPr>
              <a:buNone/>
            </a:pPr>
            <a:r>
              <a:rPr lang="de-DE" sz="2600" b="0" dirty="0"/>
              <a:t>Anfrage die Form:</a:t>
            </a:r>
          </a:p>
          <a:p>
            <a:pPr>
              <a:buNone/>
            </a:pPr>
            <a:endParaRPr lang="de-DE" sz="2600" b="0" dirty="0"/>
          </a:p>
          <a:p>
            <a:pPr>
              <a:buNone/>
            </a:pPr>
            <a:r>
              <a:rPr lang="de-DE" sz="2600" dirty="0" err="1"/>
              <a:t>select</a:t>
            </a:r>
            <a:r>
              <a:rPr lang="de-DE" sz="2600" dirty="0"/>
              <a:t> </a:t>
            </a:r>
            <a:r>
              <a:rPr lang="de-DE" sz="2800" b="0" i="1" dirty="0"/>
              <a:t>A</a:t>
            </a:r>
            <a:r>
              <a:rPr lang="de-DE" sz="2800" b="0" i="1" baseline="-25000" dirty="0"/>
              <a:t>1</a:t>
            </a:r>
            <a:r>
              <a:rPr lang="de-DE" sz="2800" b="0" i="1" dirty="0"/>
              <a:t>, ..., A</a:t>
            </a:r>
            <a:r>
              <a:rPr lang="de-DE" sz="2800" b="0" i="1" baseline="-25000" dirty="0"/>
              <a:t>n</a:t>
            </a:r>
            <a:endParaRPr lang="de-DE" sz="2600" b="0" dirty="0"/>
          </a:p>
          <a:p>
            <a:pPr>
              <a:buNone/>
            </a:pPr>
            <a:r>
              <a:rPr lang="de-DE" sz="2600" dirty="0"/>
              <a:t>  </a:t>
            </a:r>
            <a:r>
              <a:rPr lang="de-DE" sz="2600" dirty="0" err="1"/>
              <a:t>from</a:t>
            </a:r>
            <a:r>
              <a:rPr lang="de-DE" sz="2600" dirty="0"/>
              <a:t> </a:t>
            </a:r>
            <a:r>
              <a:rPr lang="de-DE" sz="2800" b="0" i="1" dirty="0"/>
              <a:t>R</a:t>
            </a:r>
            <a:r>
              <a:rPr lang="de-DE" sz="2800" b="0" i="1" baseline="-25000" dirty="0"/>
              <a:t>1</a:t>
            </a:r>
            <a:r>
              <a:rPr lang="de-DE" sz="2800" b="0" i="1" dirty="0"/>
              <a:t>, ..., R</a:t>
            </a:r>
            <a:r>
              <a:rPr lang="de-DE" sz="2800" b="0" i="1" baseline="-25000" dirty="0"/>
              <a:t>k</a:t>
            </a:r>
            <a:endParaRPr lang="de-DE" sz="2600" b="0" dirty="0"/>
          </a:p>
          <a:p>
            <a:pPr>
              <a:buNone/>
            </a:pPr>
            <a:r>
              <a:rPr lang="de-DE" sz="2600" dirty="0"/>
              <a:t>  </a:t>
            </a:r>
            <a:r>
              <a:rPr lang="de-DE" sz="2600" dirty="0" err="1"/>
              <a:t>where</a:t>
            </a:r>
            <a:r>
              <a:rPr lang="de-DE" sz="2600" dirty="0"/>
              <a:t> </a:t>
            </a:r>
            <a:r>
              <a:rPr lang="de-DE" sz="2600" b="0" i="1" dirty="0"/>
              <a:t>P;</a:t>
            </a:r>
            <a:endParaRPr lang="de-DE" sz="26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 txBox="1">
            <a:spLocks/>
          </p:cNvSpPr>
          <p:nvPr/>
        </p:nvSpPr>
        <p:spPr>
          <a:xfrm>
            <a:off x="4849058" y="2133600"/>
            <a:ext cx="3914959" cy="3973353"/>
          </a:xfrm>
          <a:prstGeom prst="rect">
            <a:avLst/>
          </a:prstGeom>
        </p:spPr>
        <p:txBody>
          <a:bodyPr lIns="0">
            <a:noAutofit/>
          </a:bodyPr>
          <a:lstStyle/>
          <a:p>
            <a:pPr marL="514350" lvl="0" indent="-514350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</a:pPr>
            <a:r>
              <a:rPr lang="de-DE" sz="2600" dirty="0"/>
              <a:t>	Übersetzung in die relationale Algebra:</a:t>
            </a:r>
            <a:endParaRPr kumimoji="0" lang="de-DE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Grafik 8" descr="Kap4_f18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86250" y="3013375"/>
            <a:ext cx="4477767" cy="3844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err="1"/>
              <a:t>Tupelvariablen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076450"/>
            <a:ext cx="11139242" cy="4261732"/>
          </a:xfrm>
        </p:spPr>
        <p:txBody>
          <a:bodyPr>
            <a:noAutofit/>
          </a:bodyPr>
          <a:lstStyle/>
          <a:p>
            <a:pPr>
              <a:spcBef>
                <a:spcPts val="2000"/>
              </a:spcBef>
              <a:buNone/>
            </a:pPr>
            <a:r>
              <a:rPr lang="de-DE" sz="2200" b="0" dirty="0">
                <a:solidFill>
                  <a:schemeClr val="tx2"/>
                </a:solidFill>
              </a:rPr>
              <a:t>Welche Studierenden hören welche Vorlesungen?</a:t>
            </a:r>
          </a:p>
          <a:p>
            <a:pPr>
              <a:spcBef>
                <a:spcPts val="2000"/>
              </a:spcBef>
              <a:buNone/>
            </a:pPr>
            <a:r>
              <a:rPr lang="de-DE" sz="2200" dirty="0" err="1"/>
              <a:t>select</a:t>
            </a:r>
            <a:r>
              <a:rPr lang="de-DE" sz="2200" b="0" dirty="0"/>
              <a:t> Name, Titel</a:t>
            </a:r>
          </a:p>
          <a:p>
            <a:pPr>
              <a:buNone/>
            </a:pPr>
            <a:r>
              <a:rPr lang="de-DE" sz="2200" dirty="0"/>
              <a:t>  </a:t>
            </a:r>
            <a:r>
              <a:rPr lang="de-DE" sz="2200" dirty="0" err="1"/>
              <a:t>from</a:t>
            </a:r>
            <a:r>
              <a:rPr lang="de-DE" sz="2200" b="0" dirty="0"/>
              <a:t> Studenten, hören, Vorlesungen</a:t>
            </a:r>
          </a:p>
          <a:p>
            <a:pPr>
              <a:buNone/>
            </a:pPr>
            <a:r>
              <a:rPr lang="de-DE" sz="2200" dirty="0"/>
              <a:t>  </a:t>
            </a:r>
            <a:r>
              <a:rPr lang="de-DE" sz="2200" dirty="0" err="1"/>
              <a:t>where</a:t>
            </a:r>
            <a:r>
              <a:rPr lang="de-DE" sz="2200" b="0" dirty="0"/>
              <a:t> </a:t>
            </a:r>
            <a:r>
              <a:rPr lang="de-DE" sz="2200" b="0" dirty="0" err="1"/>
              <a:t>Studenten.MatrNr</a:t>
            </a:r>
            <a:r>
              <a:rPr lang="de-DE" sz="2200" b="0" dirty="0"/>
              <a:t> = </a:t>
            </a:r>
            <a:r>
              <a:rPr lang="de-DE" sz="2200" b="0" dirty="0" err="1"/>
              <a:t>hören.MatrNr</a:t>
            </a:r>
            <a:r>
              <a:rPr lang="de-DE" sz="2200" b="0" dirty="0"/>
              <a:t> </a:t>
            </a:r>
            <a:r>
              <a:rPr lang="de-DE" sz="2200" dirty="0"/>
              <a:t>and </a:t>
            </a:r>
          </a:p>
          <a:p>
            <a:pPr>
              <a:spcAft>
                <a:spcPts val="2000"/>
              </a:spcAft>
              <a:buNone/>
            </a:pPr>
            <a:r>
              <a:rPr lang="de-DE" sz="2200" b="0" dirty="0"/>
              <a:t>	</a:t>
            </a:r>
            <a:r>
              <a:rPr lang="de-DE" sz="2200" b="0" dirty="0" err="1"/>
              <a:t>hören.VorlNr</a:t>
            </a:r>
            <a:r>
              <a:rPr lang="de-DE" sz="2200" b="0" dirty="0"/>
              <a:t> = </a:t>
            </a:r>
            <a:r>
              <a:rPr lang="de-DE" sz="2200" b="0" dirty="0" err="1"/>
              <a:t>Vorlesungen.VorlNr</a:t>
            </a:r>
            <a:r>
              <a:rPr lang="de-DE" sz="2200" b="0" dirty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de-DE" sz="2200" b="0" dirty="0"/>
              <a:t>Bei mehreren Relationen (auch mehrfachem Bezug auf dieselbe Relation) </a:t>
            </a:r>
            <a:br>
              <a:rPr lang="de-DE" sz="2200" b="0" dirty="0"/>
            </a:br>
            <a:r>
              <a:rPr lang="de-DE" sz="2200" b="0" dirty="0"/>
              <a:t>müssen in der Regel </a:t>
            </a:r>
            <a:r>
              <a:rPr lang="de-DE" sz="2200" b="0" i="1" dirty="0"/>
              <a:t>Tupelvariablen</a:t>
            </a:r>
            <a:r>
              <a:rPr lang="de-DE" sz="2200" b="0" dirty="0"/>
              <a:t> verwendet werden</a:t>
            </a:r>
          </a:p>
          <a:p>
            <a:pPr>
              <a:buFont typeface="Wingdings" pitchFamily="2" charset="2"/>
              <a:buChar char="§"/>
            </a:pPr>
            <a:r>
              <a:rPr lang="de-DE" sz="2200" b="0" dirty="0"/>
              <a:t>Als </a:t>
            </a:r>
            <a:r>
              <a:rPr lang="de-DE" sz="2200" b="0" i="1" dirty="0"/>
              <a:t>implizite Tupelvariablen </a:t>
            </a:r>
            <a:r>
              <a:rPr lang="de-DE" sz="2200" b="0" dirty="0"/>
              <a:t>können die Namen der Relationen verwendet werden</a:t>
            </a:r>
          </a:p>
          <a:p>
            <a:pPr>
              <a:buFont typeface="Wingdings" pitchFamily="2" charset="2"/>
              <a:buChar char="§"/>
            </a:pPr>
            <a:r>
              <a:rPr lang="de-DE" sz="2200" b="0" dirty="0"/>
              <a:t>Das geht aber nur, wenn für jede Relation nur </a:t>
            </a:r>
            <a:r>
              <a:rPr lang="de-DE" sz="2200" b="0" i="1" dirty="0"/>
              <a:t>eine</a:t>
            </a:r>
            <a:r>
              <a:rPr lang="de-DE" sz="2200" b="0" dirty="0"/>
              <a:t> </a:t>
            </a:r>
            <a:r>
              <a:rPr lang="de-DE" sz="2200" b="0" dirty="0" err="1"/>
              <a:t>Tupelvariable</a:t>
            </a:r>
            <a:r>
              <a:rPr lang="de-DE" sz="2200" b="0" dirty="0"/>
              <a:t> benötigt wird</a:t>
            </a:r>
            <a:endParaRPr lang="de-DE" sz="22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err="1"/>
              <a:t>Tupelvariablen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076450"/>
            <a:ext cx="11139242" cy="4261732"/>
          </a:xfrm>
        </p:spPr>
        <p:txBody>
          <a:bodyPr>
            <a:noAutofit/>
          </a:bodyPr>
          <a:lstStyle/>
          <a:p>
            <a:pPr>
              <a:spcBef>
                <a:spcPts val="2000"/>
              </a:spcBef>
              <a:buNone/>
            </a:pPr>
            <a:r>
              <a:rPr lang="de-DE" sz="2200" dirty="0">
                <a:solidFill>
                  <a:schemeClr val="tx2"/>
                </a:solidFill>
              </a:rPr>
              <a:t>Explizite </a:t>
            </a:r>
            <a:r>
              <a:rPr lang="de-DE" sz="2200" dirty="0" err="1">
                <a:solidFill>
                  <a:schemeClr val="tx2"/>
                </a:solidFill>
              </a:rPr>
              <a:t>Tupelvariablen</a:t>
            </a:r>
            <a:r>
              <a:rPr lang="de-DE" sz="2200" dirty="0">
                <a:solidFill>
                  <a:schemeClr val="tx2"/>
                </a:solidFill>
              </a:rPr>
              <a:t> </a:t>
            </a:r>
            <a:r>
              <a:rPr lang="de-DE" sz="2200" b="0" dirty="0">
                <a:solidFill>
                  <a:schemeClr val="tx2"/>
                </a:solidFill>
              </a:rPr>
              <a:t>werden im </a:t>
            </a:r>
            <a:r>
              <a:rPr lang="de-DE" sz="2200" dirty="0" err="1">
                <a:solidFill>
                  <a:schemeClr val="tx2"/>
                </a:solidFill>
              </a:rPr>
              <a:t>from</a:t>
            </a:r>
            <a:r>
              <a:rPr lang="de-DE" sz="2200" b="0" dirty="0">
                <a:solidFill>
                  <a:schemeClr val="tx2"/>
                </a:solidFill>
              </a:rPr>
              <a:t>-Teil deklariert:</a:t>
            </a:r>
          </a:p>
          <a:p>
            <a:pPr>
              <a:spcBef>
                <a:spcPts val="2000"/>
              </a:spcBef>
              <a:buNone/>
            </a:pPr>
            <a:r>
              <a:rPr lang="de-DE" sz="2200" dirty="0" err="1"/>
              <a:t>select</a:t>
            </a:r>
            <a:r>
              <a:rPr lang="de-DE" sz="2200" b="0" dirty="0"/>
              <a:t> </a:t>
            </a:r>
            <a:r>
              <a:rPr lang="de-DE" sz="2200" b="0" dirty="0" err="1"/>
              <a:t>s.Name</a:t>
            </a:r>
            <a:r>
              <a:rPr lang="de-DE" sz="2200" b="0" dirty="0"/>
              <a:t>, </a:t>
            </a:r>
            <a:r>
              <a:rPr lang="de-DE" sz="2200" b="0" dirty="0" err="1"/>
              <a:t>v.Titel</a:t>
            </a:r>
            <a:endParaRPr lang="de-DE" sz="2200" b="0" dirty="0"/>
          </a:p>
          <a:p>
            <a:pPr>
              <a:buNone/>
            </a:pPr>
            <a:r>
              <a:rPr lang="de-DE" sz="2200" dirty="0"/>
              <a:t>  </a:t>
            </a:r>
            <a:r>
              <a:rPr lang="de-DE" sz="2200" dirty="0" err="1"/>
              <a:t>from</a:t>
            </a:r>
            <a:r>
              <a:rPr lang="de-DE" sz="2200" b="0" dirty="0"/>
              <a:t> Studenten s, hören h, Vorlesungen v</a:t>
            </a:r>
          </a:p>
          <a:p>
            <a:pPr>
              <a:buNone/>
            </a:pPr>
            <a:r>
              <a:rPr lang="de-DE" sz="2200" dirty="0"/>
              <a:t>  </a:t>
            </a:r>
            <a:r>
              <a:rPr lang="de-DE" sz="2200" dirty="0" err="1"/>
              <a:t>where</a:t>
            </a:r>
            <a:r>
              <a:rPr lang="de-DE" sz="2200" b="0" dirty="0"/>
              <a:t> </a:t>
            </a:r>
            <a:r>
              <a:rPr lang="de-DE" sz="2200" b="0" dirty="0" err="1"/>
              <a:t>s.MatrNr</a:t>
            </a:r>
            <a:r>
              <a:rPr lang="de-DE" sz="2200" b="0" dirty="0"/>
              <a:t> = </a:t>
            </a:r>
            <a:r>
              <a:rPr lang="de-DE" sz="2200" b="0" dirty="0" err="1"/>
              <a:t>h.MatrNr</a:t>
            </a:r>
            <a:r>
              <a:rPr lang="de-DE" sz="2200" b="0" dirty="0"/>
              <a:t> </a:t>
            </a:r>
            <a:r>
              <a:rPr lang="de-DE" sz="2200" dirty="0"/>
              <a:t>and </a:t>
            </a:r>
          </a:p>
          <a:p>
            <a:pPr>
              <a:spcAft>
                <a:spcPts val="2000"/>
              </a:spcAft>
              <a:buNone/>
            </a:pPr>
            <a:r>
              <a:rPr lang="de-DE" sz="2200" b="0" dirty="0"/>
              <a:t>	</a:t>
            </a:r>
            <a:r>
              <a:rPr lang="de-DE" sz="2200" b="0" dirty="0" err="1"/>
              <a:t>h.VorlNr</a:t>
            </a:r>
            <a:r>
              <a:rPr lang="de-DE" sz="2200" b="0" dirty="0"/>
              <a:t> = </a:t>
            </a:r>
            <a:r>
              <a:rPr lang="de-DE" sz="2200" b="0" dirty="0" err="1"/>
              <a:t>v.VorlNr</a:t>
            </a:r>
            <a:r>
              <a:rPr lang="de-DE" sz="2200" b="0" dirty="0"/>
              <a:t>;</a:t>
            </a:r>
          </a:p>
          <a:p>
            <a:pPr>
              <a:buNone/>
            </a:pPr>
            <a:r>
              <a:rPr lang="de-DE" sz="2200" dirty="0"/>
              <a:t>Beachte:</a:t>
            </a:r>
            <a:r>
              <a:rPr lang="de-DE" sz="2200" b="0" dirty="0"/>
              <a:t>  Die </a:t>
            </a:r>
            <a:r>
              <a:rPr lang="de-DE" sz="2200" b="0" dirty="0" err="1"/>
              <a:t>Tupelvariablen</a:t>
            </a:r>
            <a:r>
              <a:rPr lang="de-DE" sz="2200" b="0" dirty="0"/>
              <a:t> müssen in </a:t>
            </a:r>
            <a:r>
              <a:rPr lang="de-DE" sz="2200" b="0" i="1" dirty="0"/>
              <a:t>allen</a:t>
            </a:r>
            <a:r>
              <a:rPr lang="de-DE" sz="2200" b="0" dirty="0"/>
              <a:t> Teilen der Anfrage verwendet werden, </a:t>
            </a:r>
            <a:br>
              <a:rPr lang="de-DE" sz="2200" b="0" dirty="0"/>
            </a:br>
            <a:r>
              <a:rPr lang="de-DE" sz="2200" b="0" dirty="0"/>
              <a:t>	     </a:t>
            </a:r>
            <a:r>
              <a:rPr lang="de-DE" sz="1100" b="0" dirty="0"/>
              <a:t> </a:t>
            </a:r>
            <a:r>
              <a:rPr lang="de-DE" sz="2200" b="0" dirty="0"/>
              <a:t>nicht nur im </a:t>
            </a:r>
            <a:r>
              <a:rPr lang="de-DE" sz="2200" dirty="0" err="1"/>
              <a:t>where</a:t>
            </a:r>
            <a:r>
              <a:rPr lang="de-DE" sz="2200" b="0" dirty="0"/>
              <a:t>-Teil</a:t>
            </a:r>
            <a:endParaRPr lang="de-DE" sz="22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604" y="917780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Tupelvariablen: Veranschaulichung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1374881"/>
            <a:ext cx="11139242" cy="1924050"/>
          </a:xfrm>
        </p:spPr>
        <p:txBody>
          <a:bodyPr>
            <a:noAutofit/>
          </a:bodyPr>
          <a:lstStyle/>
          <a:p>
            <a:pPr>
              <a:spcBef>
                <a:spcPts val="2000"/>
              </a:spcBef>
              <a:buNone/>
            </a:pPr>
            <a:r>
              <a:rPr lang="de-DE" sz="2200" b="0" dirty="0">
                <a:solidFill>
                  <a:schemeClr val="tx2"/>
                </a:solidFill>
              </a:rPr>
              <a:t>Welcher Professor liest „Mäeutik“?</a:t>
            </a:r>
          </a:p>
          <a:p>
            <a:pPr>
              <a:spcBef>
                <a:spcPts val="2000"/>
              </a:spcBef>
              <a:buNone/>
            </a:pPr>
            <a:r>
              <a:rPr lang="de-DE" sz="2200" dirty="0" err="1"/>
              <a:t>select</a:t>
            </a:r>
            <a:r>
              <a:rPr lang="de-DE" sz="2200" b="0" dirty="0"/>
              <a:t> </a:t>
            </a:r>
            <a:r>
              <a:rPr lang="de-DE" sz="2200" b="0" dirty="0" err="1"/>
              <a:t>p.Name</a:t>
            </a:r>
            <a:r>
              <a:rPr lang="de-DE" sz="2200" b="0" dirty="0"/>
              <a:t>, </a:t>
            </a:r>
            <a:r>
              <a:rPr lang="de-DE" sz="2200" b="0" dirty="0" err="1"/>
              <a:t>v.Titel</a:t>
            </a:r>
            <a:endParaRPr lang="de-DE" sz="2200" b="0" dirty="0"/>
          </a:p>
          <a:p>
            <a:pPr>
              <a:buNone/>
            </a:pPr>
            <a:r>
              <a:rPr lang="de-DE" sz="2200" dirty="0"/>
              <a:t>  </a:t>
            </a:r>
            <a:r>
              <a:rPr lang="de-DE" sz="2200" dirty="0" err="1"/>
              <a:t>from</a:t>
            </a:r>
            <a:r>
              <a:rPr lang="de-DE" sz="2200" b="0" dirty="0"/>
              <a:t> Professoren p, Vorlesungen v</a:t>
            </a:r>
          </a:p>
          <a:p>
            <a:pPr>
              <a:buNone/>
            </a:pPr>
            <a:r>
              <a:rPr lang="de-DE" sz="2200" dirty="0"/>
              <a:t>  </a:t>
            </a:r>
            <a:r>
              <a:rPr lang="de-DE" sz="2200" dirty="0" err="1"/>
              <a:t>where</a:t>
            </a:r>
            <a:r>
              <a:rPr lang="de-DE" sz="2200" b="0" dirty="0"/>
              <a:t> </a:t>
            </a:r>
            <a:r>
              <a:rPr lang="de-DE" sz="2200" b="0" dirty="0" err="1"/>
              <a:t>p.PersNr</a:t>
            </a:r>
            <a:r>
              <a:rPr lang="de-DE" sz="2200" b="0" dirty="0"/>
              <a:t> = </a:t>
            </a:r>
            <a:r>
              <a:rPr lang="de-DE" sz="2200" b="0" dirty="0" err="1"/>
              <a:t>v.gelesenVon</a:t>
            </a:r>
            <a:r>
              <a:rPr lang="de-DE" sz="2200" b="0" dirty="0"/>
              <a:t> </a:t>
            </a:r>
            <a:r>
              <a:rPr lang="de-DE" sz="2200" dirty="0"/>
              <a:t>and </a:t>
            </a:r>
            <a:r>
              <a:rPr lang="de-DE" sz="2200" b="0" dirty="0" err="1"/>
              <a:t>v.Titel</a:t>
            </a:r>
            <a:r>
              <a:rPr lang="de-DE" sz="2200" b="0" dirty="0"/>
              <a:t> = ‘Mäeutik‘;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26</a:t>
            </a:fld>
            <a:endParaRPr lang="de-DE" dirty="0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/>
        </p:nvGraphicFramePr>
        <p:xfrm>
          <a:off x="1460351" y="3200400"/>
          <a:ext cx="5313419" cy="3657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28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24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40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86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6700">
                <a:tc gridSpan="4"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Vorlesungen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/>
                        <a:t>VorlNr</a:t>
                      </a:r>
                      <a:endParaRPr lang="de-DE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Titel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SWS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/>
                        <a:t>gelesenVon</a:t>
                      </a:r>
                      <a:endParaRPr lang="de-DE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Grundzüge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Erkenntnistheorie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Mäeutik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Logik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Wissenschaftstheorie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Bioethik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5259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Der Wiener</a:t>
                      </a:r>
                      <a:r>
                        <a:rPr lang="de-DE" sz="1400" baseline="0" dirty="0"/>
                        <a:t> Kreis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Glaube und Wissen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4630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Die 3 Kritiken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8536340" y="3594982"/>
          <a:ext cx="3594538" cy="274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6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8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78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19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7816">
                <a:tc gridSpan="4"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Professoren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/>
                        <a:t>PersNr</a:t>
                      </a:r>
                      <a:endParaRPr lang="de-DE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Rang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Raum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Russel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Kopernikus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Popper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Augustinus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309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Curie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Kant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2" name="Pfeil nach rechts 11"/>
          <p:cNvSpPr/>
          <p:nvPr/>
        </p:nvSpPr>
        <p:spPr>
          <a:xfrm>
            <a:off x="7948007" y="4229100"/>
            <a:ext cx="516290" cy="228600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Pfeil nach rechts 12"/>
          <p:cNvSpPr/>
          <p:nvPr/>
        </p:nvSpPr>
        <p:spPr>
          <a:xfrm rot="10800000">
            <a:off x="6844145" y="3886200"/>
            <a:ext cx="516290" cy="228600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7360435" y="37454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647925" y="40883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6844144" y="4457700"/>
            <a:ext cx="738664" cy="73327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de-DE" sz="3600" spc="600" dirty="0"/>
              <a:t>…</a:t>
            </a:r>
            <a:r>
              <a:rPr lang="de-DE" dirty="0"/>
              <a:t> 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8094965" y="4610100"/>
            <a:ext cx="738664" cy="73327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de-DE" sz="3600" spc="600" dirty="0"/>
              <a:t>…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err="1"/>
              <a:t>Tupelvariablen</a:t>
            </a:r>
            <a:r>
              <a:rPr lang="de-DE" dirty="0"/>
              <a:t> – Merke: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076450"/>
            <a:ext cx="11139242" cy="4261732"/>
          </a:xfrm>
        </p:spPr>
        <p:txBody>
          <a:bodyPr>
            <a:noAutofit/>
          </a:bodyPr>
          <a:lstStyle/>
          <a:p>
            <a:pPr>
              <a:spcBef>
                <a:spcPts val="2000"/>
              </a:spcBef>
              <a:buFont typeface="Wingdings" pitchFamily="2" charset="2"/>
              <a:buChar char="§"/>
            </a:pPr>
            <a:r>
              <a:rPr lang="de-DE" sz="2200" b="0" dirty="0"/>
              <a:t>Zur Sicherheit </a:t>
            </a:r>
            <a:r>
              <a:rPr lang="de-DE" sz="2200" b="0" i="1" dirty="0"/>
              <a:t>immer</a:t>
            </a:r>
            <a:r>
              <a:rPr lang="de-DE" sz="2200" b="0" dirty="0"/>
              <a:t> Tupelvariablen verwenden</a:t>
            </a:r>
          </a:p>
          <a:p>
            <a:pPr>
              <a:spcBef>
                <a:spcPts val="2000"/>
              </a:spcBef>
              <a:buFont typeface="Wingdings" pitchFamily="2" charset="2"/>
              <a:buChar char="§"/>
            </a:pPr>
            <a:r>
              <a:rPr lang="de-DE" sz="2200" b="0" dirty="0"/>
              <a:t>Manchmal braucht man sie zwar nicht, aber</a:t>
            </a:r>
          </a:p>
          <a:p>
            <a:pPr marL="800100" lvl="1" indent="-342900">
              <a:spcBef>
                <a:spcPts val="2000"/>
              </a:spcBef>
              <a:buFont typeface="Wingdings" pitchFamily="2" charset="2"/>
              <a:buChar char="§"/>
            </a:pPr>
            <a:r>
              <a:rPr lang="de-DE" sz="2000" b="0" dirty="0"/>
              <a:t>der zusätzliche Schreibaufwand ist gering</a:t>
            </a:r>
          </a:p>
          <a:p>
            <a:pPr marL="800100" lvl="1" indent="-342900">
              <a:spcBef>
                <a:spcPts val="2000"/>
              </a:spcBef>
              <a:buFont typeface="Wingdings" pitchFamily="2" charset="2"/>
              <a:buChar char="§"/>
            </a:pPr>
            <a:r>
              <a:rPr lang="de-DE" sz="2000" b="0" dirty="0"/>
              <a:t>die Anfragelogik wird deutlicher</a:t>
            </a:r>
          </a:p>
          <a:p>
            <a:pPr marL="800100" lvl="1" indent="-342900">
              <a:spcBef>
                <a:spcPts val="2000"/>
              </a:spcBef>
              <a:buFont typeface="Wingdings" pitchFamily="2" charset="2"/>
              <a:buChar char="§"/>
            </a:pPr>
            <a:r>
              <a:rPr lang="de-DE" sz="2000" b="0" dirty="0"/>
              <a:t>wer selten Tupelvariablen verwendet, merkt oft nicht, wenn es ohne sie nicht geht</a:t>
            </a:r>
            <a:endParaRPr lang="de-DE" sz="20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Mengenoperationen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076450"/>
            <a:ext cx="11139242" cy="42617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sz="2200" b="0" dirty="0"/>
              <a:t>Mengenoperationen </a:t>
            </a:r>
            <a:r>
              <a:rPr lang="de-DE" sz="2200" dirty="0" err="1"/>
              <a:t>union</a:t>
            </a:r>
            <a:r>
              <a:rPr lang="de-DE" sz="2200" b="0" dirty="0"/>
              <a:t>, </a:t>
            </a:r>
            <a:r>
              <a:rPr lang="de-DE" sz="2200" dirty="0" err="1"/>
              <a:t>intersect</a:t>
            </a:r>
            <a:r>
              <a:rPr lang="de-DE" sz="2200" b="0" dirty="0"/>
              <a:t>, </a:t>
            </a:r>
            <a:r>
              <a:rPr lang="de-DE" sz="2200" dirty="0"/>
              <a:t>minus</a:t>
            </a:r>
          </a:p>
          <a:p>
            <a:pPr>
              <a:buNone/>
            </a:pPr>
            <a:r>
              <a:rPr lang="de-DE" sz="2200" b="0" dirty="0"/>
              <a:t>(Anleihen an der Relationalen Algebra)</a:t>
            </a:r>
          </a:p>
          <a:p>
            <a:pPr>
              <a:buNone/>
            </a:pPr>
            <a:endParaRPr lang="de-DE" sz="2200" b="0" dirty="0"/>
          </a:p>
          <a:p>
            <a:pPr>
              <a:buNone/>
            </a:pPr>
            <a:r>
              <a:rPr lang="de-DE" sz="2200" b="0" dirty="0"/>
              <a:t>	( </a:t>
            </a:r>
            <a:r>
              <a:rPr lang="de-DE" sz="2200" dirty="0" err="1"/>
              <a:t>select</a:t>
            </a:r>
            <a:r>
              <a:rPr lang="de-DE" sz="2200" b="0" dirty="0"/>
              <a:t> </a:t>
            </a:r>
            <a:r>
              <a:rPr lang="de-DE" sz="2200" b="0" dirty="0" err="1"/>
              <a:t>a.Name</a:t>
            </a:r>
            <a:endParaRPr lang="de-DE" sz="2200" b="0" dirty="0"/>
          </a:p>
          <a:p>
            <a:pPr>
              <a:buNone/>
            </a:pPr>
            <a:r>
              <a:rPr lang="de-DE" sz="2200" dirty="0"/>
              <a:t>     		</a:t>
            </a:r>
            <a:r>
              <a:rPr lang="de-DE" sz="2200" dirty="0" err="1"/>
              <a:t>from</a:t>
            </a:r>
            <a:r>
              <a:rPr lang="de-DE" sz="2200" b="0" dirty="0"/>
              <a:t> Assistenten a)</a:t>
            </a:r>
          </a:p>
          <a:p>
            <a:pPr>
              <a:buNone/>
            </a:pPr>
            <a:r>
              <a:rPr lang="de-DE" sz="2200" dirty="0"/>
              <a:t>	</a:t>
            </a:r>
            <a:r>
              <a:rPr lang="de-DE" sz="2200" dirty="0" err="1"/>
              <a:t>union</a:t>
            </a:r>
            <a:endParaRPr lang="de-DE" sz="2200" dirty="0"/>
          </a:p>
          <a:p>
            <a:pPr>
              <a:buNone/>
            </a:pPr>
            <a:r>
              <a:rPr lang="de-DE" sz="2200" b="0" dirty="0"/>
              <a:t>	( </a:t>
            </a:r>
            <a:r>
              <a:rPr lang="de-DE" sz="2200" dirty="0" err="1"/>
              <a:t>select</a:t>
            </a:r>
            <a:r>
              <a:rPr lang="de-DE" sz="2200" b="0" dirty="0"/>
              <a:t> </a:t>
            </a:r>
            <a:r>
              <a:rPr lang="de-DE" sz="2200" b="0" dirty="0" err="1"/>
              <a:t>p.Name</a:t>
            </a:r>
            <a:endParaRPr lang="de-DE" sz="2200" b="0" dirty="0"/>
          </a:p>
          <a:p>
            <a:pPr>
              <a:buNone/>
            </a:pPr>
            <a:r>
              <a:rPr lang="de-DE" sz="2200" dirty="0"/>
              <a:t>     		</a:t>
            </a:r>
            <a:r>
              <a:rPr lang="de-DE" sz="2200" dirty="0" err="1"/>
              <a:t>from</a:t>
            </a:r>
            <a:r>
              <a:rPr lang="de-DE" sz="2200" b="0" dirty="0"/>
              <a:t> Professoren p);</a:t>
            </a:r>
            <a:endParaRPr lang="de-DE" sz="22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E7DBAE-B2D7-BD07-B8ED-419C10ADD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Aggregatfunktionen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97238C-8B41-741C-C666-571505FFD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2072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Kapitel 4: SQL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349062"/>
            <a:ext cx="11148032" cy="3989119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de-DE" sz="2200" b="0" dirty="0"/>
              <a:t>Structured Query Language (SQL)</a:t>
            </a:r>
          </a:p>
          <a:p>
            <a:pPr>
              <a:buFont typeface="Wingdings" pitchFamily="2" charset="2"/>
              <a:buChar char="§"/>
            </a:pPr>
            <a:r>
              <a:rPr lang="de-DE" sz="2200" b="0" dirty="0"/>
              <a:t>Standardisierte</a:t>
            </a:r>
          </a:p>
          <a:p>
            <a:pPr lvl="2">
              <a:buFont typeface="Wingdings" pitchFamily="2" charset="2"/>
              <a:buChar char="§"/>
            </a:pPr>
            <a:r>
              <a:rPr lang="de-DE" b="0" dirty="0" err="1"/>
              <a:t>Datendefinitions</a:t>
            </a:r>
            <a:r>
              <a:rPr lang="de-DE" b="0" dirty="0"/>
              <a:t> (DDL)-</a:t>
            </a:r>
          </a:p>
          <a:p>
            <a:pPr lvl="2">
              <a:buFont typeface="Wingdings" pitchFamily="2" charset="2"/>
              <a:buChar char="§"/>
            </a:pPr>
            <a:r>
              <a:rPr lang="de-DE" b="0" dirty="0" err="1"/>
              <a:t>Datenmanipulations</a:t>
            </a:r>
            <a:r>
              <a:rPr lang="de-DE" b="0" dirty="0"/>
              <a:t> (DML)-</a:t>
            </a:r>
          </a:p>
          <a:p>
            <a:pPr lvl="2">
              <a:buFont typeface="Wingdings" pitchFamily="2" charset="2"/>
              <a:buChar char="§"/>
            </a:pPr>
            <a:r>
              <a:rPr lang="de-DE" b="0" dirty="0"/>
              <a:t>Anfrage (Query)-Sprache</a:t>
            </a:r>
          </a:p>
          <a:p>
            <a:pPr>
              <a:buFont typeface="Wingdings" pitchFamily="2" charset="2"/>
              <a:buChar char="§"/>
            </a:pPr>
            <a:r>
              <a:rPr lang="de-DE" sz="2200" b="0" dirty="0"/>
              <a:t>Derzeit aktueller Standard ist SQL:2023 (neunte Version)</a:t>
            </a:r>
          </a:p>
          <a:p>
            <a:pPr marL="0" indent="0">
              <a:buNone/>
            </a:pPr>
            <a:endParaRPr lang="de-DE" sz="2200" b="0" dirty="0"/>
          </a:p>
          <a:p>
            <a:pPr>
              <a:buNone/>
            </a:pPr>
            <a:r>
              <a:rPr lang="de-DE" sz="2200" b="0" dirty="0"/>
              <a:t>Für praktische Übungen steht eine Web-Seite (ebenso wie </a:t>
            </a:r>
            <a:r>
              <a:rPr lang="de-DE" sz="2200" b="0" dirty="0" err="1"/>
              <a:t>RelaX</a:t>
            </a:r>
            <a:r>
              <a:rPr lang="de-DE" sz="2200" b="0" dirty="0"/>
              <a:t>) zur Verfügung: </a:t>
            </a:r>
          </a:p>
          <a:p>
            <a:pPr>
              <a:buFont typeface="Wingdings" pitchFamily="2" charset="2"/>
              <a:buChar char="§"/>
            </a:pPr>
            <a:r>
              <a:rPr lang="de-DE" sz="2200" b="0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http://hyper-db.com/interface.html</a:t>
            </a:r>
            <a:endParaRPr lang="de-DE" sz="2200" b="0" dirty="0">
              <a:solidFill>
                <a:schemeClr val="tx2"/>
              </a:solidFill>
            </a:endParaRP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Aggregatfunktionen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609850"/>
            <a:ext cx="11139242" cy="3728332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b="0" dirty="0"/>
              <a:t>Aggregatfunktionen und Gruppierung</a:t>
            </a:r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b="0" dirty="0"/>
              <a:t>Ausführung von Anfragen mit </a:t>
            </a:r>
            <a:r>
              <a:rPr lang="de-DE" dirty="0" err="1"/>
              <a:t>group</a:t>
            </a:r>
            <a:r>
              <a:rPr lang="de-DE" dirty="0"/>
              <a:t> </a:t>
            </a:r>
            <a:r>
              <a:rPr lang="de-DE" dirty="0" err="1"/>
              <a:t>by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98578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604" y="1146330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Aggregatfunktion und Gruppierung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1603430"/>
            <a:ext cx="11139242" cy="4734751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de-DE" sz="2200" b="0" dirty="0"/>
              <a:t>Aggregatfunktionen</a:t>
            </a:r>
          </a:p>
          <a:p>
            <a:pPr>
              <a:buNone/>
            </a:pPr>
            <a:r>
              <a:rPr lang="de-DE" sz="2200" b="0" dirty="0"/>
              <a:t> </a:t>
            </a:r>
            <a:r>
              <a:rPr lang="de-DE" sz="2200" dirty="0" err="1"/>
              <a:t>avg</a:t>
            </a:r>
            <a:r>
              <a:rPr lang="de-DE" sz="2200" dirty="0"/>
              <a:t>, </a:t>
            </a:r>
            <a:r>
              <a:rPr lang="de-DE" sz="2200" dirty="0" err="1"/>
              <a:t>max</a:t>
            </a:r>
            <a:r>
              <a:rPr lang="de-DE" sz="2200" dirty="0"/>
              <a:t>, min, </a:t>
            </a:r>
            <a:r>
              <a:rPr lang="de-DE" sz="2200" dirty="0" err="1"/>
              <a:t>count</a:t>
            </a:r>
            <a:r>
              <a:rPr lang="de-DE" sz="2200" dirty="0"/>
              <a:t>, </a:t>
            </a:r>
            <a:r>
              <a:rPr lang="de-DE" sz="2200" dirty="0" err="1"/>
              <a:t>sum</a:t>
            </a:r>
            <a:endParaRPr lang="de-DE" sz="2200" dirty="0"/>
          </a:p>
          <a:p>
            <a:pPr>
              <a:buNone/>
            </a:pPr>
            <a:endParaRPr lang="de-DE" sz="2200" b="0" dirty="0"/>
          </a:p>
          <a:p>
            <a:pPr>
              <a:spcBef>
                <a:spcPts val="1500"/>
              </a:spcBef>
              <a:buNone/>
            </a:pPr>
            <a:r>
              <a:rPr lang="de-DE" sz="2200" dirty="0" err="1"/>
              <a:t>select</a:t>
            </a:r>
            <a:r>
              <a:rPr lang="de-DE" sz="2200" b="0" dirty="0"/>
              <a:t> </a:t>
            </a:r>
            <a:r>
              <a:rPr lang="de-DE" sz="2200" dirty="0" err="1"/>
              <a:t>avg</a:t>
            </a:r>
            <a:r>
              <a:rPr lang="de-DE" sz="2200" b="0" dirty="0"/>
              <a:t> (</a:t>
            </a:r>
            <a:r>
              <a:rPr lang="de-DE" sz="2200" b="0" dirty="0" err="1"/>
              <a:t>s.Semester</a:t>
            </a:r>
            <a:r>
              <a:rPr lang="de-DE" sz="2200" b="0" dirty="0"/>
              <a:t>)</a:t>
            </a:r>
          </a:p>
          <a:p>
            <a:pPr>
              <a:buNone/>
            </a:pPr>
            <a:r>
              <a:rPr lang="de-DE" sz="2200" dirty="0"/>
              <a:t>	</a:t>
            </a:r>
            <a:r>
              <a:rPr lang="de-DE" sz="2200" dirty="0" err="1"/>
              <a:t>from</a:t>
            </a:r>
            <a:r>
              <a:rPr lang="de-DE" sz="2200" b="0" dirty="0"/>
              <a:t> Studenten s;</a:t>
            </a:r>
          </a:p>
          <a:p>
            <a:pPr>
              <a:buNone/>
            </a:pPr>
            <a:endParaRPr lang="de-DE" sz="2200" b="0" dirty="0"/>
          </a:p>
          <a:p>
            <a:pPr>
              <a:buNone/>
            </a:pPr>
            <a:endParaRPr lang="de-DE" sz="2200" b="0" dirty="0"/>
          </a:p>
          <a:p>
            <a:pPr>
              <a:spcBef>
                <a:spcPts val="1500"/>
              </a:spcBef>
              <a:buNone/>
            </a:pPr>
            <a:r>
              <a:rPr lang="de-DE" sz="2200" dirty="0" err="1"/>
              <a:t>select</a:t>
            </a:r>
            <a:r>
              <a:rPr lang="de-DE" sz="2200" b="0" dirty="0"/>
              <a:t> </a:t>
            </a:r>
            <a:r>
              <a:rPr lang="de-DE" sz="2200" b="0" dirty="0" err="1"/>
              <a:t>v.gelesenVon</a:t>
            </a:r>
            <a:r>
              <a:rPr lang="de-DE" sz="2200" b="0" dirty="0"/>
              <a:t>, </a:t>
            </a:r>
            <a:r>
              <a:rPr lang="de-DE" sz="2200" dirty="0" err="1"/>
              <a:t>sum</a:t>
            </a:r>
            <a:r>
              <a:rPr lang="de-DE" sz="2200" b="0" dirty="0"/>
              <a:t> (v.SWS)</a:t>
            </a:r>
          </a:p>
          <a:p>
            <a:pPr>
              <a:buNone/>
            </a:pPr>
            <a:r>
              <a:rPr lang="de-DE" sz="2200" dirty="0"/>
              <a:t>	</a:t>
            </a:r>
            <a:r>
              <a:rPr lang="de-DE" sz="2200" dirty="0" err="1"/>
              <a:t>from</a:t>
            </a:r>
            <a:r>
              <a:rPr lang="de-DE" sz="2200" b="0" dirty="0"/>
              <a:t> Vorlesungen v</a:t>
            </a:r>
          </a:p>
          <a:p>
            <a:pPr>
              <a:buNone/>
            </a:pPr>
            <a:r>
              <a:rPr lang="de-DE" sz="2200" dirty="0"/>
              <a:t>	</a:t>
            </a:r>
            <a:r>
              <a:rPr lang="de-DE" sz="2200" dirty="0" err="1"/>
              <a:t>group</a:t>
            </a:r>
            <a:r>
              <a:rPr lang="de-DE" sz="2200" b="0" dirty="0"/>
              <a:t> </a:t>
            </a:r>
            <a:r>
              <a:rPr lang="de-DE" sz="2200" dirty="0" err="1"/>
              <a:t>by</a:t>
            </a:r>
            <a:r>
              <a:rPr lang="de-DE" sz="2200" b="0" dirty="0"/>
              <a:t> </a:t>
            </a:r>
            <a:r>
              <a:rPr lang="de-DE" sz="2200" b="0" dirty="0" err="1"/>
              <a:t>v.gelesenVon</a:t>
            </a:r>
            <a:r>
              <a:rPr lang="de-DE" sz="2200" b="0" dirty="0"/>
              <a:t>;</a:t>
            </a:r>
          </a:p>
          <a:p>
            <a:pPr>
              <a:buNone/>
            </a:pPr>
            <a:endParaRPr lang="de-DE" sz="2200" b="0" dirty="0"/>
          </a:p>
          <a:p>
            <a:pPr>
              <a:spcBef>
                <a:spcPts val="1500"/>
              </a:spcBef>
              <a:buNone/>
            </a:pPr>
            <a:endParaRPr lang="de-DE" sz="2200" b="0" dirty="0"/>
          </a:p>
          <a:p>
            <a:pPr>
              <a:spcBef>
                <a:spcPts val="1500"/>
              </a:spcBef>
              <a:buNone/>
            </a:pPr>
            <a:endParaRPr lang="de-DE" sz="800" b="0" dirty="0"/>
          </a:p>
          <a:p>
            <a:pPr>
              <a:spcBef>
                <a:spcPts val="1500"/>
              </a:spcBef>
              <a:buNone/>
            </a:pPr>
            <a:r>
              <a:rPr lang="de-DE" sz="2200" dirty="0" err="1"/>
              <a:t>select</a:t>
            </a:r>
            <a:r>
              <a:rPr lang="de-DE" sz="2200" b="0" dirty="0"/>
              <a:t> </a:t>
            </a:r>
            <a:r>
              <a:rPr lang="de-DE" sz="2200" b="0" dirty="0" err="1"/>
              <a:t>v.gelesenVon</a:t>
            </a:r>
            <a:r>
              <a:rPr lang="de-DE" sz="2200" b="0" dirty="0"/>
              <a:t>, </a:t>
            </a:r>
            <a:r>
              <a:rPr lang="de-DE" sz="2200" b="0" dirty="0" err="1"/>
              <a:t>p.Name</a:t>
            </a:r>
            <a:r>
              <a:rPr lang="de-DE" sz="2200" b="0" dirty="0"/>
              <a:t>, </a:t>
            </a:r>
            <a:r>
              <a:rPr lang="de-DE" sz="2200" dirty="0" err="1"/>
              <a:t>sum</a:t>
            </a:r>
            <a:r>
              <a:rPr lang="de-DE" sz="2200" b="0" dirty="0"/>
              <a:t> (v.SWS)</a:t>
            </a:r>
          </a:p>
          <a:p>
            <a:pPr>
              <a:buNone/>
            </a:pPr>
            <a:r>
              <a:rPr lang="de-DE" sz="2200" dirty="0"/>
              <a:t>	</a:t>
            </a:r>
            <a:r>
              <a:rPr lang="de-DE" sz="2200" dirty="0" err="1"/>
              <a:t>from</a:t>
            </a:r>
            <a:r>
              <a:rPr lang="de-DE" sz="2200" b="0" dirty="0"/>
              <a:t> Vorlesungen v, Professoren p</a:t>
            </a:r>
          </a:p>
          <a:p>
            <a:pPr>
              <a:buNone/>
            </a:pPr>
            <a:r>
              <a:rPr lang="de-DE" sz="2200" dirty="0"/>
              <a:t>	</a:t>
            </a:r>
            <a:r>
              <a:rPr lang="de-DE" sz="2200" dirty="0" err="1"/>
              <a:t>where</a:t>
            </a:r>
            <a:r>
              <a:rPr lang="de-DE" sz="2200" b="0" dirty="0"/>
              <a:t> </a:t>
            </a:r>
            <a:r>
              <a:rPr lang="de-DE" sz="2200" b="0" dirty="0" err="1"/>
              <a:t>v.gelesenVon</a:t>
            </a:r>
            <a:r>
              <a:rPr lang="de-DE" sz="2200" b="0" dirty="0"/>
              <a:t> = </a:t>
            </a:r>
            <a:r>
              <a:rPr lang="de-DE" sz="2200" b="0" dirty="0" err="1"/>
              <a:t>p.PersNr</a:t>
            </a:r>
            <a:r>
              <a:rPr lang="de-DE" sz="2200" b="0" dirty="0"/>
              <a:t> </a:t>
            </a:r>
          </a:p>
          <a:p>
            <a:pPr>
              <a:buNone/>
            </a:pPr>
            <a:r>
              <a:rPr lang="de-DE" sz="2200" b="0" dirty="0"/>
              <a:t>		</a:t>
            </a:r>
            <a:r>
              <a:rPr lang="de-DE" sz="2200" dirty="0"/>
              <a:t>and</a:t>
            </a:r>
            <a:r>
              <a:rPr lang="de-DE" sz="2200" b="0" dirty="0"/>
              <a:t> </a:t>
            </a:r>
            <a:r>
              <a:rPr lang="de-DE" sz="2200" b="0" dirty="0" err="1"/>
              <a:t>p.Rang</a:t>
            </a:r>
            <a:r>
              <a:rPr lang="de-DE" sz="2200" b="0" dirty="0"/>
              <a:t> = ´C4´</a:t>
            </a:r>
          </a:p>
          <a:p>
            <a:pPr>
              <a:buNone/>
            </a:pPr>
            <a:r>
              <a:rPr lang="de-DE" sz="2200" dirty="0"/>
              <a:t>	</a:t>
            </a:r>
            <a:r>
              <a:rPr lang="de-DE" sz="2200" dirty="0" err="1"/>
              <a:t>group</a:t>
            </a:r>
            <a:r>
              <a:rPr lang="de-DE" sz="2200" b="0" dirty="0"/>
              <a:t> </a:t>
            </a:r>
            <a:r>
              <a:rPr lang="de-DE" sz="2200" dirty="0" err="1"/>
              <a:t>by</a:t>
            </a:r>
            <a:r>
              <a:rPr lang="de-DE" sz="2200" b="0" dirty="0"/>
              <a:t> </a:t>
            </a:r>
            <a:r>
              <a:rPr lang="de-DE" sz="2200" b="0" dirty="0" err="1"/>
              <a:t>v.gelesenVon</a:t>
            </a:r>
            <a:r>
              <a:rPr lang="de-DE" sz="2200" b="0" dirty="0"/>
              <a:t>, </a:t>
            </a:r>
            <a:r>
              <a:rPr lang="de-DE" sz="2200" b="0" dirty="0" err="1"/>
              <a:t>p.Name</a:t>
            </a:r>
            <a:endParaRPr lang="de-DE" sz="2200" b="0" dirty="0"/>
          </a:p>
          <a:p>
            <a:pPr>
              <a:buNone/>
            </a:pPr>
            <a:r>
              <a:rPr lang="de-DE" sz="2200" dirty="0"/>
              <a:t>		</a:t>
            </a:r>
            <a:r>
              <a:rPr lang="de-DE" sz="2200" dirty="0" err="1"/>
              <a:t>having</a:t>
            </a:r>
            <a:r>
              <a:rPr lang="de-DE" sz="2200" b="0" dirty="0"/>
              <a:t> </a:t>
            </a:r>
            <a:r>
              <a:rPr lang="de-DE" sz="2200" dirty="0" err="1"/>
              <a:t>avg</a:t>
            </a:r>
            <a:r>
              <a:rPr lang="de-DE" sz="2200" b="0" dirty="0"/>
              <a:t> (v.SWS) &gt;= 3;</a:t>
            </a:r>
            <a:endParaRPr lang="de-DE" sz="22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53403BC-6589-BFC5-2C0D-F241BEA752AF}"/>
              </a:ext>
            </a:extLst>
          </p:cNvPr>
          <p:cNvSpPr txBox="1"/>
          <p:nvPr/>
        </p:nvSpPr>
        <p:spPr>
          <a:xfrm>
            <a:off x="0" y="293570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770654F-CB69-EBF5-3B56-E5F3B7435475}"/>
              </a:ext>
            </a:extLst>
          </p:cNvPr>
          <p:cNvSpPr txBox="1"/>
          <p:nvPr/>
        </p:nvSpPr>
        <p:spPr>
          <a:xfrm>
            <a:off x="0" y="475648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3FCA201-EB29-477F-1605-0FCD8125C73B}"/>
              </a:ext>
            </a:extLst>
          </p:cNvPr>
          <p:cNvSpPr txBox="1"/>
          <p:nvPr/>
        </p:nvSpPr>
        <p:spPr>
          <a:xfrm>
            <a:off x="5428519" y="285932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0150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Besonderheiten bei Aggregatoperationen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609850"/>
            <a:ext cx="11139242" cy="3728332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SQL erzeugt pro Gruppe ein </a:t>
            </a:r>
            <a:r>
              <a:rPr lang="de-DE" sz="2600" b="0" dirty="0" err="1"/>
              <a:t>Ergebnistupel</a:t>
            </a:r>
            <a:endParaRPr lang="de-DE" sz="2600" b="0" dirty="0"/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Deshalb müssen alle in der </a:t>
            </a:r>
            <a:r>
              <a:rPr lang="de-DE" sz="2600" dirty="0" err="1"/>
              <a:t>select</a:t>
            </a:r>
            <a:r>
              <a:rPr lang="de-DE" sz="2600" b="0" dirty="0"/>
              <a:t>-Klausel aufgeführten Attribute –außer den aggregierten – in der </a:t>
            </a:r>
            <a:r>
              <a:rPr lang="de-DE" sz="2600" dirty="0" err="1"/>
              <a:t>group</a:t>
            </a:r>
            <a:r>
              <a:rPr lang="de-DE" sz="2600" dirty="0"/>
              <a:t> </a:t>
            </a:r>
            <a:r>
              <a:rPr lang="de-DE" sz="2600" dirty="0" err="1"/>
              <a:t>by</a:t>
            </a:r>
            <a:r>
              <a:rPr lang="de-DE" sz="2600" b="0" dirty="0"/>
              <a:t>-Klausel aufgeführt werden</a:t>
            </a:r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Nur so kann SQL sicherstellen, dass sich das Attribut nicht </a:t>
            </a:r>
            <a:r>
              <a:rPr lang="de-DE" sz="2600" b="0" i="1" dirty="0"/>
              <a:t>innerhalb</a:t>
            </a:r>
            <a:r>
              <a:rPr lang="de-DE" sz="2600" b="0" dirty="0"/>
              <a:t> der Gruppe ändert</a:t>
            </a:r>
            <a:endParaRPr lang="de-DE" sz="26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3537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Ausführen einer Anfrage mit </a:t>
            </a:r>
            <a:r>
              <a:rPr lang="de-DE" dirty="0" err="1"/>
              <a:t>group</a:t>
            </a:r>
            <a:r>
              <a:rPr lang="de-DE" dirty="0"/>
              <a:t> </a:t>
            </a:r>
            <a:r>
              <a:rPr lang="de-DE" dirty="0" err="1"/>
              <a:t>by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33</a:t>
            </a:fld>
            <a:endParaRPr lang="de-DE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440277"/>
              </p:ext>
            </p:extLst>
          </p:nvPr>
        </p:nvGraphicFramePr>
        <p:xfrm>
          <a:off x="523605" y="2571750"/>
          <a:ext cx="11139240" cy="23710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924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25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02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8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900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89890">
                <a:tc gridSpan="8">
                  <a:txBody>
                    <a:bodyPr/>
                    <a:lstStyle/>
                    <a:p>
                      <a:pPr algn="ctr"/>
                      <a:r>
                        <a:rPr lang="de-DE" sz="1800" b="1" dirty="0"/>
                        <a:t>Vorlesungen </a:t>
                      </a:r>
                      <a:r>
                        <a:rPr lang="de-DE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 Professoren</a:t>
                      </a:r>
                      <a:endParaRPr lang="de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 err="1"/>
                        <a:t>VorlNr</a:t>
                      </a:r>
                      <a:endParaRPr lang="de-DE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/>
                        <a:t>Titel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/>
                        <a:t>SWS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 err="1"/>
                        <a:t>gelesenVon</a:t>
                      </a:r>
                      <a:endParaRPr lang="de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 err="1"/>
                        <a:t>PersNr</a:t>
                      </a:r>
                      <a:endParaRPr lang="de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/>
                        <a:t>Rang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/>
                        <a:t>Raum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Grundzüge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…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4630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Die 3 Kritiken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Kant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11" name="Gerade Verbindung mit Pfeil 10"/>
          <p:cNvCxnSpPr/>
          <p:nvPr/>
        </p:nvCxnSpPr>
        <p:spPr>
          <a:xfrm>
            <a:off x="5067300" y="4949339"/>
            <a:ext cx="0" cy="80556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5295900" y="5073624"/>
            <a:ext cx="24449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200" b="1" dirty="0" err="1"/>
              <a:t>where</a:t>
            </a:r>
            <a:r>
              <a:rPr lang="de-DE" sz="2200" dirty="0"/>
              <a:t>-Bedingung</a:t>
            </a:r>
            <a:endParaRPr lang="de-DE" sz="2200" b="1" dirty="0"/>
          </a:p>
        </p:txBody>
      </p:sp>
    </p:spTree>
    <p:extLst>
      <p:ext uri="{BB962C8B-B14F-4D97-AF65-F5344CB8AC3E}">
        <p14:creationId xmlns:p14="http://schemas.microsoft.com/office/powerpoint/2010/main" val="15161300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34</a:t>
            </a:fld>
            <a:endParaRPr lang="de-DE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979954"/>
              </p:ext>
            </p:extLst>
          </p:nvPr>
        </p:nvGraphicFramePr>
        <p:xfrm>
          <a:off x="514813" y="1857622"/>
          <a:ext cx="11139240" cy="3947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9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0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9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02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8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900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 err="1"/>
                        <a:t>VorlNr</a:t>
                      </a:r>
                      <a:endParaRPr lang="de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/>
                        <a:t>Titel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/>
                        <a:t>SWS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 err="1"/>
                        <a:t>gelesenVon</a:t>
                      </a:r>
                      <a:endParaRPr lang="de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 err="1"/>
                        <a:t>PersNr</a:t>
                      </a:r>
                      <a:endParaRPr lang="de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/>
                        <a:t>Rang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/>
                        <a:t>Raum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Grundzüge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Kant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Erkenntnistheorie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Russel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Mäeutik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Logik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Wissenschaftstheorie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Russel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Bioethik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Russel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4630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Die 3 Kritiken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Kant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cxnSp>
        <p:nvCxnSpPr>
          <p:cNvPr id="11" name="Gerade Verbindung mit Pfeil 10"/>
          <p:cNvCxnSpPr/>
          <p:nvPr/>
        </p:nvCxnSpPr>
        <p:spPr>
          <a:xfrm>
            <a:off x="4838700" y="5804782"/>
            <a:ext cx="0" cy="6749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5067300" y="5907295"/>
            <a:ext cx="17556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200" dirty="0"/>
              <a:t>Gruppierung</a:t>
            </a:r>
            <a:endParaRPr lang="de-DE" sz="2200" b="1" dirty="0"/>
          </a:p>
        </p:txBody>
      </p:sp>
    </p:spTree>
    <p:extLst>
      <p:ext uri="{BB962C8B-B14F-4D97-AF65-F5344CB8AC3E}">
        <p14:creationId xmlns:p14="http://schemas.microsoft.com/office/powerpoint/2010/main" val="2948266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35</a:t>
            </a:fld>
            <a:endParaRPr lang="de-DE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51521"/>
              </p:ext>
            </p:extLst>
          </p:nvPr>
        </p:nvGraphicFramePr>
        <p:xfrm>
          <a:off x="0" y="0"/>
          <a:ext cx="11139240" cy="3261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9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0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9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02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8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900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err="1"/>
                        <a:t>VorlNr</a:t>
                      </a:r>
                      <a:endParaRPr lang="de-DE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Titel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SWS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err="1"/>
                        <a:t>gelesenVon</a:t>
                      </a:r>
                      <a:endParaRPr lang="de-DE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err="1"/>
                        <a:t>PersNr</a:t>
                      </a:r>
                      <a:endParaRPr lang="de-DE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Rang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Raum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Mäeutik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4052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Logik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Erkenntnistheorie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Russel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err="1"/>
                        <a:t>Wissenschaftsth</a:t>
                      </a:r>
                      <a:r>
                        <a:rPr lang="de-DE" sz="1800" dirty="0"/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Russel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Bioethik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Russel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Grundzüge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Kant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4630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Die 3 Kritiken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Kant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cxnSp>
        <p:nvCxnSpPr>
          <p:cNvPr id="11" name="Gerade Verbindung mit Pfeil 10"/>
          <p:cNvCxnSpPr/>
          <p:nvPr/>
        </p:nvCxnSpPr>
        <p:spPr>
          <a:xfrm>
            <a:off x="4838700" y="3280954"/>
            <a:ext cx="0" cy="55834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4838700" y="3291840"/>
            <a:ext cx="25715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200" b="1" dirty="0" err="1"/>
              <a:t>having</a:t>
            </a:r>
            <a:r>
              <a:rPr lang="de-DE" sz="2200" dirty="0"/>
              <a:t>-Bedingung</a:t>
            </a:r>
            <a:endParaRPr lang="de-DE" sz="2200" b="1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6732029"/>
              </p:ext>
            </p:extLst>
          </p:nvPr>
        </p:nvGraphicFramePr>
        <p:xfrm>
          <a:off x="0" y="3850183"/>
          <a:ext cx="11139240" cy="2194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9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0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9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02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8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900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 err="1"/>
                        <a:t>VorlNr</a:t>
                      </a:r>
                      <a:endParaRPr lang="de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/>
                        <a:t>Titel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/>
                        <a:t>SWS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 err="1"/>
                        <a:t>gelesenVon</a:t>
                      </a:r>
                      <a:endParaRPr lang="de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 err="1"/>
                        <a:t>PersNr</a:t>
                      </a:r>
                      <a:endParaRPr lang="de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/>
                        <a:t>Rang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/>
                        <a:t>Raum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Mäeutik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4052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Logik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Grundzüge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Kant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4630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Die 3 Kritiken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Kant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15" name="Gerade Verbindung mit Pfeil 14"/>
          <p:cNvCxnSpPr/>
          <p:nvPr/>
        </p:nvCxnSpPr>
        <p:spPr>
          <a:xfrm>
            <a:off x="4838700" y="6042817"/>
            <a:ext cx="0" cy="54088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4991100" y="6042817"/>
            <a:ext cx="44390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200" dirty="0"/>
              <a:t>Aggregation (</a:t>
            </a:r>
            <a:r>
              <a:rPr lang="de-DE" sz="2200" b="1" dirty="0" err="1"/>
              <a:t>sum</a:t>
            </a:r>
            <a:r>
              <a:rPr lang="de-DE" sz="2200" dirty="0"/>
              <a:t>) und Projektion</a:t>
            </a:r>
          </a:p>
        </p:txBody>
      </p:sp>
    </p:spTree>
    <p:extLst>
      <p:ext uri="{BB962C8B-B14F-4D97-AF65-F5344CB8AC3E}">
        <p14:creationId xmlns:p14="http://schemas.microsoft.com/office/powerpoint/2010/main" val="13386999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Endergebnis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36</a:t>
            </a:fld>
            <a:endParaRPr lang="de-DE" dirty="0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/>
        </p:nvGraphicFramePr>
        <p:xfrm>
          <a:off x="1028700" y="2901950"/>
          <a:ext cx="8324850" cy="1188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95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99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9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err="1"/>
                        <a:t>gelesenVon</a:t>
                      </a:r>
                      <a:endParaRPr lang="de-DE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 err="1"/>
                        <a:t>sum</a:t>
                      </a:r>
                      <a:r>
                        <a:rPr lang="de-DE" sz="2000" b="0" dirty="0"/>
                        <a:t> (SWS)</a:t>
                      </a:r>
                      <a:endParaRPr lang="de-DE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Kant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48690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E7DBAE-B2D7-BD07-B8ED-419C10ADD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Geschachtelte Anfragen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97238C-8B41-741C-C666-571505FFD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52431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Geschachtelte Anfragen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609850"/>
            <a:ext cx="11139242" cy="3728332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Unteranfragen</a:t>
            </a:r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Korrelierte vs. </a:t>
            </a:r>
            <a:r>
              <a:rPr lang="de-DE" sz="2600" b="0" dirty="0" err="1"/>
              <a:t>unkorrelierte</a:t>
            </a:r>
            <a:r>
              <a:rPr lang="de-DE" sz="2600" b="0" dirty="0"/>
              <a:t> Anfragen</a:t>
            </a:r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Entschachtelung korrelierter Anfragen</a:t>
            </a:r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Verwertung der Ergebnismenge einer Unteranfrage</a:t>
            </a:r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Anfragen mit </a:t>
            </a:r>
            <a:r>
              <a:rPr lang="de-DE" sz="2600" dirty="0"/>
              <a:t>in</a:t>
            </a:r>
            <a:r>
              <a:rPr lang="de-DE" sz="2600" b="0" dirty="0"/>
              <a:t> und </a:t>
            </a:r>
            <a:r>
              <a:rPr lang="de-DE" sz="2600" dirty="0"/>
              <a:t>all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563796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Geschachtelte Anfragen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609850"/>
            <a:ext cx="11139242" cy="3728332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Unteranfrage in der </a:t>
            </a:r>
            <a:r>
              <a:rPr lang="de-DE" sz="2600" dirty="0" err="1"/>
              <a:t>where</a:t>
            </a:r>
            <a:r>
              <a:rPr lang="de-DE" sz="2600" b="0" dirty="0"/>
              <a:t>-Klausel</a:t>
            </a:r>
          </a:p>
          <a:p>
            <a:pPr lvl="1">
              <a:spcBef>
                <a:spcPts val="1500"/>
              </a:spcBef>
              <a:buFont typeface="Symbol" panose="05050102010706020507" pitchFamily="18" charset="2"/>
              <a:buChar char="-"/>
            </a:pPr>
            <a:r>
              <a:rPr lang="de-DE" b="0" dirty="0"/>
              <a:t>Welche Prüfungen sind besser als durchschnittlich verlaufen?</a:t>
            </a:r>
          </a:p>
          <a:p>
            <a:pPr>
              <a:buNone/>
            </a:pPr>
            <a:endParaRPr lang="de-DE" sz="2600" b="0" dirty="0"/>
          </a:p>
          <a:p>
            <a:pPr>
              <a:buNone/>
            </a:pPr>
            <a:r>
              <a:rPr lang="de-DE" sz="2600" b="0" dirty="0"/>
              <a:t>	</a:t>
            </a:r>
            <a:r>
              <a:rPr lang="de-DE" dirty="0" err="1"/>
              <a:t>select</a:t>
            </a:r>
            <a:r>
              <a:rPr lang="de-DE" b="0" dirty="0"/>
              <a:t> p.*</a:t>
            </a:r>
          </a:p>
          <a:p>
            <a:pPr>
              <a:buNone/>
            </a:pPr>
            <a:r>
              <a:rPr lang="de-DE" b="0" dirty="0"/>
              <a:t>	  </a:t>
            </a:r>
            <a:r>
              <a:rPr lang="de-DE" dirty="0" err="1"/>
              <a:t>from</a:t>
            </a:r>
            <a:r>
              <a:rPr lang="de-DE" b="0" dirty="0"/>
              <a:t> prüfen p</a:t>
            </a:r>
          </a:p>
          <a:p>
            <a:pPr>
              <a:buNone/>
            </a:pPr>
            <a:r>
              <a:rPr lang="de-DE" b="0" dirty="0"/>
              <a:t>	  </a:t>
            </a:r>
            <a:r>
              <a:rPr lang="de-DE" dirty="0" err="1"/>
              <a:t>where</a:t>
            </a:r>
            <a:r>
              <a:rPr lang="de-DE" b="0" dirty="0"/>
              <a:t> </a:t>
            </a:r>
            <a:r>
              <a:rPr lang="de-DE" b="0" dirty="0" err="1"/>
              <a:t>p.Note</a:t>
            </a:r>
            <a:r>
              <a:rPr lang="de-DE" b="0" dirty="0"/>
              <a:t> &lt; ( </a:t>
            </a:r>
            <a:r>
              <a:rPr lang="de-DE" dirty="0" err="1"/>
              <a:t>select</a:t>
            </a:r>
            <a:r>
              <a:rPr lang="de-DE" b="0" dirty="0"/>
              <a:t> </a:t>
            </a:r>
            <a:r>
              <a:rPr lang="de-DE" dirty="0" err="1"/>
              <a:t>avg</a:t>
            </a:r>
            <a:r>
              <a:rPr lang="de-DE" b="0" dirty="0"/>
              <a:t> (</a:t>
            </a:r>
            <a:r>
              <a:rPr lang="de-DE" b="0" dirty="0" err="1"/>
              <a:t>q.Note</a:t>
            </a:r>
            <a:r>
              <a:rPr lang="de-DE" b="0" dirty="0"/>
              <a:t>)</a:t>
            </a:r>
          </a:p>
          <a:p>
            <a:pPr>
              <a:buNone/>
            </a:pPr>
            <a:r>
              <a:rPr lang="de-DE" b="0" dirty="0"/>
              <a:t>	  			    </a:t>
            </a:r>
            <a:r>
              <a:rPr lang="de-DE" dirty="0" err="1"/>
              <a:t>from</a:t>
            </a:r>
            <a:r>
              <a:rPr lang="de-DE" b="0" dirty="0"/>
              <a:t> prüfen q );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2423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41A9AF4-4E80-0032-8782-A5C5596F8B0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sz="1200" b="0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http://hyper-db.com/interface.html</a:t>
            </a:r>
            <a:endParaRPr lang="de-DE" sz="1200" b="0" dirty="0">
              <a:solidFill>
                <a:schemeClr val="tx2"/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F0035E5-1A9B-6D44-318A-1CCFE77B0A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78489"/>
            <a:ext cx="7772400" cy="5782289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527180F1-E48C-1D5A-369B-FAFDFBFC9AD5}"/>
              </a:ext>
            </a:extLst>
          </p:cNvPr>
          <p:cNvSpPr/>
          <p:nvPr/>
        </p:nvSpPr>
        <p:spPr>
          <a:xfrm>
            <a:off x="2209800" y="1876926"/>
            <a:ext cx="1913021" cy="352927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FB564A7-3F98-0BE7-99D0-176C0470C3DD}"/>
              </a:ext>
            </a:extLst>
          </p:cNvPr>
          <p:cNvSpPr/>
          <p:nvPr/>
        </p:nvSpPr>
        <p:spPr>
          <a:xfrm>
            <a:off x="2209800" y="2993103"/>
            <a:ext cx="549442" cy="352927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8491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604" y="1146330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Geschachtelte Anfragen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1831982"/>
            <a:ext cx="11139242" cy="475365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de-DE" b="0" dirty="0"/>
              <a:t>Unteranfrage in der </a:t>
            </a:r>
            <a:r>
              <a:rPr lang="de-DE" dirty="0" err="1"/>
              <a:t>select</a:t>
            </a:r>
            <a:r>
              <a:rPr lang="de-DE" b="0" dirty="0"/>
              <a:t>-Klausel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sz="2000" b="0" dirty="0"/>
              <a:t>Für jedes </a:t>
            </a:r>
            <a:r>
              <a:rPr lang="de-DE" sz="2000" b="0" dirty="0" err="1"/>
              <a:t>Ergebnistupel</a:t>
            </a:r>
            <a:r>
              <a:rPr lang="de-DE" sz="2000" b="0" dirty="0"/>
              <a:t> wird die Unteranfrage ausgeführt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sz="2000" b="0" dirty="0"/>
              <a:t>Man beachte, dass die Unteranfrage </a:t>
            </a:r>
            <a:r>
              <a:rPr lang="de-DE" sz="2000" b="0" i="1" dirty="0"/>
              <a:t>korreliert</a:t>
            </a:r>
            <a:r>
              <a:rPr lang="de-DE" sz="2000" b="0" dirty="0"/>
              <a:t> ist </a:t>
            </a:r>
            <a:br>
              <a:rPr lang="de-DE" sz="2000" b="0" dirty="0"/>
            </a:br>
            <a:r>
              <a:rPr lang="de-DE" sz="2000" b="0" dirty="0"/>
              <a:t>(greift auf Attribute der umschließenden Anfrage zu)</a:t>
            </a:r>
            <a:br>
              <a:rPr lang="de-DE" sz="2000" b="0" dirty="0"/>
            </a:br>
            <a:endParaRPr lang="de-DE" sz="2000" b="0" dirty="0"/>
          </a:p>
          <a:p>
            <a:pPr>
              <a:buNone/>
            </a:pPr>
            <a:r>
              <a:rPr lang="de-DE" dirty="0"/>
              <a:t>	</a:t>
            </a:r>
            <a:r>
              <a:rPr lang="de-DE" sz="2000" dirty="0" err="1"/>
              <a:t>select</a:t>
            </a:r>
            <a:r>
              <a:rPr lang="de-DE" sz="2000" b="0" dirty="0"/>
              <a:t> </a:t>
            </a:r>
            <a:r>
              <a:rPr lang="de-DE" sz="2000" b="0" dirty="0" err="1"/>
              <a:t>p.PersNr</a:t>
            </a:r>
            <a:r>
              <a:rPr lang="de-DE" sz="2000" b="0" dirty="0"/>
              <a:t>, </a:t>
            </a:r>
            <a:r>
              <a:rPr lang="de-DE" sz="2000" b="0" dirty="0" err="1"/>
              <a:t>p.Name</a:t>
            </a:r>
            <a:r>
              <a:rPr lang="de-DE" sz="2000" b="0" dirty="0"/>
              <a:t>, (</a:t>
            </a:r>
          </a:p>
          <a:p>
            <a:pPr>
              <a:buNone/>
            </a:pPr>
            <a:r>
              <a:rPr lang="de-DE" sz="2000" dirty="0"/>
              <a:t>		   </a:t>
            </a:r>
            <a:r>
              <a:rPr lang="de-DE" sz="2000" dirty="0" err="1"/>
              <a:t>select</a:t>
            </a:r>
            <a:r>
              <a:rPr lang="de-DE" sz="2000" b="0" dirty="0"/>
              <a:t> </a:t>
            </a:r>
            <a:r>
              <a:rPr lang="de-DE" sz="2000" dirty="0" err="1"/>
              <a:t>sum</a:t>
            </a:r>
            <a:r>
              <a:rPr lang="de-DE" sz="2000" b="0" dirty="0"/>
              <a:t> (v.SWS) </a:t>
            </a:r>
            <a:r>
              <a:rPr lang="de-DE" sz="2000" dirty="0" err="1"/>
              <a:t>as</a:t>
            </a:r>
            <a:r>
              <a:rPr lang="de-DE" sz="2000" b="0" dirty="0"/>
              <a:t> Lehrbelastung</a:t>
            </a:r>
          </a:p>
          <a:p>
            <a:pPr>
              <a:spcBef>
                <a:spcPts val="600"/>
              </a:spcBef>
              <a:buNone/>
            </a:pPr>
            <a:r>
              <a:rPr lang="de-DE" sz="2000" dirty="0"/>
              <a:t>			</a:t>
            </a:r>
            <a:r>
              <a:rPr lang="de-DE" sz="2000" dirty="0" err="1"/>
              <a:t>from</a:t>
            </a:r>
            <a:r>
              <a:rPr lang="de-DE" sz="2000" b="0" dirty="0"/>
              <a:t> Vorlesungen v</a:t>
            </a:r>
          </a:p>
          <a:p>
            <a:pPr>
              <a:buNone/>
            </a:pPr>
            <a:r>
              <a:rPr lang="de-DE" sz="2000" dirty="0"/>
              <a:t>			</a:t>
            </a:r>
            <a:r>
              <a:rPr lang="de-DE" sz="2000" dirty="0" err="1"/>
              <a:t>where</a:t>
            </a:r>
            <a:r>
              <a:rPr lang="de-DE" sz="2000" b="0" dirty="0"/>
              <a:t> </a:t>
            </a:r>
            <a:r>
              <a:rPr lang="de-DE" sz="2000" b="0" dirty="0" err="1"/>
              <a:t>v.gelesenVon</a:t>
            </a:r>
            <a:r>
              <a:rPr lang="de-DE" sz="2000" b="0" dirty="0"/>
              <a:t>=</a:t>
            </a:r>
            <a:r>
              <a:rPr lang="de-DE" sz="2000" b="0" dirty="0" err="1">
                <a:solidFill>
                  <a:srgbClr val="CC0099"/>
                </a:solidFill>
              </a:rPr>
              <a:t>p</a:t>
            </a:r>
            <a:r>
              <a:rPr lang="de-DE" sz="2000" b="0" dirty="0" err="1"/>
              <a:t>.PersNr</a:t>
            </a:r>
            <a:r>
              <a:rPr lang="de-DE" sz="2000" b="0" dirty="0"/>
              <a:t> )</a:t>
            </a:r>
          </a:p>
          <a:p>
            <a:pPr>
              <a:buNone/>
            </a:pPr>
            <a:r>
              <a:rPr lang="de-DE" sz="2000" dirty="0"/>
              <a:t>				</a:t>
            </a:r>
            <a:r>
              <a:rPr lang="de-DE" sz="2000" dirty="0" err="1"/>
              <a:t>from</a:t>
            </a:r>
            <a:r>
              <a:rPr lang="de-DE" sz="2000" b="0" dirty="0"/>
              <a:t> Professoren </a:t>
            </a:r>
            <a:r>
              <a:rPr lang="de-DE" sz="2000" b="0" dirty="0">
                <a:solidFill>
                  <a:srgbClr val="CC0099"/>
                </a:solidFill>
              </a:rPr>
              <a:t>p</a:t>
            </a:r>
            <a:r>
              <a:rPr lang="de-DE" sz="2000" b="0" dirty="0"/>
              <a:t>;</a:t>
            </a:r>
          </a:p>
          <a:p>
            <a:pPr>
              <a:buNone/>
            </a:pPr>
            <a:endParaRPr lang="de-DE" sz="1050" b="0" dirty="0"/>
          </a:p>
          <a:p>
            <a:pPr>
              <a:buFont typeface="Wingdings" panose="05000000000000000000" pitchFamily="2" charset="2"/>
              <a:buChar char="§"/>
            </a:pPr>
            <a:r>
              <a:rPr lang="de-DE" dirty="0" err="1"/>
              <a:t>as</a:t>
            </a:r>
            <a:r>
              <a:rPr lang="de-DE" b="0" dirty="0"/>
              <a:t> dient zur Umbenennung von Attributen</a:t>
            </a:r>
          </a:p>
          <a:p>
            <a:pPr>
              <a:buNone/>
            </a:pPr>
            <a:endParaRPr lang="de-DE" b="0" dirty="0"/>
          </a:p>
          <a:p>
            <a:pPr>
              <a:buNone/>
            </a:pPr>
            <a:r>
              <a:rPr lang="de-DE" sz="2600" b="0" dirty="0"/>
              <a:t>	</a:t>
            </a:r>
            <a:endParaRPr lang="de-DE" sz="26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395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err="1"/>
              <a:t>Unkorrelierte</a:t>
            </a:r>
            <a:r>
              <a:rPr lang="de-DE" dirty="0"/>
              <a:t> versus korrelierte Unteranfragen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053389"/>
            <a:ext cx="11139242" cy="4284793"/>
          </a:xfrm>
        </p:spPr>
        <p:txBody>
          <a:bodyPr numCol="2">
            <a:noAutofit/>
          </a:bodyPr>
          <a:lstStyle/>
          <a:p>
            <a:pPr marL="0" indent="0">
              <a:spcBef>
                <a:spcPts val="1500"/>
              </a:spcBef>
              <a:buNone/>
            </a:pPr>
            <a:r>
              <a:rPr lang="de-DE" sz="2000" dirty="0">
                <a:solidFill>
                  <a:schemeClr val="tx2"/>
                </a:solidFill>
              </a:rPr>
              <a:t>Korrelierte Formulierung</a:t>
            </a:r>
          </a:p>
          <a:p>
            <a:pPr>
              <a:spcBef>
                <a:spcPts val="1500"/>
              </a:spcBef>
              <a:buNone/>
            </a:pPr>
            <a:r>
              <a:rPr lang="de-DE" sz="2000" dirty="0" err="1"/>
              <a:t>select</a:t>
            </a:r>
            <a:r>
              <a:rPr lang="de-DE" sz="2000" b="0" dirty="0"/>
              <a:t> s.*</a:t>
            </a:r>
          </a:p>
          <a:p>
            <a:pPr>
              <a:buNone/>
            </a:pPr>
            <a:r>
              <a:rPr lang="de-DE" sz="2000" b="0" dirty="0"/>
              <a:t>	</a:t>
            </a:r>
            <a:r>
              <a:rPr lang="de-DE" sz="2000" dirty="0" err="1"/>
              <a:t>from</a:t>
            </a:r>
            <a:r>
              <a:rPr lang="de-DE" sz="2000" b="0" dirty="0"/>
              <a:t> Studenten </a:t>
            </a:r>
            <a:r>
              <a:rPr lang="de-DE" sz="2000" b="0" dirty="0">
                <a:solidFill>
                  <a:srgbClr val="CC0099"/>
                </a:solidFill>
              </a:rPr>
              <a:t>s</a:t>
            </a:r>
          </a:p>
          <a:p>
            <a:pPr>
              <a:buNone/>
            </a:pPr>
            <a:r>
              <a:rPr lang="de-DE" sz="2000" b="0" dirty="0"/>
              <a:t>	</a:t>
            </a:r>
            <a:r>
              <a:rPr lang="de-DE" sz="2000" dirty="0" err="1"/>
              <a:t>where</a:t>
            </a:r>
            <a:r>
              <a:rPr lang="de-DE" sz="2000" b="0" dirty="0"/>
              <a:t> </a:t>
            </a:r>
            <a:r>
              <a:rPr lang="de-DE" sz="2000" dirty="0" err="1"/>
              <a:t>exists</a:t>
            </a:r>
            <a:endParaRPr lang="de-DE" sz="2000" dirty="0"/>
          </a:p>
          <a:p>
            <a:pPr>
              <a:buNone/>
            </a:pPr>
            <a:r>
              <a:rPr lang="de-DE" sz="2000" b="0" dirty="0"/>
              <a:t>		(</a:t>
            </a:r>
            <a:r>
              <a:rPr lang="de-DE" sz="2000" dirty="0" err="1"/>
              <a:t>select</a:t>
            </a:r>
            <a:r>
              <a:rPr lang="de-DE" sz="2000" b="0" dirty="0"/>
              <a:t> p.*</a:t>
            </a:r>
          </a:p>
          <a:p>
            <a:pPr>
              <a:buNone/>
            </a:pPr>
            <a:r>
              <a:rPr lang="de-DE" sz="2000" b="0" dirty="0"/>
              <a:t>		     </a:t>
            </a:r>
            <a:r>
              <a:rPr lang="de-DE" sz="2000" dirty="0" err="1"/>
              <a:t>from</a:t>
            </a:r>
            <a:r>
              <a:rPr lang="de-DE" sz="2000" b="0" dirty="0"/>
              <a:t> Professoren p</a:t>
            </a:r>
          </a:p>
          <a:p>
            <a:pPr>
              <a:buNone/>
            </a:pPr>
            <a:r>
              <a:rPr lang="de-DE" sz="2000" b="0" dirty="0"/>
              <a:t>		     </a:t>
            </a:r>
            <a:r>
              <a:rPr lang="de-DE" sz="2000" dirty="0" err="1"/>
              <a:t>where</a:t>
            </a:r>
            <a:r>
              <a:rPr lang="de-DE" sz="2000" b="0" dirty="0"/>
              <a:t> </a:t>
            </a:r>
            <a:r>
              <a:rPr lang="de-DE" sz="2000" b="0" dirty="0" err="1"/>
              <a:t>p.GebDatum</a:t>
            </a:r>
            <a:r>
              <a:rPr lang="de-DE" sz="2000" b="0" dirty="0"/>
              <a:t> &gt; </a:t>
            </a:r>
            <a:r>
              <a:rPr lang="de-DE" sz="2000" b="0" dirty="0" err="1">
                <a:solidFill>
                  <a:srgbClr val="CC0099"/>
                </a:solidFill>
              </a:rPr>
              <a:t>s</a:t>
            </a:r>
            <a:r>
              <a:rPr lang="de-DE" sz="2000" b="0" dirty="0" err="1"/>
              <a:t>.GebDatum</a:t>
            </a:r>
            <a:r>
              <a:rPr lang="de-DE" sz="2000" b="0" dirty="0"/>
              <a:t>);</a:t>
            </a:r>
          </a:p>
          <a:p>
            <a:pPr>
              <a:buNone/>
            </a:pPr>
            <a:endParaRPr lang="de-DE" sz="2000" b="0" dirty="0"/>
          </a:p>
          <a:p>
            <a:pPr>
              <a:buNone/>
            </a:pPr>
            <a:endParaRPr lang="de-DE" sz="2000" b="0" dirty="0"/>
          </a:p>
          <a:p>
            <a:pPr>
              <a:buNone/>
            </a:pPr>
            <a:endParaRPr lang="de-DE" sz="2000" b="0" dirty="0"/>
          </a:p>
          <a:p>
            <a:pPr>
              <a:buNone/>
            </a:pPr>
            <a:endParaRPr lang="de-DE" sz="2000" b="0" dirty="0"/>
          </a:p>
          <a:p>
            <a:pPr marL="0" indent="0">
              <a:spcBef>
                <a:spcPts val="1500"/>
              </a:spcBef>
              <a:buNone/>
            </a:pPr>
            <a:r>
              <a:rPr lang="de-DE" sz="2000" dirty="0">
                <a:solidFill>
                  <a:schemeClr val="tx2"/>
                </a:solidFill>
              </a:rPr>
              <a:t>Äquivalente unkorrelierte Formulierung</a:t>
            </a:r>
          </a:p>
          <a:p>
            <a:pPr>
              <a:lnSpc>
                <a:spcPct val="100000"/>
              </a:lnSpc>
              <a:spcBef>
                <a:spcPts val="1500"/>
              </a:spcBef>
              <a:buNone/>
            </a:pPr>
            <a:r>
              <a:rPr lang="de-DE" sz="2000" dirty="0" err="1"/>
              <a:t>select</a:t>
            </a:r>
            <a:r>
              <a:rPr lang="de-DE" sz="2000" b="0" dirty="0"/>
              <a:t> s.*</a:t>
            </a:r>
          </a:p>
          <a:p>
            <a:pPr>
              <a:lnSpc>
                <a:spcPct val="100000"/>
              </a:lnSpc>
              <a:spcBef>
                <a:spcPts val="1500"/>
              </a:spcBef>
              <a:buNone/>
            </a:pPr>
            <a:r>
              <a:rPr lang="de-DE" sz="2000" b="0" dirty="0"/>
              <a:t>	</a:t>
            </a:r>
            <a:r>
              <a:rPr lang="de-DE" sz="2000" dirty="0" err="1"/>
              <a:t>from</a:t>
            </a:r>
            <a:r>
              <a:rPr lang="de-DE" sz="2000" b="0" dirty="0"/>
              <a:t> Studenten </a:t>
            </a:r>
            <a:r>
              <a:rPr lang="de-DE" sz="2000" b="0" dirty="0">
                <a:solidFill>
                  <a:srgbClr val="CC0099"/>
                </a:solidFill>
              </a:rPr>
              <a:t>s</a:t>
            </a:r>
          </a:p>
          <a:p>
            <a:pPr>
              <a:lnSpc>
                <a:spcPct val="100000"/>
              </a:lnSpc>
              <a:spcBef>
                <a:spcPts val="1500"/>
              </a:spcBef>
              <a:buNone/>
            </a:pPr>
            <a:r>
              <a:rPr lang="de-DE" sz="2000" b="0" dirty="0"/>
              <a:t>	</a:t>
            </a:r>
            <a:r>
              <a:rPr lang="de-DE" sz="2000" dirty="0" err="1"/>
              <a:t>where</a:t>
            </a:r>
            <a:r>
              <a:rPr lang="de-DE" sz="2000" b="0" dirty="0"/>
              <a:t> </a:t>
            </a:r>
            <a:r>
              <a:rPr lang="de-DE" sz="2000" b="0" dirty="0" err="1">
                <a:solidFill>
                  <a:srgbClr val="CC0099"/>
                </a:solidFill>
              </a:rPr>
              <a:t>s</a:t>
            </a:r>
            <a:r>
              <a:rPr lang="de-DE" sz="2000" b="0" dirty="0" err="1"/>
              <a:t>.GebDatum</a:t>
            </a:r>
            <a:r>
              <a:rPr lang="de-DE" sz="2000" b="0" dirty="0"/>
              <a:t> &lt;</a:t>
            </a:r>
          </a:p>
          <a:p>
            <a:pPr>
              <a:lnSpc>
                <a:spcPct val="100000"/>
              </a:lnSpc>
              <a:spcBef>
                <a:spcPts val="1500"/>
              </a:spcBef>
              <a:buNone/>
            </a:pPr>
            <a:r>
              <a:rPr lang="de-DE" sz="2000" b="0" dirty="0"/>
              <a:t>		(</a:t>
            </a:r>
            <a:r>
              <a:rPr lang="de-DE" sz="2000" dirty="0" err="1"/>
              <a:t>select</a:t>
            </a:r>
            <a:r>
              <a:rPr lang="de-DE" sz="2000" b="0" dirty="0"/>
              <a:t> </a:t>
            </a:r>
            <a:r>
              <a:rPr lang="de-DE" sz="2000" dirty="0" err="1"/>
              <a:t>max</a:t>
            </a:r>
            <a:r>
              <a:rPr lang="de-DE" sz="2000" b="0" dirty="0"/>
              <a:t> (</a:t>
            </a:r>
            <a:r>
              <a:rPr lang="de-DE" sz="2000" b="0" dirty="0" err="1"/>
              <a:t>p.GebDatum</a:t>
            </a:r>
            <a:r>
              <a:rPr lang="de-DE" sz="2000" b="0" dirty="0"/>
              <a:t>)</a:t>
            </a:r>
          </a:p>
          <a:p>
            <a:pPr>
              <a:lnSpc>
                <a:spcPct val="100000"/>
              </a:lnSpc>
              <a:spcBef>
                <a:spcPts val="1500"/>
              </a:spcBef>
              <a:buNone/>
            </a:pPr>
            <a:r>
              <a:rPr lang="de-DE" sz="2000" b="0" dirty="0"/>
              <a:t>			</a:t>
            </a:r>
            <a:r>
              <a:rPr lang="de-DE" sz="2000" dirty="0" err="1"/>
              <a:t>from</a:t>
            </a:r>
            <a:r>
              <a:rPr lang="de-DE" sz="2000" b="0" dirty="0"/>
              <a:t> Professoren p);</a:t>
            </a:r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endParaRPr lang="de-DE" sz="2000" b="0" dirty="0"/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000" b="0" dirty="0"/>
              <a:t>Vorteil: Unteranfrage braucht nur </a:t>
            </a:r>
            <a:r>
              <a:rPr lang="de-DE" sz="2000" b="0" i="1" dirty="0"/>
              <a:t>einmal</a:t>
            </a:r>
            <a:r>
              <a:rPr lang="de-DE" sz="2000" b="0" dirty="0"/>
              <a:t> ausgewertet zu werden</a:t>
            </a:r>
            <a:endParaRPr lang="de-DE" sz="2000" dirty="0"/>
          </a:p>
          <a:p>
            <a:pPr>
              <a:buNone/>
            </a:pPr>
            <a:endParaRPr lang="de-DE" sz="20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2718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Entschachtelung korrelierter Unteranfragen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1831982"/>
            <a:ext cx="11139242" cy="450620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None/>
            </a:pPr>
            <a:r>
              <a:rPr lang="de-DE" sz="2000" b="0" dirty="0"/>
              <a:t>	</a:t>
            </a:r>
            <a:r>
              <a:rPr lang="de-DE" sz="2000" dirty="0" err="1"/>
              <a:t>select</a:t>
            </a:r>
            <a:r>
              <a:rPr lang="de-DE" sz="2000" b="0" dirty="0"/>
              <a:t> a.*</a:t>
            </a:r>
          </a:p>
          <a:p>
            <a:pPr>
              <a:spcBef>
                <a:spcPts val="600"/>
              </a:spcBef>
              <a:buNone/>
            </a:pPr>
            <a:r>
              <a:rPr lang="de-DE" sz="2000" b="0" dirty="0"/>
              <a:t>		</a:t>
            </a:r>
            <a:r>
              <a:rPr lang="de-DE" sz="2000" dirty="0" err="1"/>
              <a:t>from</a:t>
            </a:r>
            <a:r>
              <a:rPr lang="de-DE" sz="2000" b="0" dirty="0"/>
              <a:t> Assistenten </a:t>
            </a:r>
            <a:r>
              <a:rPr lang="de-DE" sz="2000" b="0" dirty="0">
                <a:solidFill>
                  <a:srgbClr val="CC0099"/>
                </a:solidFill>
              </a:rPr>
              <a:t>a</a:t>
            </a:r>
          </a:p>
          <a:p>
            <a:pPr>
              <a:spcBef>
                <a:spcPts val="600"/>
              </a:spcBef>
              <a:buNone/>
            </a:pPr>
            <a:r>
              <a:rPr lang="de-DE" sz="2000" b="0" dirty="0"/>
              <a:t>		</a:t>
            </a:r>
            <a:r>
              <a:rPr lang="de-DE" sz="2000" dirty="0" err="1"/>
              <a:t>where</a:t>
            </a:r>
            <a:r>
              <a:rPr lang="de-DE" sz="2000" b="0" dirty="0"/>
              <a:t> </a:t>
            </a:r>
            <a:r>
              <a:rPr lang="de-DE" sz="2000" dirty="0" err="1"/>
              <a:t>exists</a:t>
            </a:r>
            <a:endParaRPr lang="de-DE" sz="2000" dirty="0"/>
          </a:p>
          <a:p>
            <a:pPr>
              <a:spcBef>
                <a:spcPts val="600"/>
              </a:spcBef>
              <a:buNone/>
            </a:pPr>
            <a:r>
              <a:rPr lang="de-DE" sz="2000" b="0" dirty="0"/>
              <a:t>			( </a:t>
            </a:r>
            <a:r>
              <a:rPr lang="de-DE" sz="2000" dirty="0" err="1"/>
              <a:t>select</a:t>
            </a:r>
            <a:r>
              <a:rPr lang="de-DE" sz="2000" b="0" dirty="0"/>
              <a:t> p.*</a:t>
            </a:r>
          </a:p>
          <a:p>
            <a:pPr>
              <a:spcBef>
                <a:spcPts val="600"/>
              </a:spcBef>
              <a:buNone/>
            </a:pPr>
            <a:r>
              <a:rPr lang="de-DE" sz="2000" b="0" dirty="0"/>
              <a:t>				</a:t>
            </a:r>
            <a:r>
              <a:rPr lang="de-DE" sz="2000" dirty="0" err="1"/>
              <a:t>from</a:t>
            </a:r>
            <a:r>
              <a:rPr lang="de-DE" sz="2000" b="0" dirty="0"/>
              <a:t> Professoren p</a:t>
            </a:r>
          </a:p>
          <a:p>
            <a:pPr>
              <a:spcBef>
                <a:spcPts val="600"/>
              </a:spcBef>
              <a:buNone/>
            </a:pPr>
            <a:r>
              <a:rPr lang="de-DE" sz="2000" b="0" dirty="0"/>
              <a:t>				</a:t>
            </a:r>
            <a:r>
              <a:rPr lang="de-DE" sz="2000" dirty="0" err="1"/>
              <a:t>where</a:t>
            </a:r>
            <a:r>
              <a:rPr lang="de-DE" sz="2000" b="0" dirty="0"/>
              <a:t> </a:t>
            </a:r>
            <a:r>
              <a:rPr lang="de-DE" sz="2000" b="0" dirty="0" err="1">
                <a:solidFill>
                  <a:srgbClr val="CC0099"/>
                </a:solidFill>
              </a:rPr>
              <a:t>a</a:t>
            </a:r>
            <a:r>
              <a:rPr lang="de-DE" sz="2000" b="0" dirty="0" err="1"/>
              <a:t>.Boss</a:t>
            </a:r>
            <a:r>
              <a:rPr lang="de-DE" sz="2000" b="0" dirty="0"/>
              <a:t> = </a:t>
            </a:r>
            <a:r>
              <a:rPr lang="de-DE" sz="2000" b="0" dirty="0" err="1"/>
              <a:t>p.PersNr</a:t>
            </a:r>
            <a:r>
              <a:rPr lang="de-DE" sz="2000" b="0" dirty="0"/>
              <a:t> </a:t>
            </a:r>
            <a:r>
              <a:rPr lang="de-DE" sz="2000" dirty="0"/>
              <a:t>and</a:t>
            </a:r>
            <a:r>
              <a:rPr lang="de-DE" sz="2000" b="0" dirty="0"/>
              <a:t> </a:t>
            </a:r>
            <a:r>
              <a:rPr lang="de-DE" sz="2000" b="0" dirty="0" err="1"/>
              <a:t>p.GebDatum</a:t>
            </a:r>
            <a:r>
              <a:rPr lang="de-DE" sz="2000" b="0" dirty="0"/>
              <a:t> &gt; </a:t>
            </a:r>
            <a:r>
              <a:rPr lang="de-DE" sz="2000" b="0" dirty="0" err="1">
                <a:solidFill>
                  <a:srgbClr val="CC0099"/>
                </a:solidFill>
              </a:rPr>
              <a:t>a</a:t>
            </a:r>
            <a:r>
              <a:rPr lang="de-DE" sz="2000" b="0" dirty="0" err="1"/>
              <a:t>.GebDatum</a:t>
            </a:r>
            <a:r>
              <a:rPr lang="de-DE" sz="2000" b="0" dirty="0"/>
              <a:t>);</a:t>
            </a:r>
          </a:p>
          <a:p>
            <a:pPr>
              <a:spcBef>
                <a:spcPts val="600"/>
              </a:spcBef>
              <a:buNone/>
            </a:pPr>
            <a:endParaRPr lang="de-DE" sz="2000" b="0" dirty="0"/>
          </a:p>
          <a:p>
            <a:pPr>
              <a:spcBef>
                <a:spcPts val="1500"/>
              </a:spcBef>
              <a:spcAft>
                <a:spcPts val="1500"/>
              </a:spcAft>
              <a:buFont typeface="Wingdings" pitchFamily="2" charset="2"/>
              <a:buChar char="§"/>
            </a:pPr>
            <a:r>
              <a:rPr lang="de-DE" sz="2000" b="0" dirty="0"/>
              <a:t>Entschachtelung durch Join</a:t>
            </a:r>
          </a:p>
          <a:p>
            <a:pPr>
              <a:spcBef>
                <a:spcPts val="600"/>
              </a:spcBef>
              <a:buNone/>
            </a:pPr>
            <a:r>
              <a:rPr lang="de-DE" sz="2000" b="0" dirty="0"/>
              <a:t>	</a:t>
            </a:r>
            <a:r>
              <a:rPr lang="de-DE" sz="2000" dirty="0" err="1"/>
              <a:t>select</a:t>
            </a:r>
            <a:r>
              <a:rPr lang="de-DE" sz="2000" b="0" dirty="0"/>
              <a:t> a.*</a:t>
            </a:r>
          </a:p>
          <a:p>
            <a:pPr>
              <a:spcBef>
                <a:spcPts val="600"/>
              </a:spcBef>
              <a:buNone/>
            </a:pPr>
            <a:r>
              <a:rPr lang="de-DE" sz="2000" b="0" dirty="0"/>
              <a:t>		</a:t>
            </a:r>
            <a:r>
              <a:rPr lang="de-DE" sz="2000" dirty="0" err="1"/>
              <a:t>from</a:t>
            </a:r>
            <a:r>
              <a:rPr lang="de-DE" sz="2000" b="0" dirty="0"/>
              <a:t> Assistenten a, Professoren p</a:t>
            </a:r>
          </a:p>
          <a:p>
            <a:pPr>
              <a:spcBef>
                <a:spcPts val="600"/>
              </a:spcBef>
              <a:buNone/>
            </a:pPr>
            <a:r>
              <a:rPr lang="de-DE" sz="2000" b="0" dirty="0"/>
              <a:t>		</a:t>
            </a:r>
            <a:r>
              <a:rPr lang="de-DE" sz="2000" dirty="0" err="1"/>
              <a:t>where</a:t>
            </a:r>
            <a:r>
              <a:rPr lang="de-DE" sz="2000" b="0" dirty="0"/>
              <a:t> </a:t>
            </a:r>
            <a:r>
              <a:rPr lang="de-DE" sz="2000" b="0" dirty="0" err="1"/>
              <a:t>a.Boss</a:t>
            </a:r>
            <a:r>
              <a:rPr lang="de-DE" sz="2000" b="0" dirty="0"/>
              <a:t>=</a:t>
            </a:r>
            <a:r>
              <a:rPr lang="de-DE" sz="2000" b="0" dirty="0" err="1"/>
              <a:t>p.PersNr</a:t>
            </a:r>
            <a:r>
              <a:rPr lang="de-DE" sz="2000" b="0" dirty="0"/>
              <a:t> </a:t>
            </a:r>
            <a:r>
              <a:rPr lang="de-DE" sz="2000" dirty="0"/>
              <a:t>and </a:t>
            </a:r>
            <a:r>
              <a:rPr lang="de-DE" sz="2000" b="0" dirty="0" err="1"/>
              <a:t>p.GebDatum</a:t>
            </a:r>
            <a:r>
              <a:rPr lang="de-DE" sz="2000" b="0" dirty="0"/>
              <a:t> &gt; </a:t>
            </a:r>
            <a:r>
              <a:rPr lang="de-DE" sz="2000" b="0" dirty="0" err="1"/>
              <a:t>a.GebDatum</a:t>
            </a:r>
            <a:r>
              <a:rPr lang="de-DE" sz="2000" b="0" dirty="0"/>
              <a:t>;</a:t>
            </a:r>
            <a:endParaRPr lang="de-DE" sz="20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158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Verwertung der Ergebnismenge einer Unteranfrage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1831982"/>
            <a:ext cx="11139242" cy="4506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dirty="0" err="1"/>
              <a:t>select</a:t>
            </a:r>
            <a:r>
              <a:rPr lang="de-DE" b="0" dirty="0"/>
              <a:t> </a:t>
            </a:r>
            <a:r>
              <a:rPr lang="de-DE" b="0" dirty="0" err="1"/>
              <a:t>tmp.MatrNr</a:t>
            </a:r>
            <a:r>
              <a:rPr lang="de-DE" b="0" dirty="0"/>
              <a:t>, </a:t>
            </a:r>
            <a:r>
              <a:rPr lang="de-DE" b="0" dirty="0" err="1"/>
              <a:t>tmp.Name</a:t>
            </a:r>
            <a:r>
              <a:rPr lang="de-DE" b="0" dirty="0"/>
              <a:t>, </a:t>
            </a:r>
            <a:r>
              <a:rPr lang="de-DE" b="0" dirty="0" err="1"/>
              <a:t>tmp.VorlAnzahl</a:t>
            </a:r>
            <a:endParaRPr lang="de-DE" b="0" dirty="0"/>
          </a:p>
          <a:p>
            <a:pPr>
              <a:buNone/>
            </a:pPr>
            <a:r>
              <a:rPr lang="de-DE" dirty="0"/>
              <a:t>	</a:t>
            </a:r>
            <a:r>
              <a:rPr lang="de-DE" dirty="0" err="1"/>
              <a:t>from</a:t>
            </a:r>
            <a:r>
              <a:rPr lang="de-DE" b="0" dirty="0"/>
              <a:t> (</a:t>
            </a:r>
            <a:r>
              <a:rPr lang="de-DE" dirty="0" err="1"/>
              <a:t>select</a:t>
            </a:r>
            <a:r>
              <a:rPr lang="de-DE" b="0" dirty="0"/>
              <a:t> </a:t>
            </a:r>
            <a:r>
              <a:rPr lang="de-DE" b="0" dirty="0" err="1"/>
              <a:t>s.MatrNr</a:t>
            </a:r>
            <a:r>
              <a:rPr lang="de-DE" b="0" dirty="0"/>
              <a:t>, </a:t>
            </a:r>
            <a:r>
              <a:rPr lang="de-DE" b="0" dirty="0" err="1"/>
              <a:t>s.Name</a:t>
            </a:r>
            <a:r>
              <a:rPr lang="de-DE" b="0" dirty="0"/>
              <a:t>, </a:t>
            </a:r>
            <a:r>
              <a:rPr lang="de-DE" dirty="0" err="1"/>
              <a:t>count</a:t>
            </a:r>
            <a:r>
              <a:rPr lang="de-DE" b="0" dirty="0"/>
              <a:t>(*) </a:t>
            </a:r>
            <a:r>
              <a:rPr lang="de-DE" dirty="0" err="1"/>
              <a:t>as</a:t>
            </a:r>
            <a:r>
              <a:rPr lang="de-DE" b="0" dirty="0"/>
              <a:t> </a:t>
            </a:r>
            <a:r>
              <a:rPr lang="de-DE" b="0" dirty="0" err="1"/>
              <a:t>VorlAnzahl</a:t>
            </a:r>
            <a:endParaRPr lang="de-DE" b="0" dirty="0"/>
          </a:p>
          <a:p>
            <a:pPr>
              <a:buNone/>
            </a:pPr>
            <a:r>
              <a:rPr lang="de-DE" dirty="0"/>
              <a:t>		</a:t>
            </a:r>
            <a:r>
              <a:rPr lang="de-DE" dirty="0" err="1"/>
              <a:t>from</a:t>
            </a:r>
            <a:r>
              <a:rPr lang="de-DE" b="0" dirty="0"/>
              <a:t> Studenten s, hören h</a:t>
            </a:r>
          </a:p>
          <a:p>
            <a:pPr>
              <a:buNone/>
            </a:pPr>
            <a:r>
              <a:rPr lang="de-DE" dirty="0"/>
              <a:t>		</a:t>
            </a:r>
            <a:r>
              <a:rPr lang="de-DE" dirty="0" err="1"/>
              <a:t>where</a:t>
            </a:r>
            <a:r>
              <a:rPr lang="de-DE" b="0" dirty="0"/>
              <a:t> </a:t>
            </a:r>
            <a:r>
              <a:rPr lang="de-DE" b="0" dirty="0" err="1"/>
              <a:t>s.MatrNr</a:t>
            </a:r>
            <a:r>
              <a:rPr lang="de-DE" b="0" dirty="0"/>
              <a:t>=</a:t>
            </a:r>
            <a:r>
              <a:rPr lang="de-DE" b="0" dirty="0" err="1"/>
              <a:t>h.MatrNr</a:t>
            </a:r>
            <a:endParaRPr lang="de-DE" b="0" dirty="0"/>
          </a:p>
          <a:p>
            <a:pPr>
              <a:buNone/>
            </a:pPr>
            <a:r>
              <a:rPr lang="de-DE" dirty="0"/>
              <a:t>		</a:t>
            </a:r>
            <a:r>
              <a:rPr lang="de-DE" dirty="0" err="1"/>
              <a:t>group</a:t>
            </a:r>
            <a:r>
              <a:rPr lang="de-DE" b="0" dirty="0"/>
              <a:t> </a:t>
            </a:r>
            <a:r>
              <a:rPr lang="de-DE" dirty="0" err="1"/>
              <a:t>by</a:t>
            </a:r>
            <a:r>
              <a:rPr lang="de-DE" b="0" dirty="0"/>
              <a:t> </a:t>
            </a:r>
            <a:r>
              <a:rPr lang="de-DE" b="0" dirty="0" err="1"/>
              <a:t>s.MatrNr</a:t>
            </a:r>
            <a:r>
              <a:rPr lang="de-DE" b="0" dirty="0"/>
              <a:t>, </a:t>
            </a:r>
            <a:r>
              <a:rPr lang="de-DE" b="0" dirty="0" err="1"/>
              <a:t>s.Name</a:t>
            </a:r>
            <a:r>
              <a:rPr lang="de-DE" b="0" dirty="0"/>
              <a:t>) </a:t>
            </a:r>
            <a:r>
              <a:rPr lang="de-DE" b="0" dirty="0" err="1"/>
              <a:t>tmp</a:t>
            </a:r>
            <a:endParaRPr lang="de-DE" b="0" dirty="0"/>
          </a:p>
          <a:p>
            <a:pPr>
              <a:buNone/>
            </a:pPr>
            <a:r>
              <a:rPr lang="de-DE" dirty="0" err="1"/>
              <a:t>where</a:t>
            </a:r>
            <a:r>
              <a:rPr lang="de-DE" b="0" dirty="0"/>
              <a:t> </a:t>
            </a:r>
            <a:r>
              <a:rPr lang="de-DE" b="0" dirty="0" err="1"/>
              <a:t>tmp.VorlAnzahl</a:t>
            </a:r>
            <a:r>
              <a:rPr lang="de-DE" b="0" dirty="0"/>
              <a:t> &gt; 2; 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43</a:t>
            </a:fld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2911875" y="4888759"/>
          <a:ext cx="6362700" cy="1188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21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45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err="1"/>
                        <a:t>MatrNr</a:t>
                      </a:r>
                      <a:endParaRPr lang="de-DE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err="1"/>
                        <a:t>VorlAnzahl</a:t>
                      </a:r>
                      <a:endParaRPr lang="de-DE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28106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err="1"/>
                        <a:t>Carnap</a:t>
                      </a:r>
                      <a:endParaRPr lang="de-DE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29120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err="1"/>
                        <a:t>Theophrastos</a:t>
                      </a:r>
                      <a:endParaRPr lang="de-DE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3289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603" y="1374881"/>
            <a:ext cx="10601597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Beispielanfrage mit geschachtelten Unteranfragen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209800"/>
            <a:ext cx="11139242" cy="41283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dirty="0" err="1"/>
              <a:t>select</a:t>
            </a:r>
            <a:r>
              <a:rPr lang="de-DE" b="0" dirty="0"/>
              <a:t> </a:t>
            </a:r>
            <a:r>
              <a:rPr lang="de-DE" b="0" dirty="0" err="1"/>
              <a:t>h.VorlNr</a:t>
            </a:r>
            <a:r>
              <a:rPr lang="de-DE" b="0" dirty="0"/>
              <a:t>, </a:t>
            </a:r>
            <a:r>
              <a:rPr lang="de-DE" b="0" dirty="0" err="1"/>
              <a:t>h.AnzProVorl</a:t>
            </a:r>
            <a:r>
              <a:rPr lang="de-DE" b="0" dirty="0"/>
              <a:t>, </a:t>
            </a:r>
            <a:r>
              <a:rPr lang="de-DE" b="0" dirty="0" err="1"/>
              <a:t>g.GesamtAnz</a:t>
            </a:r>
            <a:r>
              <a:rPr lang="de-DE" b="0" dirty="0"/>
              <a:t>,</a:t>
            </a:r>
          </a:p>
          <a:p>
            <a:pPr>
              <a:buNone/>
            </a:pPr>
            <a:r>
              <a:rPr lang="de-DE" b="0" dirty="0"/>
              <a:t>		 </a:t>
            </a:r>
            <a:r>
              <a:rPr lang="de-DE" b="0" dirty="0" err="1"/>
              <a:t>h.AnzProVorl</a:t>
            </a:r>
            <a:r>
              <a:rPr lang="de-DE" b="0" dirty="0"/>
              <a:t>/</a:t>
            </a:r>
            <a:r>
              <a:rPr lang="de-DE" b="0" dirty="0" err="1"/>
              <a:t>g.GesamtAnz</a:t>
            </a:r>
            <a:r>
              <a:rPr lang="de-DE" b="0" dirty="0"/>
              <a:t> </a:t>
            </a:r>
            <a:r>
              <a:rPr lang="de-DE" dirty="0" err="1"/>
              <a:t>as</a:t>
            </a:r>
            <a:r>
              <a:rPr lang="de-DE" b="0" dirty="0"/>
              <a:t> </a:t>
            </a:r>
            <a:r>
              <a:rPr lang="de-DE" b="0" dirty="0" err="1"/>
              <a:t>Popularitaet</a:t>
            </a:r>
            <a:endParaRPr lang="de-DE" b="0" dirty="0"/>
          </a:p>
          <a:p>
            <a:pPr>
              <a:buNone/>
            </a:pPr>
            <a:r>
              <a:rPr lang="de-DE" dirty="0"/>
              <a:t>	</a:t>
            </a:r>
            <a:r>
              <a:rPr lang="de-DE" dirty="0" err="1"/>
              <a:t>from</a:t>
            </a:r>
            <a:r>
              <a:rPr lang="de-DE" b="0" dirty="0"/>
              <a:t> ( </a:t>
            </a:r>
            <a:r>
              <a:rPr lang="de-DE" dirty="0" err="1"/>
              <a:t>select</a:t>
            </a:r>
            <a:r>
              <a:rPr lang="de-DE" b="0" dirty="0"/>
              <a:t> h1.VorlNr, </a:t>
            </a:r>
            <a:r>
              <a:rPr lang="de-DE" dirty="0" err="1"/>
              <a:t>count</a:t>
            </a:r>
            <a:r>
              <a:rPr lang="de-DE" b="0" dirty="0"/>
              <a:t>(h1.*) </a:t>
            </a:r>
            <a:r>
              <a:rPr lang="de-DE" dirty="0" err="1"/>
              <a:t>as</a:t>
            </a:r>
            <a:r>
              <a:rPr lang="de-DE" b="0" dirty="0"/>
              <a:t> </a:t>
            </a:r>
            <a:r>
              <a:rPr lang="de-DE" b="0" dirty="0" err="1"/>
              <a:t>AnzProVorl</a:t>
            </a:r>
            <a:endParaRPr lang="de-DE" b="0" dirty="0"/>
          </a:p>
          <a:p>
            <a:pPr>
              <a:buNone/>
            </a:pPr>
            <a:r>
              <a:rPr lang="de-DE" b="0" dirty="0"/>
              <a:t>			</a:t>
            </a:r>
            <a:r>
              <a:rPr lang="de-DE" dirty="0" err="1"/>
              <a:t>from</a:t>
            </a:r>
            <a:r>
              <a:rPr lang="de-DE" b="0" dirty="0"/>
              <a:t> hören h1</a:t>
            </a:r>
          </a:p>
          <a:p>
            <a:pPr>
              <a:buNone/>
            </a:pPr>
            <a:r>
              <a:rPr lang="de-DE" b="0" dirty="0"/>
              <a:t>			</a:t>
            </a:r>
            <a:r>
              <a:rPr lang="de-DE" dirty="0" err="1"/>
              <a:t>group</a:t>
            </a:r>
            <a:r>
              <a:rPr lang="de-DE" b="0" dirty="0"/>
              <a:t> </a:t>
            </a:r>
            <a:r>
              <a:rPr lang="de-DE" b="0" dirty="0" err="1"/>
              <a:t>by</a:t>
            </a:r>
            <a:r>
              <a:rPr lang="de-DE" b="0" dirty="0"/>
              <a:t> h1.VorlNr ) h,</a:t>
            </a:r>
          </a:p>
          <a:p>
            <a:pPr>
              <a:buNone/>
            </a:pPr>
            <a:r>
              <a:rPr lang="de-DE" b="0" dirty="0"/>
              <a:t>				( </a:t>
            </a:r>
            <a:r>
              <a:rPr lang="de-DE" dirty="0" err="1"/>
              <a:t>select</a:t>
            </a:r>
            <a:r>
              <a:rPr lang="de-DE" b="0" dirty="0"/>
              <a:t> </a:t>
            </a:r>
            <a:r>
              <a:rPr lang="de-DE" dirty="0" err="1"/>
              <a:t>count</a:t>
            </a:r>
            <a:r>
              <a:rPr lang="de-DE" b="0" dirty="0"/>
              <a:t> (s.*) </a:t>
            </a:r>
            <a:r>
              <a:rPr lang="de-DE" dirty="0" err="1"/>
              <a:t>as</a:t>
            </a:r>
            <a:r>
              <a:rPr lang="de-DE" b="0" dirty="0"/>
              <a:t> </a:t>
            </a:r>
            <a:r>
              <a:rPr lang="de-DE" b="0" dirty="0" err="1"/>
              <a:t>GesamtAnz</a:t>
            </a:r>
            <a:endParaRPr lang="de-DE" b="0" dirty="0"/>
          </a:p>
          <a:p>
            <a:pPr>
              <a:buNone/>
            </a:pPr>
            <a:r>
              <a:rPr lang="de-DE" b="0" dirty="0"/>
              <a:t>					</a:t>
            </a:r>
            <a:r>
              <a:rPr lang="de-DE" dirty="0" err="1"/>
              <a:t>from</a:t>
            </a:r>
            <a:r>
              <a:rPr lang="de-DE" b="0" dirty="0"/>
              <a:t> Studenten s) g;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623704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Das Ergebnis der Anfrage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45</a:t>
            </a:fld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029294"/>
              </p:ext>
            </p:extLst>
          </p:nvPr>
        </p:nvGraphicFramePr>
        <p:xfrm>
          <a:off x="1193651" y="2514600"/>
          <a:ext cx="9398150" cy="1981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703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37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37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02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err="1"/>
                        <a:t>VorlNr</a:t>
                      </a:r>
                      <a:endParaRPr lang="de-DE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err="1"/>
                        <a:t>AnzProVorl</a:t>
                      </a:r>
                      <a:endParaRPr lang="de-DE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err="1"/>
                        <a:t>GesamtAnz</a:t>
                      </a:r>
                      <a:endParaRPr lang="de-DE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err="1"/>
                        <a:t>Popularitaet</a:t>
                      </a:r>
                      <a:endParaRPr lang="de-DE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.</a:t>
                      </a:r>
                      <a:r>
                        <a:rPr lang="de-DE" sz="2000" dirty="0"/>
                        <a:t>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.</a:t>
                      </a:r>
                      <a:r>
                        <a:rPr lang="de-DE" sz="2000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.</a:t>
                      </a:r>
                      <a:r>
                        <a:rPr lang="de-DE" sz="2000" dirty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1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1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1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763186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Anfragen mit in und all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152650"/>
            <a:ext cx="11139242" cy="41855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b="0" dirty="0" err="1"/>
              <a:t>p.Name</a:t>
            </a:r>
            <a:endParaRPr lang="de-DE" b="0" dirty="0"/>
          </a:p>
          <a:p>
            <a:pPr>
              <a:buNone/>
            </a:pPr>
            <a:r>
              <a:rPr lang="de-DE" dirty="0"/>
              <a:t>	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b="0" dirty="0"/>
              <a:t>Professoren p</a:t>
            </a:r>
          </a:p>
          <a:p>
            <a:pPr>
              <a:buNone/>
            </a:pPr>
            <a:r>
              <a:rPr lang="de-DE" dirty="0"/>
              <a:t>	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b="0" dirty="0" err="1"/>
              <a:t>p.PersNr</a:t>
            </a:r>
            <a:r>
              <a:rPr lang="de-DE" dirty="0"/>
              <a:t> not in </a:t>
            </a:r>
            <a:r>
              <a:rPr lang="de-DE" b="0" dirty="0"/>
              <a:t>(</a:t>
            </a:r>
            <a:r>
              <a:rPr lang="de-DE" dirty="0"/>
              <a:t> </a:t>
            </a:r>
          </a:p>
          <a:p>
            <a:pPr>
              <a:buNone/>
            </a:pPr>
            <a:r>
              <a:rPr lang="de-DE" dirty="0"/>
              <a:t>		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b="0" dirty="0" err="1"/>
              <a:t>v.gelesenVon</a:t>
            </a:r>
            <a:r>
              <a:rPr lang="de-DE" b="0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b="0" dirty="0"/>
              <a:t>Vorlesungen v );</a:t>
            </a:r>
          </a:p>
          <a:p>
            <a:pPr>
              <a:buNone/>
            </a:pPr>
            <a:endParaRPr lang="de-DE" b="0" dirty="0"/>
          </a:p>
          <a:p>
            <a:pPr>
              <a:buNone/>
            </a:pP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b="0" dirty="0" err="1"/>
              <a:t>s.Name</a:t>
            </a:r>
            <a:endParaRPr lang="de-DE" b="0" dirty="0"/>
          </a:p>
          <a:p>
            <a:pPr>
              <a:buNone/>
            </a:pPr>
            <a:r>
              <a:rPr lang="de-DE" dirty="0"/>
              <a:t>	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b="0" dirty="0"/>
              <a:t>Studenten s</a:t>
            </a:r>
          </a:p>
          <a:p>
            <a:pPr>
              <a:buNone/>
            </a:pPr>
            <a:r>
              <a:rPr lang="de-DE" dirty="0"/>
              <a:t>	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b="0" dirty="0" err="1"/>
              <a:t>s.Semester</a:t>
            </a:r>
            <a:r>
              <a:rPr lang="de-DE" b="0" dirty="0"/>
              <a:t> &gt;= </a:t>
            </a:r>
            <a:r>
              <a:rPr lang="de-DE" dirty="0"/>
              <a:t>all </a:t>
            </a:r>
            <a:r>
              <a:rPr lang="de-DE" b="0" dirty="0"/>
              <a:t>(</a:t>
            </a:r>
          </a:p>
          <a:p>
            <a:pPr>
              <a:buNone/>
            </a:pPr>
            <a:r>
              <a:rPr lang="de-DE" dirty="0"/>
              <a:t>		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b="0" dirty="0"/>
              <a:t>s1.Semester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b="0" dirty="0"/>
              <a:t>Studenten s1 );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396238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E7DBAE-B2D7-BD07-B8ED-419C10ADD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Quantifizierung in SQL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97238C-8B41-741C-C666-571505FFD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45027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Quantifizierung in SQL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152650"/>
            <a:ext cx="11139242" cy="418553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de-DE" dirty="0" err="1"/>
              <a:t>exists</a:t>
            </a:r>
            <a:endParaRPr lang="de-DE" dirty="0"/>
          </a:p>
          <a:p>
            <a:pPr>
              <a:buFont typeface="Wingdings" pitchFamily="2" charset="2"/>
              <a:buChar char="§"/>
            </a:pPr>
            <a:r>
              <a:rPr lang="de-DE" b="0" dirty="0"/>
              <a:t>Vergleiche mit </a:t>
            </a:r>
            <a:r>
              <a:rPr lang="de-DE" dirty="0"/>
              <a:t>all</a:t>
            </a:r>
          </a:p>
          <a:p>
            <a:pPr>
              <a:buFont typeface="Wingdings" pitchFamily="2" charset="2"/>
              <a:buChar char="§"/>
            </a:pPr>
            <a:r>
              <a:rPr lang="de-DE" b="0" dirty="0"/>
              <a:t>Allquantifizierung: Umformung in </a:t>
            </a:r>
            <a:r>
              <a:rPr lang="de-DE" dirty="0" err="1"/>
              <a:t>exists</a:t>
            </a:r>
            <a:endParaRPr lang="de-DE" dirty="0"/>
          </a:p>
          <a:p>
            <a:pPr>
              <a:buFont typeface="Wingdings" pitchFamily="2" charset="2"/>
              <a:buChar char="§"/>
            </a:pPr>
            <a:r>
              <a:rPr lang="de-DE" b="0" dirty="0"/>
              <a:t>Allquantifizierung durch </a:t>
            </a:r>
            <a:r>
              <a:rPr lang="de-DE" dirty="0" err="1"/>
              <a:t>count</a:t>
            </a:r>
            <a:r>
              <a:rPr lang="de-DE" b="0" dirty="0"/>
              <a:t>-Aggregation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716775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Quantifizierte Anfragen in SQL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152650"/>
            <a:ext cx="11139242" cy="418553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de-DE" b="0" dirty="0"/>
              <a:t>Existenzquantor: </a:t>
            </a:r>
            <a:r>
              <a:rPr lang="de-DE" dirty="0" err="1"/>
              <a:t>exists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>
              <a:buNone/>
            </a:pPr>
            <a:r>
              <a:rPr lang="de-DE" dirty="0"/>
              <a:t>	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b="0" dirty="0" err="1"/>
              <a:t>p.Name</a:t>
            </a:r>
            <a:endParaRPr lang="de-DE" b="0" dirty="0"/>
          </a:p>
          <a:p>
            <a:pPr>
              <a:buNone/>
            </a:pPr>
            <a:r>
              <a:rPr lang="de-DE" dirty="0"/>
              <a:t>		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b="0" dirty="0"/>
              <a:t>Professoren p</a:t>
            </a:r>
          </a:p>
          <a:p>
            <a:pPr>
              <a:buNone/>
            </a:pPr>
            <a:r>
              <a:rPr lang="de-DE" dirty="0"/>
              <a:t>		</a:t>
            </a:r>
            <a:r>
              <a:rPr lang="de-DE" dirty="0" err="1"/>
              <a:t>where</a:t>
            </a:r>
            <a:r>
              <a:rPr lang="de-DE" dirty="0"/>
              <a:t> not </a:t>
            </a:r>
            <a:r>
              <a:rPr lang="de-DE" dirty="0" err="1"/>
              <a:t>exists</a:t>
            </a:r>
            <a:r>
              <a:rPr lang="de-DE" dirty="0"/>
              <a:t> </a:t>
            </a:r>
            <a:r>
              <a:rPr lang="de-DE" b="0" dirty="0"/>
              <a:t>( 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b="0" dirty="0"/>
              <a:t>v.*</a:t>
            </a:r>
          </a:p>
          <a:p>
            <a:pPr>
              <a:buNone/>
            </a:pPr>
            <a:r>
              <a:rPr lang="de-DE" dirty="0"/>
              <a:t>						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b="0" dirty="0"/>
              <a:t>Vorlesungen v</a:t>
            </a:r>
          </a:p>
          <a:p>
            <a:pPr>
              <a:buNone/>
            </a:pPr>
            <a:r>
              <a:rPr lang="de-DE" dirty="0"/>
              <a:t>						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b="0" dirty="0" err="1"/>
              <a:t>v.gelesenVon</a:t>
            </a:r>
            <a:r>
              <a:rPr lang="de-DE" b="0" dirty="0"/>
              <a:t> = </a:t>
            </a:r>
            <a:r>
              <a:rPr lang="de-DE" b="0" dirty="0" err="1"/>
              <a:t>p.PersNr</a:t>
            </a:r>
            <a:r>
              <a:rPr lang="de-DE" b="0" dirty="0"/>
              <a:t> );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5851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Uni-Schema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Datenbanken: SQL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7" name="Ellipse 6"/>
          <p:cNvSpPr/>
          <p:nvPr/>
        </p:nvSpPr>
        <p:spPr>
          <a:xfrm>
            <a:off x="523431" y="1841290"/>
            <a:ext cx="1440190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u="sng" dirty="0" err="1">
                <a:solidFill>
                  <a:schemeClr val="tx1"/>
                </a:solidFill>
              </a:rPr>
              <a:t>MatrNr</a:t>
            </a:r>
            <a:endParaRPr lang="de-DE" u="sng" dirty="0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05610" y="2504678"/>
            <a:ext cx="1183341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Name</a:t>
            </a:r>
          </a:p>
        </p:txBody>
      </p:sp>
      <p:sp>
        <p:nvSpPr>
          <p:cNvPr id="14" name="Rechteck 13"/>
          <p:cNvSpPr/>
          <p:nvPr/>
        </p:nvSpPr>
        <p:spPr>
          <a:xfrm>
            <a:off x="2614865" y="2572348"/>
            <a:ext cx="1925758" cy="519953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Studenten</a:t>
            </a:r>
          </a:p>
        </p:txBody>
      </p:sp>
      <p:sp>
        <p:nvSpPr>
          <p:cNvPr id="15" name="Rechteck 14"/>
          <p:cNvSpPr/>
          <p:nvPr/>
        </p:nvSpPr>
        <p:spPr>
          <a:xfrm>
            <a:off x="7485529" y="2205317"/>
            <a:ext cx="1925758" cy="519953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Vorlesungen</a:t>
            </a:r>
          </a:p>
        </p:txBody>
      </p:sp>
      <p:sp>
        <p:nvSpPr>
          <p:cNvPr id="16" name="Raute 15"/>
          <p:cNvSpPr/>
          <p:nvPr/>
        </p:nvSpPr>
        <p:spPr>
          <a:xfrm>
            <a:off x="5129626" y="2205317"/>
            <a:ext cx="1558206" cy="573741"/>
          </a:xfrm>
          <a:prstGeom prst="diamond">
            <a:avLst/>
          </a:prstGeom>
          <a:solidFill>
            <a:srgbClr val="66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hören</a:t>
            </a:r>
          </a:p>
        </p:txBody>
      </p:sp>
      <p:sp>
        <p:nvSpPr>
          <p:cNvPr id="17" name="Ellipse 16"/>
          <p:cNvSpPr/>
          <p:nvPr/>
        </p:nvSpPr>
        <p:spPr>
          <a:xfrm>
            <a:off x="257240" y="3092301"/>
            <a:ext cx="1706381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Semester</a:t>
            </a:r>
          </a:p>
        </p:txBody>
      </p:sp>
      <p:sp>
        <p:nvSpPr>
          <p:cNvPr id="18" name="Ellipse 17"/>
          <p:cNvSpPr/>
          <p:nvPr/>
        </p:nvSpPr>
        <p:spPr>
          <a:xfrm>
            <a:off x="10622254" y="1280039"/>
            <a:ext cx="1183341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u="sng" dirty="0" err="1">
                <a:solidFill>
                  <a:schemeClr val="tx1"/>
                </a:solidFill>
              </a:rPr>
              <a:t>VorlNr</a:t>
            </a:r>
            <a:endParaRPr lang="de-DE" u="sng" dirty="0">
              <a:solidFill>
                <a:schemeClr val="tx1"/>
              </a:solidFill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10622254" y="2572348"/>
            <a:ext cx="1183341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Titel</a:t>
            </a:r>
          </a:p>
        </p:txBody>
      </p:sp>
      <p:sp>
        <p:nvSpPr>
          <p:cNvPr id="20" name="Ellipse 19"/>
          <p:cNvSpPr/>
          <p:nvPr/>
        </p:nvSpPr>
        <p:spPr>
          <a:xfrm>
            <a:off x="10622254" y="1943427"/>
            <a:ext cx="1183341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SWS</a:t>
            </a:r>
          </a:p>
        </p:txBody>
      </p:sp>
      <p:cxnSp>
        <p:nvCxnSpPr>
          <p:cNvPr id="24" name="Gerade Verbindung 23"/>
          <p:cNvCxnSpPr>
            <a:stCxn id="18" idx="3"/>
            <a:endCxn id="15" idx="3"/>
          </p:cNvCxnSpPr>
          <p:nvPr/>
        </p:nvCxnSpPr>
        <p:spPr>
          <a:xfrm flipH="1">
            <a:off x="9411287" y="1759097"/>
            <a:ext cx="1384263" cy="7061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>
            <a:stCxn id="19" idx="1"/>
            <a:endCxn id="15" idx="3"/>
          </p:cNvCxnSpPr>
          <p:nvPr/>
        </p:nvCxnSpPr>
        <p:spPr>
          <a:xfrm flipH="1" flipV="1">
            <a:off x="9411287" y="2465294"/>
            <a:ext cx="1384263" cy="1892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>
            <a:stCxn id="20" idx="2"/>
            <a:endCxn id="15" idx="3"/>
          </p:cNvCxnSpPr>
          <p:nvPr/>
        </p:nvCxnSpPr>
        <p:spPr>
          <a:xfrm flipH="1">
            <a:off x="9411287" y="2224053"/>
            <a:ext cx="1210967" cy="2412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>
            <a:stCxn id="7" idx="5"/>
            <a:endCxn id="14" idx="1"/>
          </p:cNvCxnSpPr>
          <p:nvPr/>
        </p:nvCxnSpPr>
        <p:spPr>
          <a:xfrm>
            <a:off x="1752710" y="2320348"/>
            <a:ext cx="862155" cy="5119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/>
          <p:cNvCxnSpPr>
            <a:stCxn id="9" idx="6"/>
            <a:endCxn id="14" idx="1"/>
          </p:cNvCxnSpPr>
          <p:nvPr/>
        </p:nvCxnSpPr>
        <p:spPr>
          <a:xfrm>
            <a:off x="1688951" y="2785304"/>
            <a:ext cx="925914" cy="470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>
            <a:stCxn id="17" idx="7"/>
            <a:endCxn id="14" idx="1"/>
          </p:cNvCxnSpPr>
          <p:nvPr/>
        </p:nvCxnSpPr>
        <p:spPr>
          <a:xfrm flipV="1">
            <a:off x="1713727" y="2832325"/>
            <a:ext cx="901138" cy="3421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>
            <a:stCxn id="14" idx="3"/>
            <a:endCxn id="16" idx="1"/>
          </p:cNvCxnSpPr>
          <p:nvPr/>
        </p:nvCxnSpPr>
        <p:spPr>
          <a:xfrm flipV="1">
            <a:off x="4540623" y="2492188"/>
            <a:ext cx="589003" cy="3401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>
            <a:stCxn id="16" idx="3"/>
            <a:endCxn id="15" idx="1"/>
          </p:cNvCxnSpPr>
          <p:nvPr/>
        </p:nvCxnSpPr>
        <p:spPr>
          <a:xfrm flipV="1">
            <a:off x="6687832" y="2465294"/>
            <a:ext cx="797697" cy="268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aute 70"/>
          <p:cNvSpPr/>
          <p:nvPr/>
        </p:nvSpPr>
        <p:spPr>
          <a:xfrm>
            <a:off x="5129626" y="3838218"/>
            <a:ext cx="1809056" cy="573741"/>
          </a:xfrm>
          <a:prstGeom prst="diamond">
            <a:avLst/>
          </a:prstGeom>
          <a:solidFill>
            <a:srgbClr val="66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prüfen</a:t>
            </a:r>
          </a:p>
        </p:txBody>
      </p:sp>
      <p:sp>
        <p:nvSpPr>
          <p:cNvPr id="72" name="Raute 71"/>
          <p:cNvSpPr/>
          <p:nvPr/>
        </p:nvSpPr>
        <p:spPr>
          <a:xfrm>
            <a:off x="8076929" y="3838218"/>
            <a:ext cx="1558206" cy="573741"/>
          </a:xfrm>
          <a:prstGeom prst="diamond">
            <a:avLst/>
          </a:prstGeom>
          <a:solidFill>
            <a:srgbClr val="66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lesen</a:t>
            </a:r>
          </a:p>
        </p:txBody>
      </p:sp>
      <p:sp>
        <p:nvSpPr>
          <p:cNvPr id="73" name="Rechteck 72"/>
          <p:cNvSpPr/>
          <p:nvPr/>
        </p:nvSpPr>
        <p:spPr>
          <a:xfrm>
            <a:off x="7485529" y="5280211"/>
            <a:ext cx="1925758" cy="519953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Professoren</a:t>
            </a:r>
          </a:p>
        </p:txBody>
      </p:sp>
      <p:sp>
        <p:nvSpPr>
          <p:cNvPr id="74" name="Ellipse 73"/>
          <p:cNvSpPr/>
          <p:nvPr/>
        </p:nvSpPr>
        <p:spPr>
          <a:xfrm>
            <a:off x="10479504" y="4718960"/>
            <a:ext cx="1183341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Rang</a:t>
            </a:r>
          </a:p>
        </p:txBody>
      </p:sp>
      <p:sp>
        <p:nvSpPr>
          <p:cNvPr id="75" name="Ellipse 74"/>
          <p:cNvSpPr/>
          <p:nvPr/>
        </p:nvSpPr>
        <p:spPr>
          <a:xfrm>
            <a:off x="10479504" y="5432611"/>
            <a:ext cx="1183341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Raum</a:t>
            </a:r>
          </a:p>
        </p:txBody>
      </p:sp>
      <p:cxnSp>
        <p:nvCxnSpPr>
          <p:cNvPr id="76" name="Gerade Verbindung 75"/>
          <p:cNvCxnSpPr>
            <a:stCxn id="74" idx="3"/>
            <a:endCxn id="73" idx="3"/>
          </p:cNvCxnSpPr>
          <p:nvPr/>
        </p:nvCxnSpPr>
        <p:spPr>
          <a:xfrm flipH="1">
            <a:off x="9411287" y="5198018"/>
            <a:ext cx="1241513" cy="3421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78"/>
          <p:cNvCxnSpPr>
            <a:stCxn id="75" idx="2"/>
            <a:endCxn id="73" idx="3"/>
          </p:cNvCxnSpPr>
          <p:nvPr/>
        </p:nvCxnSpPr>
        <p:spPr>
          <a:xfrm flipH="1" flipV="1">
            <a:off x="9411287" y="5540188"/>
            <a:ext cx="1068217" cy="1730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81"/>
          <p:cNvCxnSpPr>
            <a:stCxn id="71" idx="0"/>
            <a:endCxn id="15" idx="2"/>
          </p:cNvCxnSpPr>
          <p:nvPr/>
        </p:nvCxnSpPr>
        <p:spPr>
          <a:xfrm flipV="1">
            <a:off x="6034154" y="2725270"/>
            <a:ext cx="2414254" cy="11129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84"/>
          <p:cNvCxnSpPr>
            <a:stCxn id="72" idx="0"/>
            <a:endCxn id="15" idx="2"/>
          </p:cNvCxnSpPr>
          <p:nvPr/>
        </p:nvCxnSpPr>
        <p:spPr>
          <a:xfrm flipH="1" flipV="1">
            <a:off x="8448408" y="2725270"/>
            <a:ext cx="407624" cy="11129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88"/>
          <p:cNvCxnSpPr>
            <a:stCxn id="71" idx="0"/>
            <a:endCxn id="14" idx="2"/>
          </p:cNvCxnSpPr>
          <p:nvPr/>
        </p:nvCxnSpPr>
        <p:spPr>
          <a:xfrm flipH="1" flipV="1">
            <a:off x="3577744" y="3092301"/>
            <a:ext cx="2456410" cy="74591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aute 91"/>
          <p:cNvSpPr/>
          <p:nvPr/>
        </p:nvSpPr>
        <p:spPr>
          <a:xfrm>
            <a:off x="6938682" y="419791"/>
            <a:ext cx="3131169" cy="573741"/>
          </a:xfrm>
          <a:prstGeom prst="diamond">
            <a:avLst/>
          </a:prstGeom>
          <a:solidFill>
            <a:srgbClr val="66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voraussetzen</a:t>
            </a:r>
          </a:p>
        </p:txBody>
      </p:sp>
      <p:cxnSp>
        <p:nvCxnSpPr>
          <p:cNvPr id="93" name="Gerade Verbindung 92"/>
          <p:cNvCxnSpPr/>
          <p:nvPr/>
        </p:nvCxnSpPr>
        <p:spPr>
          <a:xfrm flipV="1">
            <a:off x="8284684" y="993532"/>
            <a:ext cx="0" cy="123052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95"/>
          <p:cNvCxnSpPr/>
          <p:nvPr/>
        </p:nvCxnSpPr>
        <p:spPr>
          <a:xfrm flipV="1">
            <a:off x="8677835" y="993532"/>
            <a:ext cx="0" cy="12117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97"/>
          <p:cNvCxnSpPr>
            <a:stCxn id="73" idx="0"/>
            <a:endCxn id="72" idx="2"/>
          </p:cNvCxnSpPr>
          <p:nvPr/>
        </p:nvCxnSpPr>
        <p:spPr>
          <a:xfrm flipV="1">
            <a:off x="8448408" y="4411959"/>
            <a:ext cx="407624" cy="8682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 Verbindung 107"/>
          <p:cNvCxnSpPr>
            <a:stCxn id="73" idx="0"/>
            <a:endCxn id="71" idx="2"/>
          </p:cNvCxnSpPr>
          <p:nvPr/>
        </p:nvCxnSpPr>
        <p:spPr>
          <a:xfrm flipH="1" flipV="1">
            <a:off x="6034154" y="4411959"/>
            <a:ext cx="2414254" cy="8682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aute 110"/>
          <p:cNvSpPr/>
          <p:nvPr/>
        </p:nvSpPr>
        <p:spPr>
          <a:xfrm>
            <a:off x="4960549" y="5253317"/>
            <a:ext cx="2147209" cy="573741"/>
          </a:xfrm>
          <a:prstGeom prst="diamond">
            <a:avLst/>
          </a:prstGeom>
          <a:solidFill>
            <a:srgbClr val="66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arbeitenFür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12" name="Rechteck 111"/>
          <p:cNvSpPr/>
          <p:nvPr/>
        </p:nvSpPr>
        <p:spPr>
          <a:xfrm>
            <a:off x="2228025" y="5280211"/>
            <a:ext cx="1925758" cy="519953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Assistenten</a:t>
            </a:r>
          </a:p>
        </p:txBody>
      </p:sp>
      <p:cxnSp>
        <p:nvCxnSpPr>
          <p:cNvPr id="113" name="Gerade Verbindung 112"/>
          <p:cNvCxnSpPr>
            <a:stCxn id="73" idx="1"/>
            <a:endCxn id="111" idx="3"/>
          </p:cNvCxnSpPr>
          <p:nvPr/>
        </p:nvCxnSpPr>
        <p:spPr>
          <a:xfrm flipH="1">
            <a:off x="7107758" y="5540188"/>
            <a:ext cx="37777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Gerade Verbindung 115"/>
          <p:cNvCxnSpPr>
            <a:stCxn id="111" idx="1"/>
            <a:endCxn id="112" idx="3"/>
          </p:cNvCxnSpPr>
          <p:nvPr/>
        </p:nvCxnSpPr>
        <p:spPr>
          <a:xfrm flipH="1">
            <a:off x="4153783" y="5540188"/>
            <a:ext cx="80676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Ellipse 118"/>
          <p:cNvSpPr/>
          <p:nvPr/>
        </p:nvSpPr>
        <p:spPr>
          <a:xfrm>
            <a:off x="248761" y="4525920"/>
            <a:ext cx="1440190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u="sng" dirty="0" err="1">
                <a:solidFill>
                  <a:schemeClr val="tx1"/>
                </a:solidFill>
              </a:rPr>
              <a:t>PersNr</a:t>
            </a:r>
            <a:endParaRPr lang="de-DE" u="sng" dirty="0">
              <a:solidFill>
                <a:schemeClr val="tx1"/>
              </a:solidFill>
            </a:endParaRPr>
          </a:p>
        </p:txBody>
      </p:sp>
      <p:sp>
        <p:nvSpPr>
          <p:cNvPr id="120" name="Ellipse 119"/>
          <p:cNvSpPr/>
          <p:nvPr/>
        </p:nvSpPr>
        <p:spPr>
          <a:xfrm>
            <a:off x="230940" y="5189308"/>
            <a:ext cx="1183341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Name</a:t>
            </a:r>
          </a:p>
        </p:txBody>
      </p:sp>
      <p:sp>
        <p:nvSpPr>
          <p:cNvPr id="121" name="Ellipse 120"/>
          <p:cNvSpPr/>
          <p:nvPr/>
        </p:nvSpPr>
        <p:spPr>
          <a:xfrm>
            <a:off x="-17430" y="5776931"/>
            <a:ext cx="1981051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Fachgebiet</a:t>
            </a:r>
          </a:p>
        </p:txBody>
      </p:sp>
      <p:sp>
        <p:nvSpPr>
          <p:cNvPr id="123" name="Ellipse 122"/>
          <p:cNvSpPr/>
          <p:nvPr/>
        </p:nvSpPr>
        <p:spPr>
          <a:xfrm>
            <a:off x="6938682" y="6296749"/>
            <a:ext cx="1440190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u="sng" dirty="0" err="1">
                <a:solidFill>
                  <a:schemeClr val="tx1"/>
                </a:solidFill>
              </a:rPr>
              <a:t>PersNr</a:t>
            </a:r>
            <a:endParaRPr lang="de-DE" u="sng" dirty="0">
              <a:solidFill>
                <a:schemeClr val="tx1"/>
              </a:solidFill>
            </a:endParaRPr>
          </a:p>
        </p:txBody>
      </p:sp>
      <p:sp>
        <p:nvSpPr>
          <p:cNvPr id="124" name="Ellipse 123"/>
          <p:cNvSpPr/>
          <p:nvPr/>
        </p:nvSpPr>
        <p:spPr>
          <a:xfrm>
            <a:off x="8451794" y="6296749"/>
            <a:ext cx="1183341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Name</a:t>
            </a:r>
          </a:p>
        </p:txBody>
      </p:sp>
      <p:cxnSp>
        <p:nvCxnSpPr>
          <p:cNvPr id="125" name="Gerade Verbindung 124"/>
          <p:cNvCxnSpPr>
            <a:stCxn id="124" idx="0"/>
            <a:endCxn id="73" idx="2"/>
          </p:cNvCxnSpPr>
          <p:nvPr/>
        </p:nvCxnSpPr>
        <p:spPr>
          <a:xfrm flipH="1" flipV="1">
            <a:off x="8448408" y="5800164"/>
            <a:ext cx="595057" cy="4965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 Verbindung 127"/>
          <p:cNvCxnSpPr>
            <a:stCxn id="123" idx="0"/>
            <a:endCxn id="73" idx="2"/>
          </p:cNvCxnSpPr>
          <p:nvPr/>
        </p:nvCxnSpPr>
        <p:spPr>
          <a:xfrm flipV="1">
            <a:off x="7658777" y="5800164"/>
            <a:ext cx="789631" cy="4965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Gerade Verbindung 133"/>
          <p:cNvCxnSpPr>
            <a:stCxn id="119" idx="5"/>
            <a:endCxn id="112" idx="1"/>
          </p:cNvCxnSpPr>
          <p:nvPr/>
        </p:nvCxnSpPr>
        <p:spPr>
          <a:xfrm>
            <a:off x="1478040" y="5004978"/>
            <a:ext cx="749985" cy="5352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136"/>
          <p:cNvCxnSpPr>
            <a:stCxn id="120" idx="6"/>
            <a:endCxn id="112" idx="1"/>
          </p:cNvCxnSpPr>
          <p:nvPr/>
        </p:nvCxnSpPr>
        <p:spPr>
          <a:xfrm>
            <a:off x="1414281" y="5469934"/>
            <a:ext cx="813744" cy="702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Gerade Verbindung 139"/>
          <p:cNvCxnSpPr>
            <a:stCxn id="121" idx="7"/>
            <a:endCxn id="112" idx="1"/>
          </p:cNvCxnSpPr>
          <p:nvPr/>
        </p:nvCxnSpPr>
        <p:spPr>
          <a:xfrm flipV="1">
            <a:off x="1673503" y="5540188"/>
            <a:ext cx="554522" cy="3189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Ellipse 143"/>
          <p:cNvSpPr/>
          <p:nvPr/>
        </p:nvSpPr>
        <p:spPr>
          <a:xfrm>
            <a:off x="3190110" y="3850708"/>
            <a:ext cx="1183341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Note</a:t>
            </a:r>
          </a:p>
        </p:txBody>
      </p:sp>
      <p:cxnSp>
        <p:nvCxnSpPr>
          <p:cNvPr id="145" name="Gerade Verbindung 144"/>
          <p:cNvCxnSpPr>
            <a:stCxn id="144" idx="6"/>
            <a:endCxn id="71" idx="1"/>
          </p:cNvCxnSpPr>
          <p:nvPr/>
        </p:nvCxnSpPr>
        <p:spPr>
          <a:xfrm flipV="1">
            <a:off x="4373451" y="4125089"/>
            <a:ext cx="756175" cy="62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3577744" y="309230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Times New Roman" pitchFamily="18" charset="0"/>
                <a:cs typeface="Times New Roman" pitchFamily="18" charset="0"/>
              </a:rPr>
              <a:t>N</a:t>
            </a:r>
          </a:p>
        </p:txBody>
      </p:sp>
      <p:sp>
        <p:nvSpPr>
          <p:cNvPr id="55" name="Textfeld 54"/>
          <p:cNvSpPr txBox="1"/>
          <p:nvPr/>
        </p:nvSpPr>
        <p:spPr>
          <a:xfrm>
            <a:off x="4778248" y="265454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Times New Roman" pitchFamily="18" charset="0"/>
                <a:cs typeface="Times New Roman" pitchFamily="18" charset="0"/>
              </a:rPr>
              <a:t>N</a:t>
            </a:r>
          </a:p>
        </p:txBody>
      </p:sp>
      <p:sp>
        <p:nvSpPr>
          <p:cNvPr id="56" name="Textfeld 55"/>
          <p:cNvSpPr txBox="1"/>
          <p:nvPr/>
        </p:nvSpPr>
        <p:spPr>
          <a:xfrm>
            <a:off x="7901240" y="183598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Times New Roman" pitchFamily="18" charset="0"/>
                <a:cs typeface="Times New Roman" pitchFamily="18" charset="0"/>
              </a:rPr>
              <a:t>N</a:t>
            </a:r>
          </a:p>
        </p:txBody>
      </p:sp>
      <p:sp>
        <p:nvSpPr>
          <p:cNvPr id="57" name="Textfeld 56"/>
          <p:cNvSpPr txBox="1"/>
          <p:nvPr/>
        </p:nvSpPr>
        <p:spPr>
          <a:xfrm>
            <a:off x="8677835" y="288126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Times New Roman" pitchFamily="18" charset="0"/>
                <a:cs typeface="Times New Roman" pitchFamily="18" charset="0"/>
              </a:rPr>
              <a:t>N</a:t>
            </a:r>
          </a:p>
        </p:txBody>
      </p:sp>
      <p:sp>
        <p:nvSpPr>
          <p:cNvPr id="58" name="Textfeld 57"/>
          <p:cNvSpPr txBox="1"/>
          <p:nvPr/>
        </p:nvSpPr>
        <p:spPr>
          <a:xfrm>
            <a:off x="4426870" y="554018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Times New Roman" pitchFamily="18" charset="0"/>
                <a:cs typeface="Times New Roman" pitchFamily="18" charset="0"/>
              </a:rPr>
              <a:t>N</a:t>
            </a:r>
          </a:p>
        </p:txBody>
      </p:sp>
      <p:sp>
        <p:nvSpPr>
          <p:cNvPr id="59" name="Textfeld 58"/>
          <p:cNvSpPr txBox="1"/>
          <p:nvPr/>
        </p:nvSpPr>
        <p:spPr>
          <a:xfrm>
            <a:off x="6938682" y="2504678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8677835" y="1835984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sp>
        <p:nvSpPr>
          <p:cNvPr id="61" name="Textfeld 60"/>
          <p:cNvSpPr txBox="1"/>
          <p:nvPr/>
        </p:nvSpPr>
        <p:spPr>
          <a:xfrm>
            <a:off x="7658777" y="3023873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sp>
        <p:nvSpPr>
          <p:cNvPr id="62" name="Textfeld 61"/>
          <p:cNvSpPr txBox="1"/>
          <p:nvPr/>
        </p:nvSpPr>
        <p:spPr>
          <a:xfrm>
            <a:off x="8677835" y="1178198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Nachfolger</a:t>
            </a:r>
          </a:p>
        </p:txBody>
      </p:sp>
      <p:sp>
        <p:nvSpPr>
          <p:cNvPr id="63" name="Textfeld 62"/>
          <p:cNvSpPr txBox="1"/>
          <p:nvPr/>
        </p:nvSpPr>
        <p:spPr>
          <a:xfrm>
            <a:off x="7003493" y="1199523"/>
            <a:ext cx="1249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Vorgänger</a:t>
            </a:r>
          </a:p>
        </p:txBody>
      </p:sp>
      <p:sp>
        <p:nvSpPr>
          <p:cNvPr id="64" name="Textfeld 63"/>
          <p:cNvSpPr txBox="1"/>
          <p:nvPr/>
        </p:nvSpPr>
        <p:spPr>
          <a:xfrm>
            <a:off x="7184903" y="491087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65" name="Textfeld 64"/>
          <p:cNvSpPr txBox="1"/>
          <p:nvPr/>
        </p:nvSpPr>
        <p:spPr>
          <a:xfrm>
            <a:off x="8543126" y="487861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66" name="Textfeld 65"/>
          <p:cNvSpPr txBox="1"/>
          <p:nvPr/>
        </p:nvSpPr>
        <p:spPr>
          <a:xfrm>
            <a:off x="7107758" y="552857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err="1"/>
              <a:t>Existenzquantor</a:t>
            </a:r>
            <a:r>
              <a:rPr lang="de-DE" dirty="0"/>
              <a:t> </a:t>
            </a:r>
            <a:r>
              <a:rPr lang="de-DE" dirty="0" err="1">
                <a:latin typeface="Arial Black" pitchFamily="34" charset="0"/>
              </a:rPr>
              <a:t>exists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514600"/>
            <a:ext cx="11139242" cy="3823582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None/>
            </a:pPr>
            <a:r>
              <a:rPr lang="de-DE" dirty="0"/>
              <a:t>	</a:t>
            </a:r>
          </a:p>
          <a:p>
            <a:pPr>
              <a:spcBef>
                <a:spcPts val="1500"/>
              </a:spcBef>
              <a:buNone/>
            </a:pPr>
            <a:r>
              <a:rPr lang="de-DE" dirty="0"/>
              <a:t>	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b="0" dirty="0" err="1"/>
              <a:t>p.Name</a:t>
            </a:r>
            <a:endParaRPr lang="de-DE" b="0" dirty="0"/>
          </a:p>
          <a:p>
            <a:pPr>
              <a:spcBef>
                <a:spcPts val="1500"/>
              </a:spcBef>
              <a:buNone/>
            </a:pPr>
            <a:r>
              <a:rPr lang="de-DE" dirty="0"/>
              <a:t>		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b="0" dirty="0"/>
              <a:t>Professoren </a:t>
            </a:r>
            <a:r>
              <a:rPr lang="de-DE" b="0" dirty="0">
                <a:solidFill>
                  <a:srgbClr val="CC0099"/>
                </a:solidFill>
              </a:rPr>
              <a:t>p</a:t>
            </a:r>
          </a:p>
          <a:p>
            <a:pPr>
              <a:spcBef>
                <a:spcPts val="1500"/>
              </a:spcBef>
              <a:buNone/>
            </a:pPr>
            <a:r>
              <a:rPr lang="de-DE" dirty="0"/>
              <a:t>		</a:t>
            </a:r>
            <a:r>
              <a:rPr lang="de-DE" dirty="0" err="1"/>
              <a:t>where</a:t>
            </a:r>
            <a:r>
              <a:rPr lang="de-DE" dirty="0"/>
              <a:t> not </a:t>
            </a:r>
            <a:r>
              <a:rPr lang="de-DE" dirty="0" err="1"/>
              <a:t>exists</a:t>
            </a:r>
            <a:r>
              <a:rPr lang="de-DE" dirty="0"/>
              <a:t> </a:t>
            </a:r>
            <a:r>
              <a:rPr lang="de-DE" b="0" dirty="0"/>
              <a:t>( 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b="0" dirty="0"/>
              <a:t>v.*</a:t>
            </a:r>
          </a:p>
          <a:p>
            <a:pPr>
              <a:spcBef>
                <a:spcPts val="1500"/>
              </a:spcBef>
              <a:buNone/>
            </a:pPr>
            <a:r>
              <a:rPr lang="de-DE" dirty="0"/>
              <a:t>						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b="0" dirty="0"/>
              <a:t>Vorlesungen v</a:t>
            </a:r>
          </a:p>
          <a:p>
            <a:pPr>
              <a:spcBef>
                <a:spcPts val="1500"/>
              </a:spcBef>
              <a:buNone/>
            </a:pPr>
            <a:r>
              <a:rPr lang="de-DE" dirty="0"/>
              <a:t>						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b="0" dirty="0" err="1"/>
              <a:t>v.gelesenVon</a:t>
            </a:r>
            <a:r>
              <a:rPr lang="de-DE" b="0" dirty="0"/>
              <a:t> = </a:t>
            </a:r>
            <a:r>
              <a:rPr lang="de-DE" b="0" dirty="0" err="1">
                <a:solidFill>
                  <a:srgbClr val="CC0099"/>
                </a:solidFill>
              </a:rPr>
              <a:t>p</a:t>
            </a:r>
            <a:r>
              <a:rPr lang="de-DE" b="0" dirty="0" err="1"/>
              <a:t>.PersNr</a:t>
            </a:r>
            <a:r>
              <a:rPr lang="de-DE" b="0" dirty="0"/>
              <a:t> );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50</a:t>
            </a:fld>
            <a:endParaRPr lang="de-DE" dirty="0"/>
          </a:p>
        </p:txBody>
      </p:sp>
      <p:sp>
        <p:nvSpPr>
          <p:cNvPr id="8" name="Nach rechts gekrümmter Pfeil 7"/>
          <p:cNvSpPr/>
          <p:nvPr/>
        </p:nvSpPr>
        <p:spPr>
          <a:xfrm rot="6639892">
            <a:off x="5850327" y="1407331"/>
            <a:ext cx="1131086" cy="4673489"/>
          </a:xfrm>
          <a:prstGeom prst="curvedRightArrow">
            <a:avLst/>
          </a:prstGeom>
          <a:solidFill>
            <a:srgbClr val="004B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 rot="1290753">
            <a:off x="5779762" y="3398235"/>
            <a:ext cx="18123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>
                <a:solidFill>
                  <a:srgbClr val="CC0099"/>
                </a:solidFill>
              </a:rPr>
              <a:t>Korrelation</a:t>
            </a:r>
          </a:p>
        </p:txBody>
      </p:sp>
    </p:spTree>
    <p:extLst>
      <p:ext uri="{BB962C8B-B14F-4D97-AF65-F5344CB8AC3E}">
        <p14:creationId xmlns:p14="http://schemas.microsoft.com/office/powerpoint/2010/main" val="386914283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Mengenvergleich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514600"/>
            <a:ext cx="11139242" cy="3823582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None/>
            </a:pPr>
            <a:r>
              <a:rPr lang="de-DE" dirty="0"/>
              <a:t>	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b="0" dirty="0" err="1"/>
              <a:t>p.Name</a:t>
            </a:r>
            <a:endParaRPr lang="de-DE" b="0" dirty="0"/>
          </a:p>
          <a:p>
            <a:pPr>
              <a:spcBef>
                <a:spcPts val="1500"/>
              </a:spcBef>
              <a:buNone/>
            </a:pPr>
            <a:r>
              <a:rPr lang="de-DE" dirty="0"/>
              <a:t>		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b="0" dirty="0"/>
              <a:t>Professoren </a:t>
            </a:r>
            <a:r>
              <a:rPr lang="de-DE" b="0" dirty="0">
                <a:solidFill>
                  <a:srgbClr val="CC0099"/>
                </a:solidFill>
              </a:rPr>
              <a:t>p</a:t>
            </a:r>
          </a:p>
          <a:p>
            <a:pPr>
              <a:spcBef>
                <a:spcPts val="1500"/>
              </a:spcBef>
              <a:buNone/>
            </a:pPr>
            <a:r>
              <a:rPr lang="de-DE" dirty="0"/>
              <a:t>		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b="0" dirty="0" err="1">
                <a:solidFill>
                  <a:srgbClr val="CC0099"/>
                </a:solidFill>
              </a:rPr>
              <a:t>p</a:t>
            </a:r>
            <a:r>
              <a:rPr lang="de-DE" b="0" dirty="0" err="1"/>
              <a:t>.PersNr</a:t>
            </a:r>
            <a:r>
              <a:rPr lang="de-DE" b="0" dirty="0"/>
              <a:t> </a:t>
            </a:r>
            <a:r>
              <a:rPr lang="de-DE" dirty="0"/>
              <a:t>not in </a:t>
            </a:r>
            <a:r>
              <a:rPr lang="de-DE" b="0" dirty="0"/>
              <a:t>( </a:t>
            </a:r>
          </a:p>
          <a:p>
            <a:pPr>
              <a:spcBef>
                <a:spcPts val="1500"/>
              </a:spcBef>
              <a:buNone/>
            </a:pPr>
            <a:r>
              <a:rPr lang="de-DE" b="0" dirty="0"/>
              <a:t>			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b="0" dirty="0" err="1"/>
              <a:t>v.gelesenVon</a:t>
            </a:r>
            <a:r>
              <a:rPr lang="de-DE" b="0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b="0" dirty="0"/>
              <a:t>Vorlesungen v );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51</a:t>
            </a:fld>
            <a:endParaRPr lang="de-DE" dirty="0"/>
          </a:p>
        </p:txBody>
      </p:sp>
      <p:sp>
        <p:nvSpPr>
          <p:cNvPr id="10" name="Ovale Legende 9"/>
          <p:cNvSpPr/>
          <p:nvPr/>
        </p:nvSpPr>
        <p:spPr>
          <a:xfrm>
            <a:off x="4810942" y="1673492"/>
            <a:ext cx="4057650" cy="1806469"/>
          </a:xfrm>
          <a:prstGeom prst="wedgeEllipseCallout">
            <a:avLst>
              <a:gd name="adj1" fmla="val -39166"/>
              <a:gd name="adj2" fmla="val 75371"/>
            </a:avLst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200" dirty="0">
                <a:solidFill>
                  <a:schemeClr val="tx1"/>
                </a:solidFill>
              </a:rPr>
              <a:t>Unkorrelierte Unteranfrage: meist effizienter, wird nur einmal ausgewertet</a:t>
            </a:r>
          </a:p>
        </p:txBody>
      </p:sp>
    </p:spTree>
    <p:extLst>
      <p:ext uri="{BB962C8B-B14F-4D97-AF65-F5344CB8AC3E}">
        <p14:creationId xmlns:p14="http://schemas.microsoft.com/office/powerpoint/2010/main" val="2957406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Der Vergleich mit „all“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514600"/>
            <a:ext cx="11139242" cy="3823582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None/>
            </a:pPr>
            <a:r>
              <a:rPr lang="de-DE" b="0" dirty="0"/>
              <a:t>Kein </a:t>
            </a:r>
            <a:r>
              <a:rPr lang="de-DE" b="0" i="1" dirty="0"/>
              <a:t>vollwertiger</a:t>
            </a:r>
            <a:r>
              <a:rPr lang="de-DE" b="0" dirty="0"/>
              <a:t> </a:t>
            </a:r>
            <a:r>
              <a:rPr lang="de-DE" b="0" dirty="0" err="1"/>
              <a:t>Allquantor</a:t>
            </a:r>
            <a:r>
              <a:rPr lang="de-DE" b="0" dirty="0"/>
              <a:t>!</a:t>
            </a:r>
            <a:r>
              <a:rPr lang="de-DE" dirty="0"/>
              <a:t>	</a:t>
            </a:r>
          </a:p>
          <a:p>
            <a:pPr>
              <a:spcBef>
                <a:spcPts val="1500"/>
              </a:spcBef>
              <a:buNone/>
            </a:pPr>
            <a:endParaRPr lang="de-DE" dirty="0"/>
          </a:p>
          <a:p>
            <a:pPr>
              <a:spcBef>
                <a:spcPts val="1500"/>
              </a:spcBef>
              <a:buNone/>
            </a:pPr>
            <a:r>
              <a:rPr lang="de-DE" dirty="0"/>
              <a:t>	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b="0" dirty="0" err="1"/>
              <a:t>s.Name</a:t>
            </a:r>
            <a:endParaRPr lang="de-DE" b="0" dirty="0"/>
          </a:p>
          <a:p>
            <a:pPr>
              <a:spcBef>
                <a:spcPts val="1500"/>
              </a:spcBef>
              <a:buNone/>
            </a:pPr>
            <a:r>
              <a:rPr lang="de-DE" dirty="0"/>
              <a:t>		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b="0" dirty="0"/>
              <a:t>Studenten s</a:t>
            </a:r>
          </a:p>
          <a:p>
            <a:pPr>
              <a:spcBef>
                <a:spcPts val="1500"/>
              </a:spcBef>
              <a:buNone/>
            </a:pPr>
            <a:r>
              <a:rPr lang="de-DE" dirty="0"/>
              <a:t>		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b="0" dirty="0" err="1"/>
              <a:t>s.Semester</a:t>
            </a:r>
            <a:r>
              <a:rPr lang="de-DE" b="0" dirty="0"/>
              <a:t> &gt;= </a:t>
            </a:r>
            <a:r>
              <a:rPr lang="de-DE" dirty="0"/>
              <a:t>all </a:t>
            </a:r>
            <a:r>
              <a:rPr lang="de-DE" b="0" dirty="0"/>
              <a:t>( </a:t>
            </a:r>
          </a:p>
          <a:p>
            <a:pPr>
              <a:spcBef>
                <a:spcPts val="1500"/>
              </a:spcBef>
              <a:buNone/>
            </a:pPr>
            <a:r>
              <a:rPr lang="de-DE" b="0" dirty="0"/>
              <a:t>			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b="0" dirty="0"/>
              <a:t>s1.Semester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b="0" dirty="0"/>
              <a:t>Studenten s1);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878113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604" y="917779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Allquantifizierung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1374880"/>
            <a:ext cx="11139242" cy="496330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de-DE" b="0" dirty="0"/>
              <a:t>SQL-92 hat keinen </a:t>
            </a:r>
            <a:r>
              <a:rPr lang="de-DE" b="0" dirty="0" err="1"/>
              <a:t>Allquantor</a:t>
            </a:r>
            <a:endParaRPr lang="de-DE" b="0" dirty="0"/>
          </a:p>
          <a:p>
            <a:pPr>
              <a:buFont typeface="Wingdings" pitchFamily="2" charset="2"/>
              <a:buChar char="§"/>
            </a:pPr>
            <a:r>
              <a:rPr lang="de-DE" b="0" dirty="0"/>
              <a:t>Allquantifizierung muss also durch eine äquivalente Anfrage mit Existenzquantifizierung ausgedrückt werden</a:t>
            </a:r>
          </a:p>
          <a:p>
            <a:pPr>
              <a:buFont typeface="Wingdings" pitchFamily="2" charset="2"/>
              <a:buChar char="§"/>
            </a:pPr>
            <a:r>
              <a:rPr lang="de-DE" b="0" dirty="0" err="1"/>
              <a:t>Kalkülformulierung</a:t>
            </a:r>
            <a:r>
              <a:rPr lang="de-DE" b="0" dirty="0"/>
              <a:t> der Anfrage: </a:t>
            </a:r>
            <a:br>
              <a:rPr lang="de-DE" b="0" dirty="0"/>
            </a:br>
            <a:r>
              <a:rPr lang="de-DE" b="0" dirty="0"/>
              <a:t>Wer hat alle vierstündigen Vorlesungen gehört?</a:t>
            </a:r>
          </a:p>
          <a:p>
            <a:pPr>
              <a:buFont typeface="Wingdings" pitchFamily="2" charset="2"/>
              <a:buChar char="§"/>
            </a:pPr>
            <a:endParaRPr lang="de-DE" b="0" dirty="0"/>
          </a:p>
          <a:p>
            <a:pPr>
              <a:buFont typeface="Wingdings" pitchFamily="2" charset="2"/>
              <a:buChar char="§"/>
            </a:pPr>
            <a:endParaRPr lang="de-DE" b="0" dirty="0"/>
          </a:p>
          <a:p>
            <a:pPr>
              <a:buFont typeface="Wingdings" pitchFamily="2" charset="2"/>
              <a:buChar char="§"/>
            </a:pPr>
            <a:endParaRPr lang="de-DE" b="0" dirty="0"/>
          </a:p>
          <a:p>
            <a:pPr>
              <a:buFont typeface="Wingdings" pitchFamily="2" charset="2"/>
              <a:buChar char="§"/>
            </a:pPr>
            <a:r>
              <a:rPr lang="de-DE" b="0" dirty="0"/>
              <a:t>Elimination von </a:t>
            </a:r>
            <a:r>
              <a:rPr lang="en-GB" b="0" dirty="0"/>
              <a:t>∀</a:t>
            </a:r>
            <a:r>
              <a:rPr lang="de-DE" b="0" dirty="0"/>
              <a:t> und </a:t>
            </a:r>
            <a:r>
              <a:rPr lang="de-DE" dirty="0"/>
              <a:t>⇒</a:t>
            </a:r>
            <a:endParaRPr lang="de-DE" b="0" dirty="0"/>
          </a:p>
          <a:p>
            <a:pPr>
              <a:buFont typeface="Wingdings" pitchFamily="2" charset="2"/>
              <a:buChar char="§"/>
            </a:pPr>
            <a:r>
              <a:rPr lang="de-DE" b="0" dirty="0"/>
              <a:t>Dazu sind folgende Äquivalenzen anzuwenden: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GB" b="0" dirty="0"/>
              <a:t>∀t</a:t>
            </a:r>
            <a:r>
              <a:rPr lang="en-GB" b="0" i="1" baseline="-25000" dirty="0"/>
              <a:t> </a:t>
            </a:r>
            <a:r>
              <a:rPr lang="en-GB" b="0" dirty="0"/>
              <a:t>∈</a:t>
            </a:r>
            <a:r>
              <a:rPr lang="de-DE" b="0" dirty="0"/>
              <a:t> R (P(t)) = ¬(</a:t>
            </a:r>
            <a:r>
              <a:rPr lang="en-US" b="0" dirty="0"/>
              <a:t>∃t</a:t>
            </a:r>
            <a:r>
              <a:rPr lang="de-DE" b="0" dirty="0"/>
              <a:t> </a:t>
            </a:r>
            <a:r>
              <a:rPr lang="en-GB" b="0" dirty="0"/>
              <a:t>∈</a:t>
            </a:r>
            <a:r>
              <a:rPr lang="de-DE" b="0" dirty="0"/>
              <a:t> R(¬ P(t)))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b="0" dirty="0"/>
              <a:t>R ⇒ T = ¬R V 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604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53</a:t>
            </a:fld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1056373" y="3429000"/>
            <a:ext cx="9728051" cy="123825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1000"/>
              </a:spcBef>
            </a:pPr>
            <a:r>
              <a:rPr lang="de-DE" sz="2400" dirty="0">
                <a:solidFill>
                  <a:schemeClr val="tx1"/>
                </a:solidFill>
              </a:rPr>
              <a:t>{s | s </a:t>
            </a:r>
            <a:r>
              <a:rPr lang="en-GB" sz="2400" dirty="0">
                <a:solidFill>
                  <a:schemeClr val="tx1"/>
                </a:solidFill>
              </a:rPr>
              <a:t>∈ </a:t>
            </a:r>
            <a:r>
              <a:rPr lang="en-GB" sz="2400" dirty="0" err="1">
                <a:solidFill>
                  <a:schemeClr val="tx1"/>
                </a:solidFill>
              </a:rPr>
              <a:t>Studenten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de-DE" sz="2400" dirty="0">
                <a:solidFill>
                  <a:schemeClr val="tx1"/>
                </a:solidFill>
              </a:rPr>
              <a:t>∧ </a:t>
            </a:r>
            <a:r>
              <a:rPr lang="en-GB" sz="2400" dirty="0">
                <a:solidFill>
                  <a:schemeClr val="tx1"/>
                </a:solidFill>
              </a:rPr>
              <a:t>∀v ∈ </a:t>
            </a:r>
            <a:r>
              <a:rPr lang="en-GB" sz="2400" dirty="0" err="1">
                <a:solidFill>
                  <a:schemeClr val="tx1"/>
                </a:solidFill>
              </a:rPr>
              <a:t>Vorlesungen</a:t>
            </a:r>
            <a:r>
              <a:rPr lang="en-GB" sz="2400" dirty="0">
                <a:solidFill>
                  <a:schemeClr val="tx1"/>
                </a:solidFill>
              </a:rPr>
              <a:t> (v.SWS=4</a:t>
            </a:r>
            <a:r>
              <a:rPr lang="de-DE" sz="2400" dirty="0">
                <a:solidFill>
                  <a:schemeClr val="tx1"/>
                </a:solidFill>
              </a:rPr>
              <a:t> ⇒</a:t>
            </a:r>
            <a:r>
              <a:rPr lang="en-US" sz="2400" dirty="0">
                <a:solidFill>
                  <a:schemeClr val="tx1"/>
                </a:solidFill>
              </a:rPr>
              <a:t> ∃h </a:t>
            </a:r>
            <a:r>
              <a:rPr lang="en-GB" sz="2400" dirty="0">
                <a:solidFill>
                  <a:schemeClr val="tx1"/>
                </a:solidFill>
              </a:rPr>
              <a:t>∈ </a:t>
            </a:r>
            <a:r>
              <a:rPr lang="en-GB" sz="2400" dirty="0" err="1">
                <a:solidFill>
                  <a:schemeClr val="tx1"/>
                </a:solidFill>
              </a:rPr>
              <a:t>hören</a:t>
            </a:r>
            <a:endParaRPr lang="en-GB" sz="2400" dirty="0">
              <a:solidFill>
                <a:schemeClr val="tx1"/>
              </a:solidFill>
            </a:endParaRPr>
          </a:p>
          <a:p>
            <a:pPr>
              <a:spcBef>
                <a:spcPts val="1000"/>
              </a:spcBef>
            </a:pPr>
            <a:r>
              <a:rPr lang="en-GB" sz="2400" dirty="0">
                <a:solidFill>
                  <a:schemeClr val="tx1"/>
                </a:solidFill>
              </a:rPr>
              <a:t>				(</a:t>
            </a:r>
            <a:r>
              <a:rPr lang="en-GB" sz="2400" dirty="0" err="1">
                <a:solidFill>
                  <a:schemeClr val="tx1"/>
                </a:solidFill>
              </a:rPr>
              <a:t>h.VorlNr</a:t>
            </a:r>
            <a:r>
              <a:rPr lang="en-GB" sz="2400" dirty="0">
                <a:solidFill>
                  <a:schemeClr val="tx1"/>
                </a:solidFill>
              </a:rPr>
              <a:t>=</a:t>
            </a:r>
            <a:r>
              <a:rPr lang="en-GB" sz="2400" dirty="0" err="1">
                <a:solidFill>
                  <a:schemeClr val="tx1"/>
                </a:solidFill>
              </a:rPr>
              <a:t>v.VorlNr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de-DE" sz="2400" dirty="0">
                <a:solidFill>
                  <a:schemeClr val="tx1"/>
                </a:solidFill>
              </a:rPr>
              <a:t>∧ </a:t>
            </a:r>
            <a:r>
              <a:rPr lang="de-DE" sz="2400" dirty="0" err="1">
                <a:solidFill>
                  <a:schemeClr val="tx1"/>
                </a:solidFill>
              </a:rPr>
              <a:t>h.MatrNr</a:t>
            </a:r>
            <a:r>
              <a:rPr lang="de-DE" sz="2400" dirty="0">
                <a:solidFill>
                  <a:schemeClr val="tx1"/>
                </a:solidFill>
              </a:rPr>
              <a:t>=</a:t>
            </a:r>
            <a:r>
              <a:rPr lang="de-DE" sz="2400" dirty="0" err="1">
                <a:solidFill>
                  <a:schemeClr val="tx1"/>
                </a:solidFill>
              </a:rPr>
              <a:t>s.MatrNr</a:t>
            </a:r>
            <a:r>
              <a:rPr lang="de-DE" sz="2400" dirty="0">
                <a:solidFill>
                  <a:schemeClr val="tx1"/>
                </a:solidFill>
              </a:rPr>
              <a:t>))}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12876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604" y="917779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Umformung des Kalkül-Ausdrucks ...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019300"/>
            <a:ext cx="11139242" cy="431888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de-DE" b="0" dirty="0"/>
              <a:t>Wir erhalten:</a:t>
            </a:r>
            <a:br>
              <a:rPr lang="de-DE" b="0" dirty="0"/>
            </a:br>
            <a:endParaRPr lang="de-DE" b="0" dirty="0"/>
          </a:p>
          <a:p>
            <a:pPr>
              <a:buNone/>
            </a:pPr>
            <a:r>
              <a:rPr lang="de-DE" b="0" dirty="0"/>
              <a:t>		{s | s </a:t>
            </a:r>
            <a:r>
              <a:rPr lang="en-GB" b="0" dirty="0"/>
              <a:t>∈</a:t>
            </a:r>
            <a:r>
              <a:rPr lang="de-DE" b="0" dirty="0"/>
              <a:t> Studenten ∧ ¬ (</a:t>
            </a:r>
            <a:r>
              <a:rPr lang="en-US" b="0" dirty="0"/>
              <a:t>∃</a:t>
            </a:r>
            <a:r>
              <a:rPr lang="de-DE" b="0" dirty="0"/>
              <a:t>v </a:t>
            </a:r>
            <a:r>
              <a:rPr lang="en-GB" b="0" dirty="0"/>
              <a:t>∈</a:t>
            </a:r>
            <a:r>
              <a:rPr lang="de-DE" b="0" dirty="0"/>
              <a:t> Vorlesungen ¬(¬(v.SWS=4) V</a:t>
            </a:r>
          </a:p>
          <a:p>
            <a:pPr>
              <a:buNone/>
            </a:pPr>
            <a:r>
              <a:rPr lang="en-US" b="0" dirty="0"/>
              <a:t>			∃</a:t>
            </a:r>
            <a:r>
              <a:rPr lang="de-DE" b="0" dirty="0"/>
              <a:t>h </a:t>
            </a:r>
            <a:r>
              <a:rPr lang="en-GB" b="0" dirty="0"/>
              <a:t>∈</a:t>
            </a:r>
            <a:r>
              <a:rPr lang="de-DE" b="0" dirty="0"/>
              <a:t> hören (</a:t>
            </a:r>
            <a:r>
              <a:rPr lang="de-DE" b="0" dirty="0" err="1"/>
              <a:t>h.VorlNr</a:t>
            </a:r>
            <a:r>
              <a:rPr lang="de-DE" b="0" dirty="0"/>
              <a:t>=</a:t>
            </a:r>
            <a:r>
              <a:rPr lang="de-DE" b="0" dirty="0" err="1"/>
              <a:t>v.VorlNr</a:t>
            </a:r>
            <a:r>
              <a:rPr lang="de-DE" b="0" dirty="0"/>
              <a:t> ∧ </a:t>
            </a:r>
            <a:r>
              <a:rPr lang="de-DE" b="0" dirty="0" err="1"/>
              <a:t>h.MatrNr</a:t>
            </a:r>
            <a:r>
              <a:rPr lang="de-DE" b="0" dirty="0"/>
              <a:t>=</a:t>
            </a:r>
            <a:r>
              <a:rPr lang="de-DE" b="0" dirty="0" err="1"/>
              <a:t>s.MatrNr</a:t>
            </a:r>
            <a:r>
              <a:rPr lang="de-DE" b="0" dirty="0"/>
              <a:t>))}</a:t>
            </a:r>
            <a:br>
              <a:rPr lang="de-DE" b="0" dirty="0"/>
            </a:br>
            <a:endParaRPr lang="de-DE" b="0" dirty="0"/>
          </a:p>
          <a:p>
            <a:pPr>
              <a:buFont typeface="Wingdings" pitchFamily="2" charset="2"/>
              <a:buChar char="§"/>
            </a:pPr>
            <a:r>
              <a:rPr lang="de-DE" b="0" dirty="0"/>
              <a:t>Anwendung von </a:t>
            </a:r>
            <a:r>
              <a:rPr lang="de-DE" b="0" dirty="0" err="1"/>
              <a:t>DeMorgan</a:t>
            </a:r>
            <a:r>
              <a:rPr lang="de-DE" b="0" dirty="0"/>
              <a:t> ergibt schließlich:</a:t>
            </a:r>
            <a:br>
              <a:rPr lang="de-DE" b="0" dirty="0"/>
            </a:br>
            <a:endParaRPr lang="de-DE" b="0" dirty="0"/>
          </a:p>
          <a:p>
            <a:pPr>
              <a:buNone/>
            </a:pPr>
            <a:r>
              <a:rPr lang="de-DE" b="0" dirty="0"/>
              <a:t>		{s | s </a:t>
            </a:r>
            <a:r>
              <a:rPr lang="en-GB" b="0" dirty="0"/>
              <a:t>∈</a:t>
            </a:r>
            <a:r>
              <a:rPr lang="de-DE" b="0" dirty="0"/>
              <a:t> Studenten ∧ ¬ (</a:t>
            </a:r>
            <a:r>
              <a:rPr lang="en-US" b="0" dirty="0"/>
              <a:t>∃</a:t>
            </a:r>
            <a:r>
              <a:rPr lang="de-DE" b="0" dirty="0"/>
              <a:t>v </a:t>
            </a:r>
            <a:r>
              <a:rPr lang="en-GB" b="0" dirty="0"/>
              <a:t>∈ </a:t>
            </a:r>
            <a:r>
              <a:rPr lang="de-DE" b="0" dirty="0"/>
              <a:t>Vorlesungen (v.SWS=4 ∧</a:t>
            </a:r>
          </a:p>
          <a:p>
            <a:pPr>
              <a:buNone/>
            </a:pPr>
            <a:r>
              <a:rPr lang="de-DE" b="0" dirty="0"/>
              <a:t>			¬(</a:t>
            </a:r>
            <a:r>
              <a:rPr lang="en-US" b="0" dirty="0"/>
              <a:t>∃</a:t>
            </a:r>
            <a:r>
              <a:rPr lang="de-DE" b="0" dirty="0"/>
              <a:t>h </a:t>
            </a:r>
            <a:r>
              <a:rPr lang="en-GB" b="0" dirty="0"/>
              <a:t>∈</a:t>
            </a:r>
            <a:r>
              <a:rPr lang="de-DE" b="0" dirty="0"/>
              <a:t> hören (</a:t>
            </a:r>
            <a:r>
              <a:rPr lang="de-DE" b="0" dirty="0" err="1"/>
              <a:t>h.VorlNr</a:t>
            </a:r>
            <a:r>
              <a:rPr lang="de-DE" b="0" dirty="0"/>
              <a:t>=</a:t>
            </a:r>
            <a:r>
              <a:rPr lang="de-DE" b="0" dirty="0" err="1"/>
              <a:t>v.VorlNr</a:t>
            </a:r>
            <a:r>
              <a:rPr lang="de-DE" b="0" dirty="0"/>
              <a:t> ∧ </a:t>
            </a:r>
            <a:r>
              <a:rPr lang="de-DE" b="0" dirty="0" err="1"/>
              <a:t>h.MatrNr</a:t>
            </a:r>
            <a:r>
              <a:rPr lang="de-DE" b="0" dirty="0"/>
              <a:t>=</a:t>
            </a:r>
            <a:r>
              <a:rPr lang="de-DE" b="0" dirty="0" err="1"/>
              <a:t>s.MatrNr</a:t>
            </a:r>
            <a:r>
              <a:rPr lang="de-DE" b="0" dirty="0"/>
              <a:t>))))}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604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0420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929440"/>
            <a:ext cx="11139242" cy="53285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b="0" dirty="0"/>
              <a:t>{s | s </a:t>
            </a:r>
            <a:r>
              <a:rPr lang="en-GB" b="0" dirty="0"/>
              <a:t>∈</a:t>
            </a:r>
            <a:r>
              <a:rPr lang="de-DE" b="0" dirty="0"/>
              <a:t> Studenten ∧ ¬ (</a:t>
            </a:r>
            <a:r>
              <a:rPr lang="en-US" b="0" dirty="0"/>
              <a:t>∃</a:t>
            </a:r>
            <a:r>
              <a:rPr lang="de-DE" b="0" dirty="0"/>
              <a:t>v </a:t>
            </a:r>
            <a:r>
              <a:rPr lang="en-GB" b="0" dirty="0"/>
              <a:t>∈ </a:t>
            </a:r>
            <a:r>
              <a:rPr lang="de-DE" b="0" dirty="0"/>
              <a:t>Vorlesungen (v.SWS=4 ∧</a:t>
            </a:r>
          </a:p>
          <a:p>
            <a:pPr>
              <a:buNone/>
            </a:pPr>
            <a:r>
              <a:rPr lang="de-DE" b="0" dirty="0"/>
              <a:t>	¬(</a:t>
            </a:r>
            <a:r>
              <a:rPr lang="en-US" b="0" dirty="0"/>
              <a:t>∃</a:t>
            </a:r>
            <a:r>
              <a:rPr lang="de-DE" b="0" dirty="0"/>
              <a:t>h </a:t>
            </a:r>
            <a:r>
              <a:rPr lang="en-GB" b="0" dirty="0"/>
              <a:t>∈</a:t>
            </a:r>
            <a:r>
              <a:rPr lang="de-DE" b="0" dirty="0"/>
              <a:t> hören (</a:t>
            </a:r>
            <a:r>
              <a:rPr lang="de-DE" b="0" dirty="0" err="1"/>
              <a:t>h.VorlNr</a:t>
            </a:r>
            <a:r>
              <a:rPr lang="de-DE" b="0" dirty="0"/>
              <a:t>=</a:t>
            </a:r>
            <a:r>
              <a:rPr lang="de-DE" b="0" dirty="0" err="1"/>
              <a:t>v.VorlNr</a:t>
            </a:r>
            <a:r>
              <a:rPr lang="de-DE" b="0" dirty="0"/>
              <a:t> ∧ </a:t>
            </a:r>
            <a:r>
              <a:rPr lang="de-DE" b="0" dirty="0" err="1"/>
              <a:t>h.MatrNr</a:t>
            </a:r>
            <a:r>
              <a:rPr lang="de-DE" b="0" dirty="0"/>
              <a:t>=</a:t>
            </a:r>
            <a:r>
              <a:rPr lang="de-DE" b="0" dirty="0" err="1"/>
              <a:t>s.MatrNr</a:t>
            </a:r>
            <a:r>
              <a:rPr lang="de-DE" b="0" dirty="0"/>
              <a:t>))))}</a:t>
            </a:r>
          </a:p>
          <a:p>
            <a:pPr>
              <a:buNone/>
            </a:pPr>
            <a:endParaRPr lang="de-DE" b="0" dirty="0"/>
          </a:p>
          <a:p>
            <a:pPr>
              <a:buNone/>
            </a:pPr>
            <a:r>
              <a:rPr lang="de-DE" dirty="0" err="1"/>
              <a:t>select</a:t>
            </a:r>
            <a:r>
              <a:rPr lang="de-DE" b="0" dirty="0"/>
              <a:t> s.*</a:t>
            </a:r>
          </a:p>
          <a:p>
            <a:pPr>
              <a:buNone/>
            </a:pPr>
            <a:r>
              <a:rPr lang="de-DE" dirty="0"/>
              <a:t>	</a:t>
            </a:r>
            <a:r>
              <a:rPr lang="de-DE" dirty="0" err="1"/>
              <a:t>from</a:t>
            </a:r>
            <a:r>
              <a:rPr lang="de-DE" b="0" dirty="0"/>
              <a:t> Studenten s</a:t>
            </a:r>
          </a:p>
          <a:p>
            <a:pPr>
              <a:buNone/>
            </a:pPr>
            <a:r>
              <a:rPr lang="de-DE" dirty="0"/>
              <a:t>	</a:t>
            </a:r>
            <a:r>
              <a:rPr lang="de-DE" dirty="0" err="1"/>
              <a:t>where</a:t>
            </a:r>
            <a:r>
              <a:rPr lang="de-DE" b="0" dirty="0"/>
              <a:t> </a:t>
            </a:r>
            <a:r>
              <a:rPr lang="de-DE" dirty="0"/>
              <a:t>not</a:t>
            </a:r>
            <a:r>
              <a:rPr lang="de-DE" b="0" dirty="0"/>
              <a:t> </a:t>
            </a:r>
            <a:r>
              <a:rPr lang="de-DE" dirty="0" err="1"/>
              <a:t>exists</a:t>
            </a:r>
            <a:endParaRPr lang="de-DE" dirty="0"/>
          </a:p>
          <a:p>
            <a:pPr>
              <a:buNone/>
            </a:pPr>
            <a:r>
              <a:rPr lang="de-DE" b="0" dirty="0"/>
              <a:t>		( </a:t>
            </a:r>
            <a:r>
              <a:rPr lang="de-DE" dirty="0" err="1"/>
              <a:t>select</a:t>
            </a:r>
            <a:r>
              <a:rPr lang="de-DE" b="0" dirty="0"/>
              <a:t> v.*</a:t>
            </a:r>
          </a:p>
          <a:p>
            <a:pPr>
              <a:buNone/>
            </a:pPr>
            <a:r>
              <a:rPr lang="de-DE" dirty="0"/>
              <a:t>			</a:t>
            </a:r>
            <a:r>
              <a:rPr lang="de-DE" dirty="0" err="1"/>
              <a:t>from</a:t>
            </a:r>
            <a:r>
              <a:rPr lang="de-DE" b="0" dirty="0"/>
              <a:t> Vorlesungen v</a:t>
            </a:r>
          </a:p>
          <a:p>
            <a:pPr>
              <a:buNone/>
            </a:pPr>
            <a:r>
              <a:rPr lang="de-DE" dirty="0"/>
              <a:t>			</a:t>
            </a:r>
            <a:r>
              <a:rPr lang="de-DE" dirty="0" err="1"/>
              <a:t>where</a:t>
            </a:r>
            <a:r>
              <a:rPr lang="de-DE" b="0" dirty="0"/>
              <a:t> v.SWS = 4 </a:t>
            </a:r>
            <a:r>
              <a:rPr lang="de-DE" dirty="0"/>
              <a:t>and</a:t>
            </a:r>
            <a:r>
              <a:rPr lang="de-DE" b="0" dirty="0"/>
              <a:t> </a:t>
            </a:r>
            <a:r>
              <a:rPr lang="de-DE" dirty="0"/>
              <a:t>not</a:t>
            </a:r>
            <a:r>
              <a:rPr lang="de-DE" b="0" dirty="0"/>
              <a:t> </a:t>
            </a:r>
            <a:r>
              <a:rPr lang="de-DE" dirty="0" err="1"/>
              <a:t>exists</a:t>
            </a:r>
            <a:endParaRPr lang="de-DE" dirty="0"/>
          </a:p>
          <a:p>
            <a:pPr>
              <a:buNone/>
            </a:pPr>
            <a:r>
              <a:rPr lang="de-DE" b="0" dirty="0"/>
              <a:t>				( </a:t>
            </a:r>
            <a:r>
              <a:rPr lang="de-DE" dirty="0" err="1"/>
              <a:t>select</a:t>
            </a:r>
            <a:r>
              <a:rPr lang="de-DE" b="0" dirty="0"/>
              <a:t> h.*</a:t>
            </a:r>
          </a:p>
          <a:p>
            <a:pPr>
              <a:buNone/>
            </a:pPr>
            <a:r>
              <a:rPr lang="de-DE" dirty="0"/>
              <a:t>					</a:t>
            </a:r>
            <a:r>
              <a:rPr lang="de-DE" dirty="0" err="1"/>
              <a:t>from</a:t>
            </a:r>
            <a:r>
              <a:rPr lang="de-DE" b="0" dirty="0"/>
              <a:t> hören h</a:t>
            </a:r>
          </a:p>
          <a:p>
            <a:pPr>
              <a:buNone/>
            </a:pPr>
            <a:r>
              <a:rPr lang="de-DE" dirty="0"/>
              <a:t>					</a:t>
            </a:r>
            <a:r>
              <a:rPr lang="de-DE" dirty="0" err="1"/>
              <a:t>where</a:t>
            </a:r>
            <a:r>
              <a:rPr lang="de-DE" b="0" dirty="0"/>
              <a:t> </a:t>
            </a:r>
            <a:r>
              <a:rPr lang="de-DE" b="0" dirty="0" err="1"/>
              <a:t>h.VorlNr</a:t>
            </a:r>
            <a:r>
              <a:rPr lang="de-DE" b="0" dirty="0"/>
              <a:t> = </a:t>
            </a:r>
            <a:r>
              <a:rPr lang="de-DE" b="0" dirty="0" err="1"/>
              <a:t>v.VorlNr</a:t>
            </a:r>
            <a:r>
              <a:rPr lang="de-DE" b="0" dirty="0"/>
              <a:t> </a:t>
            </a:r>
            <a:r>
              <a:rPr lang="de-DE" dirty="0"/>
              <a:t>and </a:t>
            </a:r>
            <a:r>
              <a:rPr lang="de-DE" b="0" dirty="0" err="1"/>
              <a:t>h.MatrNr</a:t>
            </a:r>
            <a:r>
              <a:rPr lang="de-DE" b="0" dirty="0"/>
              <a:t>=</a:t>
            </a:r>
            <a:r>
              <a:rPr lang="de-DE" b="0" dirty="0" err="1"/>
              <a:t>s.MatrNr</a:t>
            </a:r>
            <a:r>
              <a:rPr lang="de-DE" b="0" dirty="0"/>
              <a:t> ) );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604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135546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604" y="1146329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Allquantifizierung durch </a:t>
            </a:r>
            <a:r>
              <a:rPr lang="de-DE" dirty="0" err="1"/>
              <a:t>count</a:t>
            </a:r>
            <a:r>
              <a:rPr lang="de-DE" dirty="0"/>
              <a:t>-Aggregation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019300"/>
            <a:ext cx="11139242" cy="431888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de-DE" b="0" dirty="0"/>
              <a:t>Allquantifizierung kann immer auch durch eine </a:t>
            </a:r>
            <a:r>
              <a:rPr lang="de-DE" dirty="0" err="1"/>
              <a:t>count</a:t>
            </a:r>
            <a:r>
              <a:rPr lang="de-DE" b="0" dirty="0"/>
              <a:t>-Aggregation ausgedrückt werden</a:t>
            </a:r>
          </a:p>
          <a:p>
            <a:pPr>
              <a:buFont typeface="Wingdings" pitchFamily="2" charset="2"/>
              <a:buChar char="§"/>
            </a:pPr>
            <a:r>
              <a:rPr lang="de-DE" b="0" dirty="0"/>
              <a:t>Wir betrachten eine etwas einfachere Anfrage, in der wir die Matrikelnummer der Studierenden ermitteln wollen, die alle Vorlesungen hören:</a:t>
            </a:r>
          </a:p>
          <a:p>
            <a:pPr>
              <a:spcBef>
                <a:spcPts val="2000"/>
              </a:spcBef>
              <a:buNone/>
            </a:pPr>
            <a:r>
              <a:rPr lang="de-DE" dirty="0"/>
              <a:t>	</a:t>
            </a:r>
            <a:r>
              <a:rPr lang="de-DE" dirty="0" err="1"/>
              <a:t>select</a:t>
            </a:r>
            <a:r>
              <a:rPr lang="de-DE" b="0" dirty="0"/>
              <a:t> </a:t>
            </a:r>
            <a:r>
              <a:rPr lang="de-DE" b="0" dirty="0" err="1"/>
              <a:t>h.MatrNr</a:t>
            </a:r>
            <a:endParaRPr lang="de-DE" b="0" dirty="0"/>
          </a:p>
          <a:p>
            <a:pPr>
              <a:buNone/>
            </a:pPr>
            <a:r>
              <a:rPr lang="de-DE" dirty="0"/>
              <a:t>		</a:t>
            </a:r>
            <a:r>
              <a:rPr lang="de-DE" dirty="0" err="1"/>
              <a:t>from</a:t>
            </a:r>
            <a:r>
              <a:rPr lang="de-DE" b="0" dirty="0"/>
              <a:t> hören h</a:t>
            </a:r>
          </a:p>
          <a:p>
            <a:pPr>
              <a:buNone/>
            </a:pPr>
            <a:r>
              <a:rPr lang="de-DE" dirty="0"/>
              <a:t>		</a:t>
            </a:r>
            <a:r>
              <a:rPr lang="de-DE" dirty="0" err="1"/>
              <a:t>group</a:t>
            </a:r>
            <a:r>
              <a:rPr lang="de-DE" b="0" dirty="0"/>
              <a:t> </a:t>
            </a:r>
            <a:r>
              <a:rPr lang="de-DE" dirty="0" err="1"/>
              <a:t>by</a:t>
            </a:r>
            <a:r>
              <a:rPr lang="de-DE" b="0" dirty="0"/>
              <a:t> </a:t>
            </a:r>
            <a:r>
              <a:rPr lang="de-DE" b="0" dirty="0" err="1"/>
              <a:t>h.MatrNr</a:t>
            </a:r>
            <a:endParaRPr lang="de-DE" b="0" dirty="0"/>
          </a:p>
          <a:p>
            <a:pPr>
              <a:buNone/>
            </a:pPr>
            <a:r>
              <a:rPr lang="de-DE" dirty="0"/>
              <a:t>			</a:t>
            </a:r>
            <a:r>
              <a:rPr lang="de-DE" dirty="0" err="1"/>
              <a:t>having</a:t>
            </a:r>
            <a:r>
              <a:rPr lang="de-DE" b="0" dirty="0"/>
              <a:t> </a:t>
            </a:r>
            <a:r>
              <a:rPr lang="de-DE" dirty="0" err="1"/>
              <a:t>count</a:t>
            </a:r>
            <a:r>
              <a:rPr lang="de-DE" b="0" dirty="0"/>
              <a:t>(h.*) =</a:t>
            </a:r>
          </a:p>
          <a:p>
            <a:pPr>
              <a:buNone/>
            </a:pPr>
            <a:r>
              <a:rPr lang="de-DE" b="0" dirty="0"/>
              <a:t>				( </a:t>
            </a:r>
            <a:r>
              <a:rPr lang="de-DE" dirty="0" err="1"/>
              <a:t>select</a:t>
            </a:r>
            <a:r>
              <a:rPr lang="de-DE" b="0" dirty="0"/>
              <a:t> </a:t>
            </a:r>
            <a:r>
              <a:rPr lang="de-DE" dirty="0" err="1"/>
              <a:t>count</a:t>
            </a:r>
            <a:r>
              <a:rPr lang="de-DE" b="0" dirty="0"/>
              <a:t>(v.*) </a:t>
            </a:r>
            <a:r>
              <a:rPr lang="de-DE" dirty="0" err="1"/>
              <a:t>from</a:t>
            </a:r>
            <a:r>
              <a:rPr lang="de-DE" b="0" dirty="0"/>
              <a:t> Vorlesungen v );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604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4208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604" y="1146329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Herausforderung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019300"/>
            <a:ext cx="11139242" cy="431888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de-DE" sz="2600" b="0" dirty="0"/>
              <a:t>Wie formuliert man die komplexere Anfrage: </a:t>
            </a:r>
            <a:br>
              <a:rPr lang="de-DE" sz="2600" b="0" dirty="0"/>
            </a:br>
            <a:r>
              <a:rPr lang="de-DE" sz="2600" b="0" dirty="0"/>
              <a:t>Wer hat alle vierstündigen Vorlesungen gehört?</a:t>
            </a:r>
          </a:p>
          <a:p>
            <a:pPr>
              <a:buFont typeface="Wingdings" pitchFamily="2" charset="2"/>
              <a:buChar char="§"/>
            </a:pPr>
            <a:r>
              <a:rPr lang="de-DE" sz="2600" b="0" dirty="0"/>
              <a:t>Grundidee besteht darin, vorher durch einen </a:t>
            </a:r>
            <a:br>
              <a:rPr lang="de-DE" sz="2600" b="0" dirty="0"/>
            </a:br>
            <a:r>
              <a:rPr lang="de-DE" sz="2600" b="0" dirty="0" err="1"/>
              <a:t>Join</a:t>
            </a:r>
            <a:r>
              <a:rPr lang="de-DE" sz="2600" b="0" dirty="0"/>
              <a:t> die Studierenden/Vorlesungs-Paare einzuschränken und </a:t>
            </a:r>
            <a:br>
              <a:rPr lang="de-DE" sz="2600" b="0" dirty="0"/>
            </a:br>
            <a:r>
              <a:rPr lang="de-DE" sz="2600" b="0" dirty="0"/>
              <a:t>danach das Zählen durchzuführen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604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1750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E7DBAE-B2D7-BD07-B8ED-419C10ADD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Nullwerte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6C602-7BFE-C7AB-F43D-583D63A9F4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97238C-8B41-741C-C666-571505FFD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024177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1374879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Nullwerte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533650"/>
            <a:ext cx="11139242" cy="380453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de-DE" sz="2600" b="0" dirty="0"/>
              <a:t>Semantik von Nullwerten</a:t>
            </a:r>
          </a:p>
          <a:p>
            <a:pPr>
              <a:buFont typeface="Wingdings" pitchFamily="2" charset="2"/>
              <a:buChar char="§"/>
            </a:pPr>
            <a:r>
              <a:rPr lang="de-DE" sz="2600" b="0" dirty="0"/>
              <a:t>Auswertung bei Nullwerten</a:t>
            </a:r>
          </a:p>
          <a:p>
            <a:pPr>
              <a:buFont typeface="Wingdings" pitchFamily="2" charset="2"/>
              <a:buChar char="§"/>
            </a:pPr>
            <a:r>
              <a:rPr lang="de-DE" sz="2600" b="0" dirty="0"/>
              <a:t>Wahrheitstabellen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604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9973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elle 9"/>
          <p:cNvGraphicFramePr>
            <a:graphicFrameLocks noGrp="1"/>
          </p:cNvGraphicFramePr>
          <p:nvPr/>
        </p:nvGraphicFramePr>
        <p:xfrm>
          <a:off x="0" y="1"/>
          <a:ext cx="3594538" cy="274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6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8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78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19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7816">
                <a:tc gridSpan="4"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Professoren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/>
                        <a:t>PersNr</a:t>
                      </a:r>
                      <a:endParaRPr lang="de-DE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Rang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Raum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Russel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Kopernikus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Popper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Augustinus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309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Curie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Kant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C4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3594539" y="1"/>
          <a:ext cx="3279228" cy="3048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891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5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46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4320">
                <a:tc gridSpan="3"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Studenten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/>
                        <a:t>MatrNr</a:t>
                      </a:r>
                      <a:endParaRPr lang="de-DE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Semester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24002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Xenokrates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25403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Jonas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26120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Fichte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26830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Aristoxenos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27550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Schopenhauer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28106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Carnap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29120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Theophrastos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29555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Feuerbach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904775"/>
              </p:ext>
            </p:extLst>
          </p:nvPr>
        </p:nvGraphicFramePr>
        <p:xfrm>
          <a:off x="6873767" y="304842"/>
          <a:ext cx="5313419" cy="38980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28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24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40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86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4731">
                <a:tc gridSpan="4"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Vorlesungen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/>
                        <a:t>VorlNr</a:t>
                      </a:r>
                      <a:endParaRPr lang="de-DE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Titel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SWS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/>
                        <a:t>gelesenVon</a:t>
                      </a:r>
                      <a:endParaRPr lang="de-DE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Grundzüge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Erkenntnistheorie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Mäeutik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Logik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4372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Wissenschaftstheorie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Bioethik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5259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Der Wiener</a:t>
                      </a:r>
                      <a:r>
                        <a:rPr lang="de-DE" sz="1400" baseline="0" dirty="0"/>
                        <a:t> Kreis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Glaube und Wissen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4630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Die 3 Kritiken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/>
        </p:nvGraphicFramePr>
        <p:xfrm>
          <a:off x="0" y="5334000"/>
          <a:ext cx="3848101" cy="152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62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18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68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7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8739">
                <a:tc gridSpan="4"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prüfen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8739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/>
                        <a:t>MatrNr</a:t>
                      </a:r>
                      <a:endParaRPr lang="de-DE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/>
                        <a:t>VorlNr</a:t>
                      </a:r>
                      <a:endParaRPr lang="de-DE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/>
                        <a:t>PersNr</a:t>
                      </a:r>
                      <a:endParaRPr lang="de-DE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Note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8739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28106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8739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25403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8739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27550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4630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475992"/>
              </p:ext>
            </p:extLst>
          </p:nvPr>
        </p:nvGraphicFramePr>
        <p:xfrm>
          <a:off x="537343" y="2678854"/>
          <a:ext cx="2521167" cy="274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7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3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6149">
                <a:tc gridSpan="2"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voraussetzen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Vorgänger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Nachfolger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5259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7" name="Tabelle 16"/>
          <p:cNvGraphicFramePr>
            <a:graphicFrameLocks noGrp="1"/>
          </p:cNvGraphicFramePr>
          <p:nvPr/>
        </p:nvGraphicFramePr>
        <p:xfrm>
          <a:off x="4100349" y="3048001"/>
          <a:ext cx="2521167" cy="426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7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3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9415">
                <a:tc gridSpan="2"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hören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415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/>
                        <a:t>MatrNr</a:t>
                      </a:r>
                      <a:endParaRPr lang="de-DE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/>
                        <a:t>VorlNr</a:t>
                      </a:r>
                      <a:endParaRPr lang="de-DE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415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26120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415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27550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9415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27550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9415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28106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9415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28106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9415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28106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9415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28106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5259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9415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29120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9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/>
                        <a:t>29120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9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/>
                        <a:t>29120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9415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29555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9415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25403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5022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751B7B-9AF0-4791-BF63-C6A0F65C52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</a:t>
            </a:fld>
            <a:endParaRPr lang="de-DE" dirty="0"/>
          </a:p>
        </p:txBody>
      </p:sp>
      <p:graphicFrame>
        <p:nvGraphicFramePr>
          <p:cNvPr id="16" name="Tabel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696880"/>
              </p:ext>
            </p:extLst>
          </p:nvPr>
        </p:nvGraphicFramePr>
        <p:xfrm>
          <a:off x="6873767" y="4202854"/>
          <a:ext cx="5313419" cy="243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14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7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15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96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7816">
                <a:tc gridSpan="4"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Assistenten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/>
                        <a:t>PersNr</a:t>
                      </a:r>
                      <a:endParaRPr lang="de-DE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Fachgebiet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Boss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3002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Platon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Ideenlehre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3003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Aristoteles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Syllogistik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3004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Wittgenstein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Sprachtheorie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3005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Rhetikus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Planetenbewegung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3006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Newton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Keplersche</a:t>
                      </a:r>
                      <a:r>
                        <a:rPr lang="de-DE" sz="1400" baseline="0" dirty="0"/>
                        <a:t> Gesetze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781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3007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Spinoza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Gott und Natur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91777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Semantik von Nullwerten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1374879"/>
            <a:ext cx="11139242" cy="496330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de-DE" b="0" dirty="0"/>
              <a:t>Unbekannter Wert (wird vielleicht später nachgereicht)</a:t>
            </a:r>
          </a:p>
          <a:p>
            <a:pPr>
              <a:buFont typeface="Wingdings" pitchFamily="2" charset="2"/>
              <a:buChar char="§"/>
            </a:pPr>
            <a:r>
              <a:rPr lang="de-DE" b="0" dirty="0"/>
              <a:t>Nullwerte können auch im Zuge der Anfrageauswertung entstehen </a:t>
            </a:r>
            <a:br>
              <a:rPr lang="de-DE" b="0" dirty="0"/>
            </a:br>
            <a:r>
              <a:rPr lang="de-DE" b="0" dirty="0"/>
              <a:t>(Bsp. äußere Joins)</a:t>
            </a:r>
          </a:p>
          <a:p>
            <a:pPr>
              <a:buFont typeface="Wingdings" pitchFamily="2" charset="2"/>
              <a:buChar char="§"/>
            </a:pPr>
            <a:r>
              <a:rPr lang="de-DE" b="0" dirty="0"/>
              <a:t>Manchmal sehr überraschende Anfrageergebnisse, </a:t>
            </a:r>
            <a:br>
              <a:rPr lang="de-DE" b="0" dirty="0"/>
            </a:br>
            <a:r>
              <a:rPr lang="de-DE" b="0" dirty="0"/>
              <a:t>wenn Nullwerte vorkommen:</a:t>
            </a:r>
          </a:p>
          <a:p>
            <a:pPr>
              <a:buNone/>
            </a:pPr>
            <a:r>
              <a:rPr lang="de-DE" dirty="0"/>
              <a:t>	</a:t>
            </a:r>
            <a:r>
              <a:rPr lang="de-DE" dirty="0" err="1"/>
              <a:t>select</a:t>
            </a:r>
            <a:r>
              <a:rPr lang="de-DE" b="0" dirty="0"/>
              <a:t> </a:t>
            </a:r>
            <a:r>
              <a:rPr lang="de-DE" dirty="0" err="1"/>
              <a:t>count</a:t>
            </a:r>
            <a:r>
              <a:rPr lang="de-DE" b="0" dirty="0"/>
              <a:t> (s.*)</a:t>
            </a:r>
          </a:p>
          <a:p>
            <a:pPr>
              <a:spcBef>
                <a:spcPts val="600"/>
              </a:spcBef>
              <a:buNone/>
            </a:pPr>
            <a:r>
              <a:rPr lang="de-DE" dirty="0"/>
              <a:t>		</a:t>
            </a:r>
            <a:r>
              <a:rPr lang="de-DE" dirty="0" err="1"/>
              <a:t>from</a:t>
            </a:r>
            <a:r>
              <a:rPr lang="de-DE" b="0" dirty="0"/>
              <a:t> Studenten s</a:t>
            </a:r>
          </a:p>
          <a:p>
            <a:pPr>
              <a:spcBef>
                <a:spcPts val="600"/>
              </a:spcBef>
              <a:buNone/>
            </a:pPr>
            <a:r>
              <a:rPr lang="de-DE" dirty="0"/>
              <a:t>		</a:t>
            </a:r>
            <a:r>
              <a:rPr lang="de-DE" dirty="0" err="1"/>
              <a:t>where</a:t>
            </a:r>
            <a:r>
              <a:rPr lang="de-DE" b="0" dirty="0"/>
              <a:t> </a:t>
            </a:r>
            <a:r>
              <a:rPr lang="de-DE" b="0" dirty="0" err="1"/>
              <a:t>s.Semester</a:t>
            </a:r>
            <a:r>
              <a:rPr lang="de-DE" b="0" dirty="0"/>
              <a:t> &lt; 13 </a:t>
            </a:r>
            <a:r>
              <a:rPr lang="de-DE" dirty="0" err="1"/>
              <a:t>or</a:t>
            </a:r>
            <a:r>
              <a:rPr lang="de-DE" b="0" dirty="0"/>
              <a:t> </a:t>
            </a:r>
            <a:r>
              <a:rPr lang="de-DE" b="0" dirty="0" err="1"/>
              <a:t>s.Semester</a:t>
            </a:r>
            <a:r>
              <a:rPr lang="de-DE" b="0" dirty="0"/>
              <a:t> &gt;=13</a:t>
            </a:r>
          </a:p>
          <a:p>
            <a:pPr marL="514350" lvl="1" indent="-342900">
              <a:buFont typeface="Symbol" panose="05050102010706020507" pitchFamily="18" charset="2"/>
              <a:buChar char="-"/>
            </a:pPr>
            <a:r>
              <a:rPr lang="de-DE" b="0" dirty="0"/>
              <a:t>Wenn es Studenten gibt, deren </a:t>
            </a:r>
            <a:r>
              <a:rPr lang="de-DE" b="0" i="1" dirty="0"/>
              <a:t>Semester</a:t>
            </a:r>
            <a:r>
              <a:rPr lang="de-DE" b="0" dirty="0"/>
              <a:t>-Attribut den Wert </a:t>
            </a:r>
            <a:r>
              <a:rPr lang="de-DE" dirty="0"/>
              <a:t>null</a:t>
            </a:r>
            <a:r>
              <a:rPr lang="de-DE" b="0" dirty="0"/>
              <a:t> hat, </a:t>
            </a:r>
            <a:br>
              <a:rPr lang="de-DE" b="0" dirty="0"/>
            </a:br>
            <a:r>
              <a:rPr lang="de-DE" b="0" dirty="0"/>
              <a:t>werden diese nicht mitgezählt</a:t>
            </a:r>
          </a:p>
          <a:p>
            <a:pPr marL="514350" lvl="1" indent="-342900">
              <a:buFont typeface="Symbol" panose="05050102010706020507" pitchFamily="18" charset="2"/>
              <a:buChar char="-"/>
            </a:pPr>
            <a:r>
              <a:rPr lang="de-DE" b="0" dirty="0"/>
              <a:t>Der Grund liegt in folgenden Regeln begründet →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604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076610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114632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Auswertung bei Null-Werten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000250"/>
            <a:ext cx="11139242" cy="4337932"/>
          </a:xfrm>
        </p:spPr>
        <p:txBody>
          <a:bodyPr>
            <a:noAutofit/>
          </a:bodyPr>
          <a:lstStyle/>
          <a:p>
            <a:r>
              <a:rPr lang="de-DE" sz="2600" b="0" dirty="0"/>
              <a:t>In arithmetischen Ausdrücken werden Nullwerte propagiert, </a:t>
            </a:r>
            <a:br>
              <a:rPr lang="de-DE" sz="2600" b="0" dirty="0"/>
            </a:br>
            <a:r>
              <a:rPr lang="de-DE" sz="2600" b="0" dirty="0"/>
              <a:t>d.h. sobald ein Operand </a:t>
            </a:r>
            <a:r>
              <a:rPr lang="de-DE" sz="2600" dirty="0"/>
              <a:t>null</a:t>
            </a:r>
            <a:r>
              <a:rPr lang="de-DE" sz="2600" b="0" dirty="0"/>
              <a:t> ist, wird auch das Ergebnis </a:t>
            </a:r>
            <a:r>
              <a:rPr lang="de-DE" sz="2600" dirty="0"/>
              <a:t>null</a:t>
            </a:r>
            <a:r>
              <a:rPr lang="de-DE" sz="2600" b="0" dirty="0"/>
              <a:t>. Dementsprechend wird z.B. </a:t>
            </a:r>
            <a:r>
              <a:rPr lang="de-DE" sz="2600" dirty="0"/>
              <a:t>null</a:t>
            </a:r>
            <a:r>
              <a:rPr lang="de-DE" sz="2600" b="0" dirty="0"/>
              <a:t> + 1 zu </a:t>
            </a:r>
            <a:r>
              <a:rPr lang="de-DE" sz="2600" dirty="0"/>
              <a:t>null</a:t>
            </a:r>
            <a:r>
              <a:rPr lang="de-DE" sz="2600" b="0" dirty="0"/>
              <a:t> ausgewertet – aber auch null * 0 wird zu </a:t>
            </a:r>
            <a:r>
              <a:rPr lang="de-DE" sz="2600" dirty="0"/>
              <a:t>null</a:t>
            </a:r>
            <a:r>
              <a:rPr lang="de-DE" sz="2600" b="0" dirty="0"/>
              <a:t> ausgewertet.</a:t>
            </a:r>
          </a:p>
          <a:p>
            <a:r>
              <a:rPr lang="de-DE" sz="2600" b="0" dirty="0"/>
              <a:t>SQL hat eine dreiwertige Logik, die nicht nur </a:t>
            </a:r>
            <a:r>
              <a:rPr lang="de-DE" sz="2600" dirty="0" err="1"/>
              <a:t>true</a:t>
            </a:r>
            <a:r>
              <a:rPr lang="de-DE" sz="2600" b="0" dirty="0"/>
              <a:t> und </a:t>
            </a:r>
            <a:r>
              <a:rPr lang="de-DE" sz="2600" dirty="0" err="1"/>
              <a:t>false</a:t>
            </a:r>
            <a:r>
              <a:rPr lang="de-DE" sz="2600" b="0" dirty="0"/>
              <a:t> kennt, sondern auch einen dritten Wert </a:t>
            </a:r>
            <a:r>
              <a:rPr lang="de-DE" sz="2600" dirty="0" err="1"/>
              <a:t>unknown</a:t>
            </a:r>
            <a:r>
              <a:rPr lang="de-DE" sz="2600" b="0" dirty="0"/>
              <a:t>. Diesen Wert liefern Vergleichsoperationen zurück, wenn min. eines ihrer Argumente </a:t>
            </a:r>
            <a:r>
              <a:rPr lang="de-DE" sz="2600" dirty="0"/>
              <a:t>null</a:t>
            </a:r>
            <a:r>
              <a:rPr lang="de-DE" sz="2600" b="0" dirty="0"/>
              <a:t> ist. Bspw. wertet SQL das Prädikat (</a:t>
            </a:r>
            <a:r>
              <a:rPr lang="de-DE" sz="2600" b="0" dirty="0" err="1"/>
              <a:t>PersNr</a:t>
            </a:r>
            <a:r>
              <a:rPr lang="de-DE" sz="2600" b="0" dirty="0"/>
              <a:t>=...) immer zu </a:t>
            </a:r>
            <a:r>
              <a:rPr lang="de-DE" sz="2600" dirty="0" err="1"/>
              <a:t>unknown</a:t>
            </a:r>
            <a:r>
              <a:rPr lang="de-DE" sz="2600" b="0" dirty="0"/>
              <a:t> aus, wenn die </a:t>
            </a:r>
            <a:r>
              <a:rPr lang="de-DE" sz="2600" b="0" dirty="0" err="1"/>
              <a:t>PersNr</a:t>
            </a:r>
            <a:r>
              <a:rPr lang="de-DE" sz="2600" b="0" dirty="0"/>
              <a:t> des betreffenden Tupels den Wert </a:t>
            </a:r>
            <a:r>
              <a:rPr lang="de-DE" sz="2600" dirty="0"/>
              <a:t>null</a:t>
            </a:r>
            <a:r>
              <a:rPr lang="de-DE" sz="2600" b="0" dirty="0"/>
              <a:t> hat.</a:t>
            </a:r>
          </a:p>
          <a:p>
            <a:r>
              <a:rPr lang="de-DE" sz="2600" b="0" dirty="0"/>
              <a:t>Logische Ausdrücke werden nach den folgenden Tabellen berechnet: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604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208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604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62</a:t>
            </a:fld>
            <a:endParaRPr lang="de-DE" dirty="0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61041"/>
              </p:ext>
            </p:extLst>
          </p:nvPr>
        </p:nvGraphicFramePr>
        <p:xfrm>
          <a:off x="1688951" y="1009650"/>
          <a:ext cx="3838846" cy="1584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194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94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000" b="1" dirty="0">
                          <a:solidFill>
                            <a:schemeClr val="tx1"/>
                          </a:solidFill>
                        </a:rPr>
                        <a:t>not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true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false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unknown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unknown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false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true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876467"/>
              </p:ext>
            </p:extLst>
          </p:nvPr>
        </p:nvGraphicFramePr>
        <p:xfrm>
          <a:off x="1688951" y="2908300"/>
          <a:ext cx="4971588" cy="1584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28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28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28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28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000" b="1" dirty="0" err="1">
                          <a:solidFill>
                            <a:schemeClr val="tx1"/>
                          </a:solidFill>
                        </a:rPr>
                        <a:t>and</a:t>
                      </a:r>
                      <a:endParaRPr lang="de-DE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0" dirty="0" err="1">
                          <a:solidFill>
                            <a:schemeClr val="tx1"/>
                          </a:solidFill>
                        </a:rPr>
                        <a:t>true</a:t>
                      </a:r>
                      <a:endParaRPr lang="de-DE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unknown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false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true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true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unknown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false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unknown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unknown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unknown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false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false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false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false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false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041649"/>
              </p:ext>
            </p:extLst>
          </p:nvPr>
        </p:nvGraphicFramePr>
        <p:xfrm>
          <a:off x="1688951" y="4753222"/>
          <a:ext cx="4971588" cy="1584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28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28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28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28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000" b="1" dirty="0" err="1">
                          <a:solidFill>
                            <a:schemeClr val="tx1"/>
                          </a:solidFill>
                        </a:rPr>
                        <a:t>or</a:t>
                      </a:r>
                      <a:endParaRPr lang="de-DE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0" dirty="0" err="1">
                          <a:solidFill>
                            <a:schemeClr val="tx1"/>
                          </a:solidFill>
                        </a:rPr>
                        <a:t>true</a:t>
                      </a:r>
                      <a:endParaRPr lang="de-DE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unknown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false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true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true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true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true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unknown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true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unknown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unknown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false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true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unknown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false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075770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1543050"/>
            <a:ext cx="11139242" cy="479513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de-DE" sz="2600" b="0" dirty="0"/>
              <a:t>Diese Berechnungsvorschriften sind recht intuitiv: </a:t>
            </a:r>
            <a:r>
              <a:rPr lang="de-DE" sz="2600" dirty="0" err="1"/>
              <a:t>unknown</a:t>
            </a:r>
            <a:r>
              <a:rPr lang="de-DE" sz="2600" b="0" dirty="0"/>
              <a:t> </a:t>
            </a:r>
            <a:r>
              <a:rPr lang="de-DE" sz="2600" i="1" dirty="0" err="1"/>
              <a:t>or</a:t>
            </a:r>
            <a:r>
              <a:rPr lang="de-DE" sz="2600" b="0" dirty="0"/>
              <a:t> </a:t>
            </a:r>
            <a:r>
              <a:rPr lang="de-DE" sz="2600" dirty="0" err="1"/>
              <a:t>true</a:t>
            </a:r>
            <a:r>
              <a:rPr lang="de-DE" sz="2600" b="0" dirty="0"/>
              <a:t> wird z.B. zu </a:t>
            </a:r>
            <a:r>
              <a:rPr lang="de-DE" sz="2600" dirty="0" err="1"/>
              <a:t>true</a:t>
            </a:r>
            <a:r>
              <a:rPr lang="de-DE" sz="2600" b="0" dirty="0"/>
              <a:t> – die Disjunktion ist mit dem </a:t>
            </a:r>
            <a:r>
              <a:rPr lang="de-DE" sz="2600" dirty="0" err="1"/>
              <a:t>true</a:t>
            </a:r>
            <a:r>
              <a:rPr lang="de-DE" sz="2600" b="0" dirty="0"/>
              <a:t>-Wert des rechten Arguments immer erfüllt, unabhängig von der Belegung des linken Arguments. Analog ist </a:t>
            </a:r>
            <a:r>
              <a:rPr lang="de-DE" sz="2600" dirty="0" err="1"/>
              <a:t>unknown</a:t>
            </a:r>
            <a:r>
              <a:rPr lang="de-DE" sz="2600" dirty="0"/>
              <a:t> </a:t>
            </a:r>
            <a:r>
              <a:rPr lang="de-DE" sz="2600" i="1" dirty="0"/>
              <a:t>and</a:t>
            </a:r>
            <a:r>
              <a:rPr lang="de-DE" sz="2600" dirty="0"/>
              <a:t> </a:t>
            </a:r>
            <a:r>
              <a:rPr lang="de-DE" sz="2600" dirty="0" err="1"/>
              <a:t>false</a:t>
            </a:r>
            <a:r>
              <a:rPr lang="de-DE" sz="2600" dirty="0"/>
              <a:t> </a:t>
            </a:r>
            <a:r>
              <a:rPr lang="de-DE" sz="2600" b="0" dirty="0"/>
              <a:t>automatisch </a:t>
            </a:r>
            <a:r>
              <a:rPr lang="de-DE" sz="2600" dirty="0" err="1"/>
              <a:t>false</a:t>
            </a:r>
            <a:r>
              <a:rPr lang="de-DE" sz="2600" b="0" dirty="0"/>
              <a:t> – keine Belegung des linken Arguments könnte die Konjunktion mehr erfüllen.</a:t>
            </a:r>
          </a:p>
          <a:p>
            <a:pPr>
              <a:buFont typeface="Wingdings" pitchFamily="2" charset="2"/>
              <a:buChar char="§"/>
            </a:pPr>
            <a:r>
              <a:rPr lang="de-DE" sz="2600" b="0" dirty="0"/>
              <a:t>In einer </a:t>
            </a:r>
            <a:r>
              <a:rPr lang="de-DE" sz="2600" dirty="0" err="1"/>
              <a:t>where</a:t>
            </a:r>
            <a:r>
              <a:rPr lang="de-DE" sz="2600" b="0" dirty="0"/>
              <a:t>-Bedingung werden nur </a:t>
            </a:r>
            <a:r>
              <a:rPr lang="de-DE" sz="2600" b="0" dirty="0" err="1"/>
              <a:t>Tupel</a:t>
            </a:r>
            <a:r>
              <a:rPr lang="de-DE" sz="2600" b="0" dirty="0"/>
              <a:t> weitergereicht, für die die Bedingung </a:t>
            </a:r>
            <a:r>
              <a:rPr lang="de-DE" sz="2600" dirty="0" err="1"/>
              <a:t>true</a:t>
            </a:r>
            <a:r>
              <a:rPr lang="de-DE" sz="2600" b="0" dirty="0"/>
              <a:t> ist. Insbesondere werden </a:t>
            </a:r>
            <a:r>
              <a:rPr lang="de-DE" sz="2600" b="0" dirty="0" err="1"/>
              <a:t>Tupel</a:t>
            </a:r>
            <a:r>
              <a:rPr lang="de-DE" sz="2600" b="0" dirty="0"/>
              <a:t>, für die die Bedingung zu </a:t>
            </a:r>
            <a:r>
              <a:rPr lang="de-DE" sz="2600" dirty="0" err="1"/>
              <a:t>unknown</a:t>
            </a:r>
            <a:r>
              <a:rPr lang="de-DE" sz="2600" b="0" dirty="0"/>
              <a:t> auswertet, nicht ins Ergebnis aufgenommen.</a:t>
            </a:r>
          </a:p>
          <a:p>
            <a:pPr>
              <a:buFont typeface="Wingdings" pitchFamily="2" charset="2"/>
              <a:buChar char="§"/>
            </a:pPr>
            <a:r>
              <a:rPr lang="de-DE" sz="2600" b="0" dirty="0"/>
              <a:t>Bei einer Gruppierung wird </a:t>
            </a:r>
            <a:r>
              <a:rPr lang="de-DE" sz="2600" dirty="0"/>
              <a:t>null</a:t>
            </a:r>
            <a:r>
              <a:rPr lang="de-DE" sz="2600" b="0" dirty="0"/>
              <a:t> als ein eigenständiger Wert aufgefasst und in eine eigene Gruppe eingeordnet.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604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665801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E7DBAE-B2D7-BD07-B8ED-419C10ADD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Spezielle Sprachelemente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6C602-7BFE-C7AB-F43D-583D63A9F4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97238C-8B41-741C-C666-571505FFD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335135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1603429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Spezielle Sprachelemente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533650"/>
            <a:ext cx="11139242" cy="3804532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dirty="0" err="1"/>
              <a:t>between</a:t>
            </a:r>
            <a:r>
              <a:rPr lang="de-DE" sz="2600" dirty="0"/>
              <a:t> </a:t>
            </a:r>
            <a:r>
              <a:rPr lang="de-DE" sz="2600" b="0" dirty="0"/>
              <a:t>und</a:t>
            </a:r>
            <a:r>
              <a:rPr lang="de-DE" sz="2600" dirty="0"/>
              <a:t> in</a:t>
            </a:r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dirty="0" err="1"/>
              <a:t>like</a:t>
            </a:r>
            <a:endParaRPr lang="de-DE" sz="2600" dirty="0"/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dirty="0" err="1"/>
              <a:t>case</a:t>
            </a:r>
            <a:endParaRPr lang="de-DE" sz="26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054780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114632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Spezielle </a:t>
            </a:r>
            <a:r>
              <a:rPr lang="de-DE" dirty="0" err="1"/>
              <a:t>Sprachkonstrukte</a:t>
            </a:r>
            <a:r>
              <a:rPr lang="de-DE" dirty="0"/>
              <a:t> („syntaktischer Zucker“)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1924050"/>
            <a:ext cx="11139242" cy="4414132"/>
          </a:xfrm>
        </p:spPr>
        <p:txBody>
          <a:bodyPr numCol="3" spcCol="720000">
            <a:noAutofit/>
          </a:bodyPr>
          <a:lstStyle/>
          <a:p>
            <a:pPr>
              <a:buNone/>
            </a:pPr>
            <a:r>
              <a:rPr lang="en-US" dirty="0"/>
              <a:t>select</a:t>
            </a:r>
            <a:r>
              <a:rPr lang="en-US" b="0" dirty="0"/>
              <a:t> s.*</a:t>
            </a:r>
          </a:p>
          <a:p>
            <a:pPr>
              <a:buNone/>
            </a:pPr>
            <a:r>
              <a:rPr lang="en-US" dirty="0"/>
              <a:t>  from</a:t>
            </a:r>
            <a:r>
              <a:rPr lang="en-US" b="0" dirty="0"/>
              <a:t> </a:t>
            </a:r>
            <a:r>
              <a:rPr lang="en-US" b="0" dirty="0" err="1"/>
              <a:t>Studenten</a:t>
            </a:r>
            <a:r>
              <a:rPr lang="en-US" b="0" dirty="0"/>
              <a:t> s</a:t>
            </a:r>
          </a:p>
          <a:p>
            <a:pPr>
              <a:buNone/>
            </a:pPr>
            <a:r>
              <a:rPr lang="en-US" dirty="0"/>
              <a:t>  where</a:t>
            </a:r>
            <a:r>
              <a:rPr lang="en-US" b="0" dirty="0"/>
              <a:t> </a:t>
            </a:r>
            <a:r>
              <a:rPr lang="en-US" b="0" dirty="0" err="1"/>
              <a:t>s.Semester</a:t>
            </a:r>
            <a:r>
              <a:rPr lang="en-US" b="0" dirty="0"/>
              <a:t> </a:t>
            </a:r>
            <a:br>
              <a:rPr lang="en-US" b="0" dirty="0"/>
            </a:br>
            <a:r>
              <a:rPr lang="en-US" b="0" dirty="0"/>
              <a:t>&gt;= 1 </a:t>
            </a:r>
            <a:r>
              <a:rPr lang="en-US" dirty="0"/>
              <a:t>and </a:t>
            </a:r>
            <a:r>
              <a:rPr lang="en-US" b="0" dirty="0" err="1"/>
              <a:t>s.Semester</a:t>
            </a:r>
            <a:r>
              <a:rPr lang="en-US" b="0" dirty="0"/>
              <a:t> &lt;= 4;</a:t>
            </a:r>
          </a:p>
          <a:p>
            <a:pPr>
              <a:buNone/>
            </a:pPr>
            <a:endParaRPr lang="en-US" b="0" dirty="0"/>
          </a:p>
          <a:p>
            <a:pPr>
              <a:buNone/>
            </a:pPr>
            <a:endParaRPr lang="en-US" b="0" dirty="0"/>
          </a:p>
          <a:p>
            <a:pPr>
              <a:buNone/>
            </a:pPr>
            <a:endParaRPr lang="en-US" b="0" dirty="0"/>
          </a:p>
          <a:p>
            <a:pPr>
              <a:buNone/>
            </a:pPr>
            <a:endParaRPr lang="en-US" b="0" dirty="0"/>
          </a:p>
          <a:p>
            <a:pPr>
              <a:buNone/>
            </a:pPr>
            <a:endParaRPr lang="en-US" b="0" dirty="0"/>
          </a:p>
          <a:p>
            <a:pPr>
              <a:buNone/>
            </a:pPr>
            <a:r>
              <a:rPr lang="en-US" dirty="0"/>
              <a:t>select</a:t>
            </a:r>
            <a:r>
              <a:rPr lang="en-US" b="0" dirty="0"/>
              <a:t> s.*</a:t>
            </a:r>
          </a:p>
          <a:p>
            <a:pPr>
              <a:buNone/>
            </a:pPr>
            <a:r>
              <a:rPr lang="en-US" dirty="0"/>
              <a:t>  from</a:t>
            </a:r>
            <a:r>
              <a:rPr lang="en-US" b="0" dirty="0"/>
              <a:t> </a:t>
            </a:r>
            <a:r>
              <a:rPr lang="en-US" b="0" dirty="0" err="1"/>
              <a:t>Studenten</a:t>
            </a:r>
            <a:r>
              <a:rPr lang="en-US" b="0" dirty="0"/>
              <a:t> s</a:t>
            </a:r>
          </a:p>
          <a:p>
            <a:pPr>
              <a:buNone/>
            </a:pPr>
            <a:r>
              <a:rPr lang="en-US" dirty="0"/>
              <a:t>  where</a:t>
            </a:r>
            <a:r>
              <a:rPr lang="en-US" b="0" dirty="0"/>
              <a:t> </a:t>
            </a:r>
            <a:r>
              <a:rPr lang="en-US" b="0" dirty="0" err="1"/>
              <a:t>s.Semester</a:t>
            </a:r>
            <a:r>
              <a:rPr lang="en-US" b="0" dirty="0"/>
              <a:t> </a:t>
            </a:r>
            <a:r>
              <a:rPr lang="en-US" dirty="0"/>
              <a:t>between</a:t>
            </a:r>
            <a:r>
              <a:rPr lang="en-US" b="0" dirty="0"/>
              <a:t> 1 </a:t>
            </a:r>
            <a:r>
              <a:rPr lang="en-US" dirty="0"/>
              <a:t>and</a:t>
            </a:r>
            <a:r>
              <a:rPr lang="en-US" b="0" dirty="0"/>
              <a:t> 4;</a:t>
            </a:r>
          </a:p>
          <a:p>
            <a:pPr>
              <a:buNone/>
            </a:pPr>
            <a:endParaRPr lang="en-US" b="0" dirty="0"/>
          </a:p>
          <a:p>
            <a:pPr>
              <a:buNone/>
            </a:pPr>
            <a:endParaRPr lang="en-US" b="0" dirty="0"/>
          </a:p>
          <a:p>
            <a:pPr>
              <a:buNone/>
            </a:pPr>
            <a:endParaRPr lang="en-US" b="0" dirty="0"/>
          </a:p>
          <a:p>
            <a:pPr>
              <a:buNone/>
            </a:pPr>
            <a:endParaRPr lang="en-US" b="0" dirty="0"/>
          </a:p>
          <a:p>
            <a:pPr>
              <a:buNone/>
            </a:pPr>
            <a:endParaRPr lang="en-US" b="0" dirty="0"/>
          </a:p>
          <a:p>
            <a:pPr>
              <a:buNone/>
            </a:pPr>
            <a:endParaRPr lang="en-US" b="0" dirty="0"/>
          </a:p>
          <a:p>
            <a:pPr>
              <a:buNone/>
            </a:pPr>
            <a:r>
              <a:rPr lang="en-US" dirty="0"/>
              <a:t>select</a:t>
            </a:r>
            <a:r>
              <a:rPr lang="en-US" b="0" dirty="0"/>
              <a:t> s.*</a:t>
            </a:r>
          </a:p>
          <a:p>
            <a:pPr>
              <a:buNone/>
            </a:pPr>
            <a:r>
              <a:rPr lang="en-US" dirty="0"/>
              <a:t>  from</a:t>
            </a:r>
            <a:r>
              <a:rPr lang="en-US" b="0" dirty="0"/>
              <a:t> </a:t>
            </a:r>
            <a:r>
              <a:rPr lang="en-US" b="0" dirty="0" err="1"/>
              <a:t>Studenten</a:t>
            </a:r>
            <a:r>
              <a:rPr lang="en-US" b="0" dirty="0"/>
              <a:t> s</a:t>
            </a:r>
          </a:p>
          <a:p>
            <a:pPr>
              <a:buNone/>
            </a:pPr>
            <a:r>
              <a:rPr lang="en-US" dirty="0"/>
              <a:t>  where</a:t>
            </a:r>
            <a:r>
              <a:rPr lang="en-US" b="0" dirty="0"/>
              <a:t> </a:t>
            </a:r>
            <a:r>
              <a:rPr lang="en-US" b="0" dirty="0" err="1"/>
              <a:t>s.Semester</a:t>
            </a:r>
            <a:r>
              <a:rPr lang="en-US" b="0" dirty="0"/>
              <a:t> </a:t>
            </a:r>
            <a:r>
              <a:rPr lang="en-US" dirty="0"/>
              <a:t>in</a:t>
            </a:r>
            <a:r>
              <a:rPr lang="en-US" b="0" dirty="0"/>
              <a:t> (1,2,3,4);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777" y="619699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054134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114632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Vergleiche mit </a:t>
            </a:r>
            <a:r>
              <a:rPr lang="de-DE" dirty="0" err="1"/>
              <a:t>like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1811756"/>
            <a:ext cx="11139242" cy="44141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sz="2200" b="0" dirty="0"/>
              <a:t>Platzhalter "%" ; "_"</a:t>
            </a:r>
          </a:p>
          <a:p>
            <a:pPr>
              <a:buFont typeface="Wingdings" pitchFamily="2" charset="2"/>
              <a:buChar char="§"/>
            </a:pPr>
            <a:r>
              <a:rPr lang="de-DE" sz="2200" b="0" dirty="0"/>
              <a:t>"%" steht für beliebig viele (auch gar kein) Zeichen</a:t>
            </a:r>
          </a:p>
          <a:p>
            <a:pPr>
              <a:buFont typeface="Wingdings" pitchFamily="2" charset="2"/>
              <a:buChar char="§"/>
            </a:pPr>
            <a:r>
              <a:rPr lang="de-DE" sz="2200" b="0" dirty="0"/>
              <a:t>"_" steht für genau ein Zeichen</a:t>
            </a:r>
          </a:p>
          <a:p>
            <a:pPr>
              <a:spcBef>
                <a:spcPts val="2000"/>
              </a:spcBef>
              <a:buNone/>
            </a:pPr>
            <a:r>
              <a:rPr lang="en-US" sz="2200" dirty="0"/>
              <a:t>select</a:t>
            </a:r>
            <a:r>
              <a:rPr lang="en-US" sz="2200" b="0" dirty="0"/>
              <a:t> s.*</a:t>
            </a:r>
          </a:p>
          <a:p>
            <a:pPr>
              <a:buNone/>
            </a:pPr>
            <a:r>
              <a:rPr lang="en-US" sz="2200" dirty="0"/>
              <a:t>	from</a:t>
            </a:r>
            <a:r>
              <a:rPr lang="en-US" sz="2200" b="0" dirty="0"/>
              <a:t> </a:t>
            </a:r>
            <a:r>
              <a:rPr lang="en-US" sz="2200" b="0" dirty="0" err="1"/>
              <a:t>Studenten</a:t>
            </a:r>
            <a:r>
              <a:rPr lang="en-US" sz="2200" b="0" dirty="0"/>
              <a:t> s</a:t>
            </a:r>
          </a:p>
          <a:p>
            <a:pPr>
              <a:buNone/>
            </a:pPr>
            <a:r>
              <a:rPr lang="en-US" sz="2200" dirty="0"/>
              <a:t>	where</a:t>
            </a:r>
            <a:r>
              <a:rPr lang="en-US" sz="2200" b="0" dirty="0"/>
              <a:t> </a:t>
            </a:r>
            <a:r>
              <a:rPr lang="en-US" sz="2200" b="0" dirty="0" err="1"/>
              <a:t>s.Name</a:t>
            </a:r>
            <a:r>
              <a:rPr lang="en-US" sz="2200" b="0" dirty="0"/>
              <a:t> </a:t>
            </a:r>
            <a:r>
              <a:rPr lang="en-US" sz="2200" dirty="0"/>
              <a:t>like</a:t>
            </a:r>
            <a:r>
              <a:rPr lang="en-US" sz="2200" b="0" dirty="0"/>
              <a:t> ‘</a:t>
            </a:r>
            <a:r>
              <a:rPr lang="en-US" sz="2200" b="0" dirty="0" err="1"/>
              <a:t>T%eophrastos</a:t>
            </a:r>
            <a:r>
              <a:rPr lang="en-US" sz="2200" b="0" dirty="0"/>
              <a:t>’;</a:t>
            </a:r>
          </a:p>
          <a:p>
            <a:pPr>
              <a:spcBef>
                <a:spcPts val="2000"/>
              </a:spcBef>
              <a:buNone/>
            </a:pPr>
            <a:endParaRPr lang="en-US" sz="100" dirty="0"/>
          </a:p>
          <a:p>
            <a:pPr>
              <a:spcBef>
                <a:spcPts val="2000"/>
              </a:spcBef>
              <a:buNone/>
            </a:pPr>
            <a:r>
              <a:rPr lang="en-US" sz="2200" dirty="0"/>
              <a:t>select</a:t>
            </a:r>
            <a:r>
              <a:rPr lang="en-US" sz="2200" b="0" dirty="0"/>
              <a:t> </a:t>
            </a:r>
            <a:r>
              <a:rPr lang="en-US" sz="2200" dirty="0"/>
              <a:t>distinct</a:t>
            </a:r>
            <a:r>
              <a:rPr lang="en-US" sz="2200" b="0" dirty="0"/>
              <a:t> </a:t>
            </a:r>
            <a:r>
              <a:rPr lang="en-US" sz="2200" b="0" dirty="0" err="1"/>
              <a:t>s.Name</a:t>
            </a:r>
            <a:endParaRPr lang="en-US" sz="2200" b="0" dirty="0"/>
          </a:p>
          <a:p>
            <a:pPr>
              <a:buNone/>
            </a:pPr>
            <a:r>
              <a:rPr lang="en-US" sz="2200" dirty="0"/>
              <a:t>	from</a:t>
            </a:r>
            <a:r>
              <a:rPr lang="en-US" sz="2200" b="0" dirty="0"/>
              <a:t> </a:t>
            </a:r>
            <a:r>
              <a:rPr lang="en-US" sz="2200" b="0" dirty="0" err="1"/>
              <a:t>Vorlesungen</a:t>
            </a:r>
            <a:r>
              <a:rPr lang="en-US" sz="2200" b="0" dirty="0"/>
              <a:t> v, </a:t>
            </a:r>
            <a:r>
              <a:rPr lang="en-US" sz="2200" b="0" dirty="0" err="1"/>
              <a:t>hören</a:t>
            </a:r>
            <a:r>
              <a:rPr lang="en-US" sz="2200" b="0" dirty="0"/>
              <a:t> h, </a:t>
            </a:r>
            <a:r>
              <a:rPr lang="en-US" sz="2200" b="0" dirty="0" err="1"/>
              <a:t>Studenten</a:t>
            </a:r>
            <a:r>
              <a:rPr lang="en-US" sz="2200" b="0" dirty="0"/>
              <a:t> s</a:t>
            </a:r>
          </a:p>
          <a:p>
            <a:pPr>
              <a:buNone/>
            </a:pPr>
            <a:r>
              <a:rPr lang="en-US" sz="2200" dirty="0"/>
              <a:t>	where</a:t>
            </a:r>
            <a:r>
              <a:rPr lang="en-US" sz="2200" b="0" dirty="0"/>
              <a:t> </a:t>
            </a:r>
            <a:r>
              <a:rPr lang="en-US" sz="2200" b="0" dirty="0" err="1"/>
              <a:t>s.MatrNr</a:t>
            </a:r>
            <a:r>
              <a:rPr lang="en-US" sz="2200" b="0" dirty="0"/>
              <a:t> = </a:t>
            </a:r>
            <a:r>
              <a:rPr lang="en-US" sz="2200" b="0" dirty="0" err="1"/>
              <a:t>h.MatrNr</a:t>
            </a:r>
            <a:r>
              <a:rPr lang="en-US" sz="2200" b="0" dirty="0"/>
              <a:t> </a:t>
            </a:r>
            <a:r>
              <a:rPr lang="en-US" sz="2200" dirty="0"/>
              <a:t>and</a:t>
            </a:r>
            <a:r>
              <a:rPr lang="en-US" sz="2200" b="0" dirty="0"/>
              <a:t> </a:t>
            </a:r>
            <a:r>
              <a:rPr lang="en-US" sz="2200" b="0" dirty="0" err="1"/>
              <a:t>h.VorlNr</a:t>
            </a:r>
            <a:r>
              <a:rPr lang="en-US" sz="2200" b="0" dirty="0"/>
              <a:t> = </a:t>
            </a:r>
            <a:r>
              <a:rPr lang="en-US" sz="2200" b="0" dirty="0" err="1"/>
              <a:t>v.VorlNr</a:t>
            </a:r>
            <a:r>
              <a:rPr lang="en-US" sz="2200" b="0" dirty="0"/>
              <a:t> </a:t>
            </a:r>
            <a:r>
              <a:rPr lang="en-US" sz="2200" dirty="0"/>
              <a:t>and </a:t>
            </a:r>
            <a:r>
              <a:rPr lang="en-US" sz="2200" b="0" dirty="0" err="1"/>
              <a:t>v.Titel</a:t>
            </a:r>
            <a:r>
              <a:rPr lang="en-US" sz="2200" b="0" dirty="0"/>
              <a:t> like ‘%</a:t>
            </a:r>
            <a:r>
              <a:rPr lang="en-US" sz="2200" b="0" dirty="0" err="1"/>
              <a:t>thik</a:t>
            </a:r>
            <a:r>
              <a:rPr lang="en-US" sz="2200" b="0" dirty="0"/>
              <a:t>%’;</a:t>
            </a:r>
            <a:endParaRPr lang="de-DE" sz="2200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777" y="619699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559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114632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Das </a:t>
            </a:r>
            <a:r>
              <a:rPr lang="de-DE" dirty="0" err="1"/>
              <a:t>case</a:t>
            </a:r>
            <a:r>
              <a:rPr lang="de-DE" dirty="0"/>
              <a:t>-Konstrukt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1924050"/>
            <a:ext cx="11139242" cy="44141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200" dirty="0"/>
              <a:t>select</a:t>
            </a:r>
            <a:r>
              <a:rPr lang="en-US" sz="2200" b="0" dirty="0"/>
              <a:t> </a:t>
            </a:r>
            <a:r>
              <a:rPr lang="en-US" sz="2200" b="0" dirty="0" err="1"/>
              <a:t>p.MatrNr</a:t>
            </a:r>
            <a:r>
              <a:rPr lang="en-US" sz="2200" b="0" dirty="0"/>
              <a:t>, ( </a:t>
            </a:r>
            <a:r>
              <a:rPr lang="en-US" sz="2200" dirty="0"/>
              <a:t>case</a:t>
            </a:r>
          </a:p>
          <a:p>
            <a:pPr>
              <a:buNone/>
            </a:pPr>
            <a:r>
              <a:rPr lang="en-US" sz="2200" dirty="0"/>
              <a:t>	when</a:t>
            </a:r>
            <a:r>
              <a:rPr lang="en-US" sz="2200" b="0" dirty="0"/>
              <a:t> </a:t>
            </a:r>
            <a:r>
              <a:rPr lang="en-US" sz="2200" b="0" dirty="0" err="1"/>
              <a:t>p.Note</a:t>
            </a:r>
            <a:r>
              <a:rPr lang="en-US" sz="2200" b="0" dirty="0"/>
              <a:t> &lt; 1.5 </a:t>
            </a:r>
            <a:r>
              <a:rPr lang="en-US" sz="2200" dirty="0"/>
              <a:t>then</a:t>
            </a:r>
            <a:r>
              <a:rPr lang="en-US" sz="2200" b="0" dirty="0"/>
              <a:t> '</a:t>
            </a:r>
            <a:r>
              <a:rPr lang="en-US" sz="2200" b="0" dirty="0" err="1"/>
              <a:t>sehr</a:t>
            </a:r>
            <a:r>
              <a:rPr lang="en-US" sz="2200" b="0" dirty="0"/>
              <a:t> gut'</a:t>
            </a:r>
          </a:p>
          <a:p>
            <a:pPr>
              <a:buNone/>
            </a:pPr>
            <a:r>
              <a:rPr lang="en-US" sz="2200" dirty="0"/>
              <a:t>			when</a:t>
            </a:r>
            <a:r>
              <a:rPr lang="en-US" sz="2200" b="0" dirty="0"/>
              <a:t> </a:t>
            </a:r>
            <a:r>
              <a:rPr lang="en-US" sz="2200" b="0" dirty="0" err="1"/>
              <a:t>p.Note</a:t>
            </a:r>
            <a:r>
              <a:rPr lang="en-US" sz="2200" b="0" dirty="0"/>
              <a:t> &lt; 2.5 </a:t>
            </a:r>
            <a:r>
              <a:rPr lang="en-US" sz="2200" dirty="0"/>
              <a:t>then</a:t>
            </a:r>
            <a:r>
              <a:rPr lang="en-US" sz="2200" b="0" dirty="0"/>
              <a:t> 'gut'</a:t>
            </a:r>
          </a:p>
          <a:p>
            <a:pPr>
              <a:buNone/>
            </a:pPr>
            <a:r>
              <a:rPr lang="en-US" sz="2200" dirty="0"/>
              <a:t>			when</a:t>
            </a:r>
            <a:r>
              <a:rPr lang="en-US" sz="2200" b="0" dirty="0"/>
              <a:t> </a:t>
            </a:r>
            <a:r>
              <a:rPr lang="en-US" sz="2200" b="0" dirty="0" err="1"/>
              <a:t>p.Note</a:t>
            </a:r>
            <a:r>
              <a:rPr lang="en-US" sz="2200" b="0" dirty="0"/>
              <a:t> &lt; 3.5 </a:t>
            </a:r>
            <a:r>
              <a:rPr lang="en-US" sz="2200" dirty="0"/>
              <a:t>then</a:t>
            </a:r>
            <a:r>
              <a:rPr lang="en-US" sz="2200" b="0" dirty="0"/>
              <a:t> '</a:t>
            </a:r>
            <a:r>
              <a:rPr lang="en-US" sz="2200" b="0" dirty="0" err="1"/>
              <a:t>befriedigend</a:t>
            </a:r>
            <a:r>
              <a:rPr lang="en-US" sz="2200" b="0" dirty="0"/>
              <a:t>'</a:t>
            </a:r>
          </a:p>
          <a:p>
            <a:pPr>
              <a:buNone/>
            </a:pPr>
            <a:r>
              <a:rPr lang="en-US" sz="2200" dirty="0"/>
              <a:t>			when</a:t>
            </a:r>
            <a:r>
              <a:rPr lang="en-US" sz="2200" b="0" dirty="0"/>
              <a:t> </a:t>
            </a:r>
            <a:r>
              <a:rPr lang="en-US" sz="2200" b="0" dirty="0" err="1"/>
              <a:t>p.Note</a:t>
            </a:r>
            <a:r>
              <a:rPr lang="en-US" sz="2200" b="0" dirty="0"/>
              <a:t> &lt; 4.0 </a:t>
            </a:r>
            <a:r>
              <a:rPr lang="en-US" sz="2200" dirty="0"/>
              <a:t>then</a:t>
            </a:r>
            <a:r>
              <a:rPr lang="en-US" sz="2200" b="0" dirty="0"/>
              <a:t> '</a:t>
            </a:r>
            <a:r>
              <a:rPr lang="en-US" sz="2200" b="0" dirty="0" err="1"/>
              <a:t>ausreichend</a:t>
            </a:r>
            <a:r>
              <a:rPr lang="en-US" sz="2200" b="0" dirty="0"/>
              <a:t>'</a:t>
            </a:r>
          </a:p>
          <a:p>
            <a:pPr>
              <a:buNone/>
            </a:pPr>
            <a:r>
              <a:rPr lang="en-US" sz="2200" dirty="0"/>
              <a:t>			else</a:t>
            </a:r>
            <a:r>
              <a:rPr lang="en-US" sz="2200" b="0" dirty="0"/>
              <a:t> '</a:t>
            </a:r>
            <a:r>
              <a:rPr lang="en-US" sz="2200" b="0" dirty="0" err="1"/>
              <a:t>nicht</a:t>
            </a:r>
            <a:r>
              <a:rPr lang="en-US" sz="2200" b="0" dirty="0"/>
              <a:t> </a:t>
            </a:r>
            <a:r>
              <a:rPr lang="en-US" sz="2200" b="0" dirty="0" err="1"/>
              <a:t>bestanden</a:t>
            </a:r>
            <a:r>
              <a:rPr lang="en-US" sz="2200" b="0" dirty="0"/>
              <a:t>' </a:t>
            </a:r>
            <a:r>
              <a:rPr lang="en-US" sz="2200" dirty="0"/>
              <a:t>end</a:t>
            </a:r>
            <a:r>
              <a:rPr lang="en-US" sz="2200" b="0" dirty="0"/>
              <a:t>)</a:t>
            </a:r>
          </a:p>
          <a:p>
            <a:pPr>
              <a:buNone/>
            </a:pPr>
            <a:r>
              <a:rPr lang="en-US" sz="2200" dirty="0"/>
              <a:t>	from</a:t>
            </a:r>
            <a:r>
              <a:rPr lang="en-US" sz="2200" b="0" dirty="0"/>
              <a:t> </a:t>
            </a:r>
            <a:r>
              <a:rPr lang="en-US" sz="2200" b="0" dirty="0" err="1"/>
              <a:t>prüfen</a:t>
            </a:r>
            <a:r>
              <a:rPr lang="en-US" sz="2200" b="0" dirty="0"/>
              <a:t> p;</a:t>
            </a:r>
          </a:p>
          <a:p>
            <a:pPr>
              <a:buNone/>
            </a:pPr>
            <a:endParaRPr lang="en-US" sz="2200" b="0" dirty="0"/>
          </a:p>
          <a:p>
            <a:pPr>
              <a:buFont typeface="Wingdings" pitchFamily="2" charset="2"/>
              <a:buChar char="§"/>
            </a:pPr>
            <a:r>
              <a:rPr lang="en-US" sz="2200" b="0" dirty="0"/>
              <a:t>Die </a:t>
            </a:r>
            <a:r>
              <a:rPr lang="en-US" sz="2200" dirty="0" err="1"/>
              <a:t>erste</a:t>
            </a:r>
            <a:r>
              <a:rPr lang="en-US" sz="2200" b="0" dirty="0"/>
              <a:t> </a:t>
            </a:r>
            <a:r>
              <a:rPr lang="en-US" sz="2200" b="0" dirty="0" err="1"/>
              <a:t>qualifizierende</a:t>
            </a:r>
            <a:r>
              <a:rPr lang="en-US" sz="2200" b="0" dirty="0"/>
              <a:t> </a:t>
            </a:r>
            <a:r>
              <a:rPr lang="en-US" sz="2200" dirty="0"/>
              <a:t>when</a:t>
            </a:r>
            <a:r>
              <a:rPr lang="en-US" sz="2200" b="0" dirty="0"/>
              <a:t>-</a:t>
            </a:r>
            <a:r>
              <a:rPr lang="en-US" sz="2200" b="0" dirty="0" err="1"/>
              <a:t>Klausel</a:t>
            </a:r>
            <a:r>
              <a:rPr lang="en-US" sz="2200" b="0" dirty="0"/>
              <a:t> </a:t>
            </a:r>
            <a:r>
              <a:rPr lang="en-US" sz="2200" b="0" dirty="0" err="1"/>
              <a:t>wird</a:t>
            </a:r>
            <a:r>
              <a:rPr lang="en-US" sz="2200" b="0" dirty="0"/>
              <a:t> </a:t>
            </a:r>
            <a:r>
              <a:rPr lang="en-US" sz="2200" b="0" dirty="0" err="1"/>
              <a:t>ausgeführt</a:t>
            </a:r>
            <a:endParaRPr lang="de-DE" sz="2200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777" y="619699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3905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E7DBAE-B2D7-BD07-B8ED-419C10ADD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Joins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6C602-7BFE-C7AB-F43D-583D63A9F4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97238C-8B41-741C-C666-571505FFD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5478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0. Kurzeinführung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647950"/>
            <a:ext cx="11148032" cy="3690231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de-DE" sz="2800" b="0" dirty="0"/>
              <a:t>Datendefinition und einfache Anfragen</a:t>
            </a:r>
          </a:p>
          <a:p>
            <a:pPr>
              <a:buFont typeface="Wingdings" pitchFamily="2" charset="2"/>
              <a:buChar char="§"/>
            </a:pPr>
            <a:r>
              <a:rPr lang="de-DE" sz="2800" b="0" dirty="0"/>
              <a:t>Veränderungen am Datenbestand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Theta-</a:t>
            </a:r>
            <a:r>
              <a:rPr lang="de-DE" dirty="0" err="1"/>
              <a:t>Join</a:t>
            </a:r>
            <a:r>
              <a:rPr lang="de-DE" dirty="0"/>
              <a:t>-Beispiel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Das relationale Modell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70</a:t>
            </a:fld>
            <a:endParaRPr lang="de-DE" dirty="0"/>
          </a:p>
        </p:txBody>
      </p:sp>
      <p:graphicFrame>
        <p:nvGraphicFramePr>
          <p:cNvPr id="7" name="object 3">
            <a:extLst>
              <a:ext uri="{FF2B5EF4-FFF2-40B4-BE49-F238E27FC236}">
                <a16:creationId xmlns:a16="http://schemas.microsoft.com/office/drawing/2014/main" id="{335409AC-39C3-264A-B682-3731EA21A6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359908"/>
              </p:ext>
            </p:extLst>
          </p:nvPr>
        </p:nvGraphicFramePr>
        <p:xfrm>
          <a:off x="4412671" y="1060290"/>
          <a:ext cx="7250174" cy="52778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501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51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28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13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3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74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94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929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76418">
                <a:tc gridSpan="8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2200" spc="55" dirty="0" err="1">
                          <a:latin typeface="Arial"/>
                          <a:cs typeface="Arial"/>
                        </a:rPr>
                        <a:t>Vorlesungen</a:t>
                      </a:r>
                      <a:r>
                        <a:rPr sz="22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de-DE" sz="2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⨝</a:t>
                      </a:r>
                      <a:r>
                        <a:rPr sz="1875" spc="89" baseline="-33333" dirty="0" err="1">
                          <a:latin typeface="Arial"/>
                          <a:cs typeface="Arial"/>
                        </a:rPr>
                        <a:t>gelesenVon</a:t>
                      </a:r>
                      <a:r>
                        <a:rPr sz="1875" spc="89" baseline="-33333" dirty="0">
                          <a:latin typeface="Arial"/>
                          <a:cs typeface="Arial"/>
                        </a:rPr>
                        <a:t>=PersNr</a:t>
                      </a:r>
                      <a:r>
                        <a:rPr sz="1875" spc="359" baseline="-33333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200" spc="40" dirty="0">
                          <a:latin typeface="Arial"/>
                          <a:cs typeface="Arial"/>
                        </a:rPr>
                        <a:t>Professoren</a:t>
                      </a:r>
                      <a:endParaRPr sz="2200" dirty="0">
                        <a:latin typeface="Arial"/>
                        <a:cs typeface="Arial"/>
                      </a:endParaRPr>
                    </a:p>
                  </a:txBody>
                  <a:tcPr marL="0" marR="0" marT="4635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18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45" dirty="0">
                          <a:latin typeface="Arial"/>
                          <a:cs typeface="Arial"/>
                        </a:rPr>
                        <a:t>VorlNr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Titel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SWS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14629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gelesenVon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PersNr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35" dirty="0">
                          <a:latin typeface="Arial"/>
                          <a:cs typeface="Arial"/>
                        </a:rPr>
                        <a:t>Name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Rang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Raum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8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5001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45" dirty="0">
                          <a:latin typeface="Arial"/>
                          <a:cs typeface="Arial"/>
                        </a:rPr>
                        <a:t>Grundzüge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26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2137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2137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Kant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C4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7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8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5041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Ethik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26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2125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2125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Sokrates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C4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226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8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5043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50" dirty="0" err="1">
                          <a:latin typeface="Arial"/>
                          <a:cs typeface="Arial"/>
                        </a:rPr>
                        <a:t>Erkenntnis</a:t>
                      </a:r>
                      <a:r>
                        <a:rPr lang="de-DE" sz="1800" spc="50" dirty="0">
                          <a:latin typeface="Arial"/>
                          <a:cs typeface="Arial"/>
                        </a:rPr>
                        <a:t>-</a:t>
                      </a:r>
                      <a:r>
                        <a:rPr sz="1800" spc="50" dirty="0" err="1">
                          <a:latin typeface="Arial"/>
                          <a:cs typeface="Arial"/>
                        </a:rPr>
                        <a:t>theorie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3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26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2126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2126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Russel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C4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232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48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5049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60" dirty="0">
                          <a:latin typeface="Arial"/>
                          <a:cs typeface="Arial"/>
                        </a:rPr>
                        <a:t>Mäeutik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26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2125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2125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Sokrates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C4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226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48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4052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Logik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26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2125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2125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Sokrates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C4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226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42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5052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65835" indent="-962025" algn="ctr">
                        <a:lnSpc>
                          <a:spcPts val="1939"/>
                        </a:lnSpc>
                        <a:spcBef>
                          <a:spcPts val="370"/>
                        </a:spcBef>
                      </a:pPr>
                      <a:r>
                        <a:rPr sz="1800" spc="35" dirty="0" err="1">
                          <a:latin typeface="Arial"/>
                          <a:cs typeface="Arial"/>
                        </a:rPr>
                        <a:t>Wissenschafts</a:t>
                      </a:r>
                      <a:r>
                        <a:rPr lang="de-DE" sz="1800" spc="35" dirty="0">
                          <a:latin typeface="Arial"/>
                          <a:cs typeface="Arial"/>
                        </a:rPr>
                        <a:t>-</a:t>
                      </a:r>
                      <a:r>
                        <a:rPr sz="1800" spc="35" dirty="0">
                          <a:latin typeface="Arial"/>
                          <a:cs typeface="Arial"/>
                        </a:rPr>
                        <a:t>t</a:t>
                      </a:r>
                      <a:r>
                        <a:rPr lang="de-DE" sz="1800" spc="35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1800" spc="35" dirty="0" err="1">
                          <a:latin typeface="Arial"/>
                          <a:cs typeface="Arial"/>
                        </a:rPr>
                        <a:t>eor</a:t>
                      </a:r>
                      <a:r>
                        <a:rPr sz="1800" spc="-25" dirty="0" err="1">
                          <a:latin typeface="Arial"/>
                          <a:cs typeface="Arial"/>
                        </a:rPr>
                        <a:t>ie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4699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3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26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2126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2126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Russel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C4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232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48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5216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50" dirty="0">
                          <a:latin typeface="Arial"/>
                          <a:cs typeface="Arial"/>
                        </a:rPr>
                        <a:t>Bioethik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26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2126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2126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Russel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C4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232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48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5259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55" dirty="0">
                          <a:latin typeface="Arial"/>
                          <a:cs typeface="Arial"/>
                        </a:rPr>
                        <a:t>Der</a:t>
                      </a:r>
                      <a:r>
                        <a:rPr sz="1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50" dirty="0">
                          <a:latin typeface="Arial"/>
                          <a:cs typeface="Arial"/>
                        </a:rPr>
                        <a:t>Wiener</a:t>
                      </a:r>
                      <a:r>
                        <a:rPr sz="1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Kreis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26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2133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2133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40" dirty="0">
                          <a:latin typeface="Arial"/>
                          <a:cs typeface="Arial"/>
                        </a:rPr>
                        <a:t>Popper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C3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52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5960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5022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Glaube</a:t>
                      </a:r>
                      <a:r>
                        <a:rPr sz="1800" spc="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110" dirty="0">
                          <a:latin typeface="Arial"/>
                          <a:cs typeface="Arial"/>
                        </a:rPr>
                        <a:t>und</a:t>
                      </a:r>
                      <a:r>
                        <a:rPr sz="1800" spc="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Wissen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26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2134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2134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45" dirty="0">
                          <a:latin typeface="Arial"/>
                          <a:cs typeface="Arial"/>
                        </a:rPr>
                        <a:t>Augustinus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C3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339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59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4630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Die</a:t>
                      </a:r>
                      <a:r>
                        <a:rPr sz="1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1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45" dirty="0">
                          <a:latin typeface="Arial"/>
                          <a:cs typeface="Arial"/>
                        </a:rPr>
                        <a:t>Kritiken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526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2137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2137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Kant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C4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158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0" name="Textfeld 9">
            <a:extLst>
              <a:ext uri="{FF2B5EF4-FFF2-40B4-BE49-F238E27FC236}">
                <a16:creationId xmlns:a16="http://schemas.microsoft.com/office/drawing/2014/main" id="{4DCE8D31-143B-C98B-4C13-4E51D342162E}"/>
              </a:ext>
            </a:extLst>
          </p:cNvPr>
          <p:cNvSpPr txBox="1"/>
          <p:nvPr/>
        </p:nvSpPr>
        <p:spPr>
          <a:xfrm>
            <a:off x="4531894" y="128584"/>
            <a:ext cx="3128211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/>
              <a:t>Wiederholung</a:t>
            </a:r>
          </a:p>
        </p:txBody>
      </p:sp>
    </p:spTree>
    <p:extLst>
      <p:ext uri="{BB962C8B-B14F-4D97-AF65-F5344CB8AC3E}">
        <p14:creationId xmlns:p14="http://schemas.microsoft.com/office/powerpoint/2010/main" val="401808213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Andere </a:t>
            </a:r>
            <a:r>
              <a:rPr lang="de-DE" dirty="0" err="1"/>
              <a:t>Join</a:t>
            </a:r>
            <a:r>
              <a:rPr lang="de-DE" dirty="0"/>
              <a:t>-Arten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2279738"/>
            <a:ext cx="10350411" cy="36589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b="0" dirty="0"/>
              <a:t>Natürlicher Join</a:t>
            </a:r>
          </a:p>
          <a:p>
            <a:pPr>
              <a:buNone/>
            </a:pPr>
            <a:endParaRPr lang="de-DE" b="0" dirty="0"/>
          </a:p>
          <a:p>
            <a:pPr>
              <a:buNone/>
            </a:pPr>
            <a:endParaRPr lang="de-DE" b="0" dirty="0"/>
          </a:p>
          <a:p>
            <a:pPr>
              <a:buNone/>
            </a:pPr>
            <a:endParaRPr lang="de-DE" b="0" dirty="0"/>
          </a:p>
          <a:p>
            <a:pPr>
              <a:buNone/>
            </a:pPr>
            <a:endParaRPr lang="de-DE" b="0" dirty="0"/>
          </a:p>
          <a:p>
            <a:pPr>
              <a:buNone/>
            </a:pPr>
            <a:r>
              <a:rPr lang="de-DE" b="0" dirty="0"/>
              <a:t>Linker äußerer Join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Das relationale Modell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71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9BCDC70-DD70-7E0C-AA5B-F4CC9B74A6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3183" y="1931891"/>
            <a:ext cx="7772400" cy="1932481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0C569EF0-64A5-1E0B-68D0-9B1B1FB676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3183" y="4037870"/>
            <a:ext cx="7772400" cy="1900858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0B6848D6-DBF2-67AF-079F-E758C1B1C68C}"/>
              </a:ext>
            </a:extLst>
          </p:cNvPr>
          <p:cNvSpPr txBox="1"/>
          <p:nvPr/>
        </p:nvSpPr>
        <p:spPr>
          <a:xfrm>
            <a:off x="4531894" y="128584"/>
            <a:ext cx="3128211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/>
              <a:t>Wiederholung</a:t>
            </a:r>
          </a:p>
        </p:txBody>
      </p:sp>
    </p:spTree>
    <p:extLst>
      <p:ext uri="{BB962C8B-B14F-4D97-AF65-F5344CB8AC3E}">
        <p14:creationId xmlns:p14="http://schemas.microsoft.com/office/powerpoint/2010/main" val="395454736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Andere Join-Arten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2279738"/>
            <a:ext cx="10350411" cy="36589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b="0" dirty="0"/>
              <a:t>Rechter äußerer Join</a:t>
            </a:r>
          </a:p>
          <a:p>
            <a:pPr>
              <a:buNone/>
            </a:pPr>
            <a:endParaRPr lang="de-DE" b="0" dirty="0"/>
          </a:p>
          <a:p>
            <a:pPr>
              <a:buNone/>
            </a:pPr>
            <a:endParaRPr lang="de-DE" b="0" dirty="0"/>
          </a:p>
          <a:p>
            <a:pPr>
              <a:buNone/>
            </a:pPr>
            <a:endParaRPr lang="de-DE" b="0" dirty="0"/>
          </a:p>
          <a:p>
            <a:pPr>
              <a:buNone/>
            </a:pPr>
            <a:endParaRPr lang="de-DE" b="0" dirty="0"/>
          </a:p>
          <a:p>
            <a:pPr>
              <a:buNone/>
            </a:pPr>
            <a:r>
              <a:rPr lang="de-DE" b="0" dirty="0"/>
              <a:t>Äußerer Join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Das relationale Modell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72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B17F24E-3F0F-877D-B7BC-33D25339DF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0445" y="1901656"/>
            <a:ext cx="7772400" cy="188743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099229A-64AB-4BD2-D534-06E20C9EFB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0445" y="4141803"/>
            <a:ext cx="7772400" cy="2292271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F224D62E-C3EB-E6D2-5236-988006A7BA73}"/>
              </a:ext>
            </a:extLst>
          </p:cNvPr>
          <p:cNvSpPr txBox="1"/>
          <p:nvPr/>
        </p:nvSpPr>
        <p:spPr>
          <a:xfrm>
            <a:off x="4531894" y="128584"/>
            <a:ext cx="3128211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/>
              <a:t>Wiederholung</a:t>
            </a:r>
          </a:p>
        </p:txBody>
      </p:sp>
    </p:spTree>
    <p:extLst>
      <p:ext uri="{BB962C8B-B14F-4D97-AF65-F5344CB8AC3E}">
        <p14:creationId xmlns:p14="http://schemas.microsoft.com/office/powerpoint/2010/main" val="405967575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1603429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Joins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857500"/>
            <a:ext cx="11139242" cy="3480682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Arten von Joins</a:t>
            </a:r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Äußere Joins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73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160941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114632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Arten von Joins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1603429"/>
            <a:ext cx="11139242" cy="4734753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200" dirty="0" err="1"/>
              <a:t>cross</a:t>
            </a:r>
            <a:r>
              <a:rPr lang="de-DE" sz="2200" dirty="0"/>
              <a:t> </a:t>
            </a:r>
            <a:r>
              <a:rPr lang="de-DE" sz="2200" dirty="0" err="1"/>
              <a:t>join</a:t>
            </a:r>
            <a:r>
              <a:rPr lang="de-DE" sz="2200" dirty="0"/>
              <a:t>: </a:t>
            </a:r>
            <a:r>
              <a:rPr lang="de-DE" sz="2200" b="0" dirty="0"/>
              <a:t>Kreuzprodukt</a:t>
            </a:r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200" dirty="0" err="1"/>
              <a:t>natural</a:t>
            </a:r>
            <a:r>
              <a:rPr lang="de-DE" sz="2200" dirty="0"/>
              <a:t> </a:t>
            </a:r>
            <a:r>
              <a:rPr lang="de-DE" sz="2200" dirty="0" err="1"/>
              <a:t>join</a:t>
            </a:r>
            <a:r>
              <a:rPr lang="de-DE" sz="2200" dirty="0"/>
              <a:t>: </a:t>
            </a:r>
            <a:r>
              <a:rPr lang="de-DE" sz="2200" b="0" dirty="0"/>
              <a:t>natürlicher </a:t>
            </a:r>
            <a:r>
              <a:rPr lang="de-DE" sz="2200" b="0" dirty="0" err="1"/>
              <a:t>Join</a:t>
            </a:r>
            <a:endParaRPr lang="de-DE" sz="2200" b="0" dirty="0"/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200" dirty="0" err="1"/>
              <a:t>join</a:t>
            </a:r>
            <a:r>
              <a:rPr lang="de-DE" sz="2200" dirty="0"/>
              <a:t> </a:t>
            </a:r>
            <a:r>
              <a:rPr lang="de-DE" sz="2200" b="0" dirty="0"/>
              <a:t>oder </a:t>
            </a:r>
            <a:r>
              <a:rPr lang="de-DE" sz="2200" dirty="0" err="1"/>
              <a:t>inner</a:t>
            </a:r>
            <a:r>
              <a:rPr lang="de-DE" sz="2200" dirty="0"/>
              <a:t> </a:t>
            </a:r>
            <a:r>
              <a:rPr lang="de-DE" sz="2200" dirty="0" err="1"/>
              <a:t>join</a:t>
            </a:r>
            <a:r>
              <a:rPr lang="de-DE" sz="2200" dirty="0"/>
              <a:t>: </a:t>
            </a:r>
            <a:r>
              <a:rPr lang="de-DE" sz="2200" b="0" dirty="0"/>
              <a:t>Theta-</a:t>
            </a:r>
            <a:r>
              <a:rPr lang="de-DE" sz="2200" b="0" dirty="0" err="1"/>
              <a:t>Join</a:t>
            </a:r>
            <a:endParaRPr lang="de-DE" sz="2200" b="0" dirty="0"/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200" dirty="0" err="1"/>
              <a:t>left</a:t>
            </a:r>
            <a:r>
              <a:rPr lang="de-DE" sz="2200" dirty="0"/>
              <a:t> </a:t>
            </a:r>
            <a:r>
              <a:rPr lang="de-DE" sz="2200" dirty="0" err="1"/>
              <a:t>outer</a:t>
            </a:r>
            <a:r>
              <a:rPr lang="de-DE" sz="2200" dirty="0"/>
              <a:t> </a:t>
            </a:r>
            <a:r>
              <a:rPr lang="de-DE" sz="2200" dirty="0" err="1"/>
              <a:t>join</a:t>
            </a:r>
            <a:r>
              <a:rPr lang="de-DE" sz="2200" b="0" dirty="0"/>
              <a:t>, </a:t>
            </a:r>
            <a:r>
              <a:rPr lang="de-DE" sz="2200" dirty="0" err="1"/>
              <a:t>right</a:t>
            </a:r>
            <a:r>
              <a:rPr lang="de-DE" sz="2200" dirty="0"/>
              <a:t> </a:t>
            </a:r>
            <a:r>
              <a:rPr lang="de-DE" sz="2200" dirty="0" err="1"/>
              <a:t>outer</a:t>
            </a:r>
            <a:r>
              <a:rPr lang="de-DE" sz="2200" dirty="0"/>
              <a:t> </a:t>
            </a:r>
            <a:r>
              <a:rPr lang="de-DE" sz="2200" dirty="0" err="1"/>
              <a:t>join</a:t>
            </a:r>
            <a:r>
              <a:rPr lang="de-DE" sz="2200" b="0" dirty="0"/>
              <a:t> oder </a:t>
            </a:r>
            <a:r>
              <a:rPr lang="de-DE" sz="2200" dirty="0" err="1"/>
              <a:t>full</a:t>
            </a:r>
            <a:r>
              <a:rPr lang="de-DE" sz="2200" dirty="0"/>
              <a:t> </a:t>
            </a:r>
            <a:r>
              <a:rPr lang="de-DE" sz="2200" dirty="0" err="1"/>
              <a:t>outer</a:t>
            </a:r>
            <a:r>
              <a:rPr lang="de-DE" sz="2200" dirty="0"/>
              <a:t> </a:t>
            </a:r>
            <a:r>
              <a:rPr lang="de-DE" sz="2200" dirty="0" err="1"/>
              <a:t>join</a:t>
            </a:r>
            <a:r>
              <a:rPr lang="de-DE" sz="2200" dirty="0"/>
              <a:t>: </a:t>
            </a:r>
            <a:r>
              <a:rPr lang="de-DE" sz="2200" b="0" dirty="0"/>
              <a:t>äußerer Join</a:t>
            </a:r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200" dirty="0" err="1"/>
              <a:t>union</a:t>
            </a:r>
            <a:r>
              <a:rPr lang="de-DE" sz="2200" dirty="0"/>
              <a:t> </a:t>
            </a:r>
            <a:r>
              <a:rPr lang="de-DE" sz="2200" dirty="0" err="1"/>
              <a:t>join</a:t>
            </a:r>
            <a:r>
              <a:rPr lang="de-DE" sz="2200" dirty="0"/>
              <a:t>: </a:t>
            </a:r>
            <a:r>
              <a:rPr lang="de-DE" sz="2200" b="0" dirty="0"/>
              <a:t>Vereinigungs-Join (wird hier nicht vorgestellt)</a:t>
            </a:r>
          </a:p>
          <a:p>
            <a:pPr marL="0" indent="0">
              <a:spcBef>
                <a:spcPts val="1500"/>
              </a:spcBef>
              <a:buNone/>
            </a:pPr>
            <a:endParaRPr lang="de-DE" sz="800" b="0" dirty="0"/>
          </a:p>
          <a:p>
            <a:pPr>
              <a:spcBef>
                <a:spcPts val="2000"/>
              </a:spcBef>
              <a:buNone/>
            </a:pPr>
            <a:r>
              <a:rPr lang="en-GB" sz="2200" dirty="0"/>
              <a:t>	select </a:t>
            </a:r>
            <a:r>
              <a:rPr lang="en-GB" sz="2200" b="0" dirty="0"/>
              <a:t>*</a:t>
            </a:r>
            <a:endParaRPr lang="de-DE" sz="2200" b="0" dirty="0"/>
          </a:p>
          <a:p>
            <a:pPr>
              <a:spcBef>
                <a:spcPts val="600"/>
              </a:spcBef>
              <a:buNone/>
            </a:pPr>
            <a:r>
              <a:rPr lang="en-GB" sz="2200" dirty="0"/>
              <a:t>		from </a:t>
            </a:r>
            <a:r>
              <a:rPr lang="en-GB" sz="2200" b="0" i="1" dirty="0"/>
              <a:t>R</a:t>
            </a:r>
            <a:r>
              <a:rPr lang="en-GB" sz="2200" b="0" i="1" baseline="-25000" dirty="0"/>
              <a:t>1</a:t>
            </a:r>
            <a:r>
              <a:rPr lang="en-GB" sz="2200" b="0" dirty="0"/>
              <a:t>, </a:t>
            </a:r>
            <a:r>
              <a:rPr lang="en-GB" sz="2200" b="0" i="1" dirty="0"/>
              <a:t>R</a:t>
            </a:r>
            <a:r>
              <a:rPr lang="en-GB" sz="2200" b="0" i="1" baseline="-25000" dirty="0"/>
              <a:t>2</a:t>
            </a:r>
            <a:endParaRPr lang="de-DE" sz="2200" b="0" dirty="0"/>
          </a:p>
          <a:p>
            <a:pPr>
              <a:spcBef>
                <a:spcPts val="600"/>
              </a:spcBef>
              <a:buNone/>
            </a:pPr>
            <a:r>
              <a:rPr lang="en-GB" sz="2200" dirty="0"/>
              <a:t>		where </a:t>
            </a:r>
            <a:r>
              <a:rPr lang="en-GB" sz="2200" b="0" dirty="0"/>
              <a:t>R</a:t>
            </a:r>
            <a:r>
              <a:rPr lang="en-GB" sz="2200" b="0" baseline="-25000" dirty="0"/>
              <a:t>1</a:t>
            </a:r>
            <a:r>
              <a:rPr lang="en-GB" sz="2200" b="0" dirty="0"/>
              <a:t>.</a:t>
            </a:r>
            <a:r>
              <a:rPr lang="en-GB" sz="2200" b="0" i="1" dirty="0"/>
              <a:t>A</a:t>
            </a:r>
            <a:r>
              <a:rPr lang="en-GB" sz="2200" b="0" dirty="0"/>
              <a:t> = </a:t>
            </a:r>
            <a:r>
              <a:rPr lang="en-GB" sz="2200" b="0" i="1" dirty="0"/>
              <a:t>R</a:t>
            </a:r>
            <a:r>
              <a:rPr lang="en-GB" sz="2200" b="0" i="1" baseline="-25000" dirty="0"/>
              <a:t>2</a:t>
            </a:r>
            <a:r>
              <a:rPr lang="en-GB" sz="2200" b="0" i="1" dirty="0"/>
              <a:t>.B;</a:t>
            </a:r>
          </a:p>
          <a:p>
            <a:pPr>
              <a:spcBef>
                <a:spcPts val="600"/>
              </a:spcBef>
              <a:buNone/>
            </a:pPr>
            <a:endParaRPr lang="de-DE" sz="800" dirty="0"/>
          </a:p>
          <a:p>
            <a:pPr>
              <a:spcBef>
                <a:spcPts val="2000"/>
              </a:spcBef>
              <a:buNone/>
            </a:pPr>
            <a:r>
              <a:rPr lang="en-GB" sz="2200" dirty="0"/>
              <a:t>	select *</a:t>
            </a:r>
            <a:endParaRPr lang="de-DE" sz="2200" dirty="0"/>
          </a:p>
          <a:p>
            <a:pPr>
              <a:spcBef>
                <a:spcPts val="600"/>
              </a:spcBef>
              <a:buNone/>
            </a:pPr>
            <a:r>
              <a:rPr lang="en-GB" sz="2200" dirty="0"/>
              <a:t>		from </a:t>
            </a:r>
            <a:r>
              <a:rPr lang="en-GB" sz="2200" b="0" i="1" dirty="0"/>
              <a:t>R</a:t>
            </a:r>
            <a:r>
              <a:rPr lang="en-GB" sz="2200" b="0" i="1" baseline="-25000" dirty="0"/>
              <a:t>1</a:t>
            </a:r>
            <a:r>
              <a:rPr lang="en-GB" sz="2200" dirty="0"/>
              <a:t> join </a:t>
            </a:r>
            <a:r>
              <a:rPr lang="en-GB" sz="2200" b="0" i="1" dirty="0"/>
              <a:t>R</a:t>
            </a:r>
            <a:r>
              <a:rPr lang="en-GB" sz="2200" b="0" i="1" baseline="-25000" dirty="0"/>
              <a:t>2</a:t>
            </a:r>
            <a:r>
              <a:rPr lang="en-GB" sz="2200" dirty="0"/>
              <a:t> on </a:t>
            </a:r>
            <a:r>
              <a:rPr lang="en-GB" sz="2200" b="0" dirty="0"/>
              <a:t>R</a:t>
            </a:r>
            <a:r>
              <a:rPr lang="en-GB" sz="2200" b="0" baseline="-25000" dirty="0"/>
              <a:t>1</a:t>
            </a:r>
            <a:r>
              <a:rPr lang="en-GB" sz="2200" b="0" dirty="0"/>
              <a:t>.</a:t>
            </a:r>
            <a:r>
              <a:rPr lang="en-GB" sz="2200" b="0" i="1" dirty="0"/>
              <a:t>A</a:t>
            </a:r>
            <a:r>
              <a:rPr lang="en-GB" sz="2200" b="0" dirty="0"/>
              <a:t> = </a:t>
            </a:r>
            <a:r>
              <a:rPr lang="en-GB" sz="2200" b="0" i="1" dirty="0"/>
              <a:t>R</a:t>
            </a:r>
            <a:r>
              <a:rPr lang="en-GB" sz="2200" b="0" i="1" baseline="-25000" dirty="0"/>
              <a:t>2</a:t>
            </a:r>
            <a:r>
              <a:rPr lang="en-GB" sz="2200" b="0" i="1" dirty="0"/>
              <a:t>.B;</a:t>
            </a:r>
            <a:endParaRPr lang="de-DE" sz="2200" b="0" dirty="0"/>
          </a:p>
          <a:p>
            <a:pPr>
              <a:spcBef>
                <a:spcPts val="1500"/>
              </a:spcBef>
              <a:buNone/>
            </a:pP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74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184872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114632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Äußere Joins: </a:t>
            </a:r>
            <a:r>
              <a:rPr lang="de-DE" dirty="0" err="1"/>
              <a:t>left</a:t>
            </a:r>
            <a:r>
              <a:rPr lang="de-DE" dirty="0"/>
              <a:t> </a:t>
            </a:r>
            <a:r>
              <a:rPr lang="de-DE" dirty="0" err="1"/>
              <a:t>outer</a:t>
            </a:r>
            <a:r>
              <a:rPr lang="de-DE" dirty="0"/>
              <a:t> </a:t>
            </a:r>
            <a:r>
              <a:rPr lang="de-DE" dirty="0" err="1"/>
              <a:t>join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1603429"/>
            <a:ext cx="11139242" cy="4734753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None/>
            </a:pPr>
            <a:r>
              <a:rPr lang="de-DE" dirty="0" err="1"/>
              <a:t>select</a:t>
            </a:r>
            <a:r>
              <a:rPr lang="de-DE" b="0" dirty="0"/>
              <a:t> </a:t>
            </a:r>
            <a:r>
              <a:rPr lang="de-DE" b="0" dirty="0" err="1"/>
              <a:t>p.PersNr</a:t>
            </a:r>
            <a:r>
              <a:rPr lang="de-DE" b="0" dirty="0"/>
              <a:t>, </a:t>
            </a:r>
            <a:r>
              <a:rPr lang="de-DE" b="0" dirty="0" err="1"/>
              <a:t>p.Name</a:t>
            </a:r>
            <a:r>
              <a:rPr lang="de-DE" b="0" dirty="0"/>
              <a:t>, </a:t>
            </a:r>
            <a:r>
              <a:rPr lang="de-DE" b="0" dirty="0" err="1"/>
              <a:t>f.PersNr</a:t>
            </a:r>
            <a:r>
              <a:rPr lang="de-DE" b="0" dirty="0"/>
              <a:t>, </a:t>
            </a:r>
            <a:r>
              <a:rPr lang="de-DE" b="0" dirty="0" err="1"/>
              <a:t>f.Note</a:t>
            </a:r>
            <a:r>
              <a:rPr lang="de-DE" b="0" dirty="0"/>
              <a:t>, </a:t>
            </a:r>
            <a:r>
              <a:rPr lang="de-DE" b="0" dirty="0" err="1"/>
              <a:t>f.MatrNr</a:t>
            </a:r>
            <a:r>
              <a:rPr lang="de-DE" b="0" dirty="0"/>
              <a:t>, </a:t>
            </a:r>
            <a:r>
              <a:rPr lang="de-DE" b="0" dirty="0" err="1"/>
              <a:t>s.MatrNr</a:t>
            </a:r>
            <a:r>
              <a:rPr lang="de-DE" b="0" dirty="0"/>
              <a:t>, </a:t>
            </a:r>
            <a:r>
              <a:rPr lang="de-DE" b="0" dirty="0" err="1"/>
              <a:t>s.Name</a:t>
            </a:r>
            <a:endParaRPr lang="de-DE" b="0" dirty="0"/>
          </a:p>
          <a:p>
            <a:pPr>
              <a:spcBef>
                <a:spcPts val="1500"/>
              </a:spcBef>
              <a:buNone/>
            </a:pPr>
            <a:r>
              <a:rPr lang="de-DE" dirty="0"/>
              <a:t>	</a:t>
            </a:r>
            <a:r>
              <a:rPr lang="de-DE" dirty="0" err="1"/>
              <a:t>from</a:t>
            </a:r>
            <a:r>
              <a:rPr lang="de-DE" b="0" dirty="0"/>
              <a:t> Professoren p </a:t>
            </a:r>
          </a:p>
          <a:p>
            <a:pPr>
              <a:spcBef>
                <a:spcPts val="1500"/>
              </a:spcBef>
              <a:buNone/>
            </a:pPr>
            <a:r>
              <a:rPr lang="de-DE" dirty="0"/>
              <a:t>	</a:t>
            </a:r>
            <a:r>
              <a:rPr lang="de-DE" dirty="0" err="1"/>
              <a:t>left</a:t>
            </a:r>
            <a:r>
              <a:rPr lang="de-DE" dirty="0"/>
              <a:t> </a:t>
            </a:r>
            <a:r>
              <a:rPr lang="de-DE" dirty="0" err="1"/>
              <a:t>outer</a:t>
            </a:r>
            <a:r>
              <a:rPr lang="de-DE" dirty="0"/>
              <a:t> </a:t>
            </a:r>
            <a:r>
              <a:rPr lang="de-DE" dirty="0" err="1"/>
              <a:t>join</a:t>
            </a:r>
            <a:r>
              <a:rPr lang="de-DE" dirty="0"/>
              <a:t> </a:t>
            </a:r>
            <a:r>
              <a:rPr lang="de-DE" b="0" dirty="0"/>
              <a:t>(prüfen f </a:t>
            </a:r>
            <a:r>
              <a:rPr lang="de-DE" dirty="0" err="1"/>
              <a:t>left</a:t>
            </a:r>
            <a:r>
              <a:rPr lang="de-DE" dirty="0"/>
              <a:t> </a:t>
            </a:r>
            <a:r>
              <a:rPr lang="de-DE" dirty="0" err="1"/>
              <a:t>outer</a:t>
            </a:r>
            <a:r>
              <a:rPr lang="de-DE" dirty="0"/>
              <a:t> </a:t>
            </a:r>
            <a:r>
              <a:rPr lang="de-DE" dirty="0" err="1"/>
              <a:t>join</a:t>
            </a:r>
            <a:r>
              <a:rPr lang="de-DE" dirty="0"/>
              <a:t> </a:t>
            </a:r>
            <a:r>
              <a:rPr lang="de-DE" b="0" dirty="0"/>
              <a:t>Studenten s </a:t>
            </a:r>
            <a:r>
              <a:rPr lang="de-DE" dirty="0"/>
              <a:t>on</a:t>
            </a:r>
            <a:r>
              <a:rPr lang="de-DE" b="0" dirty="0"/>
              <a:t> </a:t>
            </a:r>
            <a:r>
              <a:rPr lang="de-DE" b="0" dirty="0" err="1"/>
              <a:t>f.MatrNr</a:t>
            </a:r>
            <a:r>
              <a:rPr lang="de-DE" b="0" dirty="0"/>
              <a:t>=</a:t>
            </a:r>
            <a:r>
              <a:rPr lang="de-DE" b="0" dirty="0" err="1"/>
              <a:t>s.MatrNr</a:t>
            </a:r>
            <a:r>
              <a:rPr lang="de-DE" b="0" dirty="0"/>
              <a:t>)</a:t>
            </a:r>
          </a:p>
          <a:p>
            <a:pPr>
              <a:spcBef>
                <a:spcPts val="1500"/>
              </a:spcBef>
              <a:buNone/>
            </a:pPr>
            <a:r>
              <a:rPr lang="de-DE" dirty="0"/>
              <a:t>		on</a:t>
            </a:r>
            <a:r>
              <a:rPr lang="de-DE" b="0" dirty="0"/>
              <a:t> </a:t>
            </a:r>
            <a:r>
              <a:rPr lang="de-DE" b="0" dirty="0" err="1"/>
              <a:t>p.PersNr</a:t>
            </a:r>
            <a:r>
              <a:rPr lang="de-DE" b="0" dirty="0"/>
              <a:t>=</a:t>
            </a:r>
            <a:r>
              <a:rPr lang="de-DE" b="0" dirty="0" err="1"/>
              <a:t>f.PersNr</a:t>
            </a:r>
            <a:r>
              <a:rPr lang="de-DE" b="0" dirty="0"/>
              <a:t>;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75</a:t>
            </a:fld>
            <a:endParaRPr lang="de-DE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493444"/>
              </p:ext>
            </p:extLst>
          </p:nvPr>
        </p:nvGraphicFramePr>
        <p:xfrm>
          <a:off x="514813" y="3848100"/>
          <a:ext cx="11139065" cy="22377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91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12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12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12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12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114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7114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p.PersNr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p.Name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f.PersNr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f.Note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f.MatrNr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s.MatrNr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s.Name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Russel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28106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28106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Carnap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25403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25403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Jonas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Kant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27550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27550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Schopenhauer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Curie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algn="ctr"/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606393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114632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Äußere Joins: </a:t>
            </a:r>
            <a:r>
              <a:rPr lang="de-DE" dirty="0" err="1"/>
              <a:t>right</a:t>
            </a:r>
            <a:r>
              <a:rPr lang="de-DE" dirty="0"/>
              <a:t> </a:t>
            </a:r>
            <a:r>
              <a:rPr lang="de-DE" dirty="0" err="1"/>
              <a:t>outer</a:t>
            </a:r>
            <a:r>
              <a:rPr lang="de-DE" dirty="0"/>
              <a:t> </a:t>
            </a:r>
            <a:r>
              <a:rPr lang="de-DE" dirty="0" err="1"/>
              <a:t>join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1603429"/>
            <a:ext cx="11139242" cy="4734753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None/>
            </a:pPr>
            <a:r>
              <a:rPr lang="de-DE" dirty="0" err="1"/>
              <a:t>select</a:t>
            </a:r>
            <a:r>
              <a:rPr lang="de-DE" b="0" dirty="0"/>
              <a:t> </a:t>
            </a:r>
            <a:r>
              <a:rPr lang="de-DE" b="0" dirty="0" err="1"/>
              <a:t>p.PersNr</a:t>
            </a:r>
            <a:r>
              <a:rPr lang="de-DE" b="0" dirty="0"/>
              <a:t>, </a:t>
            </a:r>
            <a:r>
              <a:rPr lang="de-DE" b="0" dirty="0" err="1"/>
              <a:t>p.Name</a:t>
            </a:r>
            <a:r>
              <a:rPr lang="de-DE" b="0" dirty="0"/>
              <a:t>, </a:t>
            </a:r>
            <a:r>
              <a:rPr lang="de-DE" b="0" dirty="0" err="1"/>
              <a:t>f.PersNr</a:t>
            </a:r>
            <a:r>
              <a:rPr lang="de-DE" b="0" dirty="0"/>
              <a:t>, </a:t>
            </a:r>
            <a:r>
              <a:rPr lang="de-DE" b="0" dirty="0" err="1"/>
              <a:t>f.Note</a:t>
            </a:r>
            <a:r>
              <a:rPr lang="de-DE" b="0" dirty="0"/>
              <a:t>, </a:t>
            </a:r>
            <a:r>
              <a:rPr lang="de-DE" b="0" dirty="0" err="1"/>
              <a:t>f.MatrNr</a:t>
            </a:r>
            <a:r>
              <a:rPr lang="de-DE" b="0" dirty="0"/>
              <a:t>, </a:t>
            </a:r>
            <a:r>
              <a:rPr lang="de-DE" b="0" dirty="0" err="1"/>
              <a:t>s.MatrNr</a:t>
            </a:r>
            <a:r>
              <a:rPr lang="de-DE" b="0" dirty="0"/>
              <a:t>, </a:t>
            </a:r>
            <a:r>
              <a:rPr lang="de-DE" b="0" dirty="0" err="1"/>
              <a:t>s.Name</a:t>
            </a:r>
            <a:endParaRPr lang="de-DE" b="0" dirty="0"/>
          </a:p>
          <a:p>
            <a:pPr>
              <a:spcBef>
                <a:spcPts val="1500"/>
              </a:spcBef>
              <a:buNone/>
            </a:pPr>
            <a:r>
              <a:rPr lang="de-DE" dirty="0"/>
              <a:t>	</a:t>
            </a:r>
            <a:r>
              <a:rPr lang="de-DE" dirty="0" err="1"/>
              <a:t>from</a:t>
            </a:r>
            <a:r>
              <a:rPr lang="de-DE" b="0" dirty="0"/>
              <a:t> Professoren p </a:t>
            </a:r>
          </a:p>
          <a:p>
            <a:pPr>
              <a:spcBef>
                <a:spcPts val="1500"/>
              </a:spcBef>
              <a:buNone/>
            </a:pPr>
            <a:r>
              <a:rPr lang="de-DE" b="0" dirty="0"/>
              <a:t>	</a:t>
            </a:r>
            <a:r>
              <a:rPr lang="de-DE" dirty="0" err="1"/>
              <a:t>right</a:t>
            </a:r>
            <a:r>
              <a:rPr lang="de-DE" dirty="0"/>
              <a:t> </a:t>
            </a:r>
            <a:r>
              <a:rPr lang="de-DE" dirty="0" err="1"/>
              <a:t>outer</a:t>
            </a:r>
            <a:r>
              <a:rPr lang="de-DE" dirty="0"/>
              <a:t> </a:t>
            </a:r>
            <a:r>
              <a:rPr lang="de-DE" dirty="0" err="1"/>
              <a:t>join</a:t>
            </a:r>
            <a:r>
              <a:rPr lang="de-DE" dirty="0"/>
              <a:t> </a:t>
            </a:r>
            <a:r>
              <a:rPr lang="de-DE" b="0" dirty="0"/>
              <a:t>(prüfen f </a:t>
            </a:r>
            <a:r>
              <a:rPr lang="de-DE" dirty="0" err="1"/>
              <a:t>right</a:t>
            </a:r>
            <a:r>
              <a:rPr lang="de-DE" dirty="0"/>
              <a:t> </a:t>
            </a:r>
            <a:r>
              <a:rPr lang="de-DE" dirty="0" err="1"/>
              <a:t>outer</a:t>
            </a:r>
            <a:r>
              <a:rPr lang="de-DE" dirty="0"/>
              <a:t> </a:t>
            </a:r>
            <a:r>
              <a:rPr lang="de-DE" dirty="0" err="1"/>
              <a:t>join</a:t>
            </a:r>
            <a:r>
              <a:rPr lang="de-DE" dirty="0"/>
              <a:t> </a:t>
            </a:r>
            <a:r>
              <a:rPr lang="de-DE" b="0" dirty="0"/>
              <a:t>Studenten s </a:t>
            </a:r>
            <a:r>
              <a:rPr lang="de-DE" dirty="0"/>
              <a:t>on</a:t>
            </a:r>
            <a:r>
              <a:rPr lang="de-DE" b="0" dirty="0"/>
              <a:t> </a:t>
            </a:r>
            <a:r>
              <a:rPr lang="de-DE" b="0" dirty="0" err="1"/>
              <a:t>f.MatrNr</a:t>
            </a:r>
            <a:r>
              <a:rPr lang="de-DE" b="0" dirty="0"/>
              <a:t>=</a:t>
            </a:r>
            <a:r>
              <a:rPr lang="de-DE" b="0" dirty="0" err="1"/>
              <a:t>s.MatrNr</a:t>
            </a:r>
            <a:r>
              <a:rPr lang="de-DE" b="0" dirty="0"/>
              <a:t>)</a:t>
            </a:r>
          </a:p>
          <a:p>
            <a:pPr>
              <a:spcBef>
                <a:spcPts val="1500"/>
              </a:spcBef>
              <a:buNone/>
            </a:pPr>
            <a:r>
              <a:rPr lang="de-DE" dirty="0"/>
              <a:t>		on</a:t>
            </a:r>
            <a:r>
              <a:rPr lang="de-DE" b="0" dirty="0"/>
              <a:t> </a:t>
            </a:r>
            <a:r>
              <a:rPr lang="de-DE" b="0" dirty="0" err="1"/>
              <a:t>p.PersNr</a:t>
            </a:r>
            <a:r>
              <a:rPr lang="de-DE" b="0" dirty="0"/>
              <a:t>=</a:t>
            </a:r>
            <a:r>
              <a:rPr lang="de-DE" b="0" dirty="0" err="1"/>
              <a:t>f.PersNr</a:t>
            </a:r>
            <a:r>
              <a:rPr lang="de-DE" b="0" dirty="0"/>
              <a:t>;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76</a:t>
            </a:fld>
            <a:endParaRPr lang="de-DE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343949"/>
              </p:ext>
            </p:extLst>
          </p:nvPr>
        </p:nvGraphicFramePr>
        <p:xfrm>
          <a:off x="523781" y="3848100"/>
          <a:ext cx="11139065" cy="22377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91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12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12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12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12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114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7114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p.PersNr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p.Name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f.PersNr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f.Note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f.MatrNr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s.MatrNr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s.Name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Russel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28106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28106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Carnap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25403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25403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Jonas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Kant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27550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27550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Schopenhauer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26120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Fichte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algn="ctr"/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796293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4813" y="137487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Äußere Joins: 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outer</a:t>
            </a:r>
            <a:r>
              <a:rPr lang="de-DE" dirty="0"/>
              <a:t> </a:t>
            </a:r>
            <a:r>
              <a:rPr lang="de-DE" dirty="0" err="1"/>
              <a:t>join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552700"/>
            <a:ext cx="11139242" cy="3785482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None/>
            </a:pPr>
            <a:r>
              <a:rPr lang="de-DE" dirty="0" err="1"/>
              <a:t>select</a:t>
            </a:r>
            <a:r>
              <a:rPr lang="de-DE" b="0" dirty="0"/>
              <a:t> </a:t>
            </a:r>
            <a:r>
              <a:rPr lang="de-DE" b="0" dirty="0" err="1"/>
              <a:t>p.PersNr</a:t>
            </a:r>
            <a:r>
              <a:rPr lang="de-DE" b="0" dirty="0"/>
              <a:t>, </a:t>
            </a:r>
            <a:r>
              <a:rPr lang="de-DE" b="0" dirty="0" err="1"/>
              <a:t>p.Name</a:t>
            </a:r>
            <a:r>
              <a:rPr lang="de-DE" b="0" dirty="0"/>
              <a:t>, </a:t>
            </a:r>
            <a:r>
              <a:rPr lang="de-DE" b="0" dirty="0" err="1"/>
              <a:t>f.PersNr</a:t>
            </a:r>
            <a:r>
              <a:rPr lang="de-DE" b="0" dirty="0"/>
              <a:t>, </a:t>
            </a:r>
            <a:r>
              <a:rPr lang="de-DE" b="0" dirty="0" err="1"/>
              <a:t>f.Note</a:t>
            </a:r>
            <a:r>
              <a:rPr lang="de-DE" b="0" dirty="0"/>
              <a:t>, </a:t>
            </a:r>
            <a:r>
              <a:rPr lang="de-DE" b="0" dirty="0" err="1"/>
              <a:t>f.MatrNr</a:t>
            </a:r>
            <a:r>
              <a:rPr lang="de-DE" b="0" dirty="0"/>
              <a:t>, </a:t>
            </a:r>
            <a:r>
              <a:rPr lang="de-DE" b="0" dirty="0" err="1"/>
              <a:t>s.MatrNr</a:t>
            </a:r>
            <a:r>
              <a:rPr lang="de-DE" b="0" dirty="0"/>
              <a:t>, </a:t>
            </a:r>
            <a:r>
              <a:rPr lang="de-DE" b="0" dirty="0" err="1"/>
              <a:t>s.Name</a:t>
            </a:r>
            <a:endParaRPr lang="de-DE" b="0" dirty="0"/>
          </a:p>
          <a:p>
            <a:pPr>
              <a:spcBef>
                <a:spcPts val="1500"/>
              </a:spcBef>
              <a:buNone/>
            </a:pPr>
            <a:r>
              <a:rPr lang="de-DE" dirty="0"/>
              <a:t>	</a:t>
            </a:r>
            <a:r>
              <a:rPr lang="de-DE" dirty="0" err="1"/>
              <a:t>from</a:t>
            </a:r>
            <a:r>
              <a:rPr lang="de-DE" b="0" dirty="0"/>
              <a:t> Professoren p </a:t>
            </a:r>
          </a:p>
          <a:p>
            <a:pPr>
              <a:spcBef>
                <a:spcPts val="1500"/>
              </a:spcBef>
              <a:buNone/>
            </a:pPr>
            <a:r>
              <a:rPr lang="de-DE" b="0" dirty="0"/>
              <a:t>	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outer</a:t>
            </a:r>
            <a:r>
              <a:rPr lang="de-DE" dirty="0"/>
              <a:t> </a:t>
            </a:r>
            <a:r>
              <a:rPr lang="de-DE" dirty="0" err="1"/>
              <a:t>join</a:t>
            </a:r>
            <a:r>
              <a:rPr lang="de-DE" dirty="0"/>
              <a:t> </a:t>
            </a:r>
            <a:r>
              <a:rPr lang="de-DE" b="0" dirty="0"/>
              <a:t>(prüfen f 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outer</a:t>
            </a:r>
            <a:r>
              <a:rPr lang="de-DE" dirty="0"/>
              <a:t> </a:t>
            </a:r>
            <a:r>
              <a:rPr lang="de-DE" dirty="0" err="1"/>
              <a:t>join</a:t>
            </a:r>
            <a:r>
              <a:rPr lang="de-DE" dirty="0"/>
              <a:t> </a:t>
            </a:r>
            <a:r>
              <a:rPr lang="de-DE" b="0" dirty="0"/>
              <a:t>Studenten s </a:t>
            </a:r>
            <a:r>
              <a:rPr lang="de-DE" dirty="0"/>
              <a:t>on</a:t>
            </a:r>
            <a:r>
              <a:rPr lang="de-DE" b="0" dirty="0"/>
              <a:t> </a:t>
            </a:r>
            <a:r>
              <a:rPr lang="de-DE" b="0" dirty="0" err="1"/>
              <a:t>f.MatrNr</a:t>
            </a:r>
            <a:r>
              <a:rPr lang="de-DE" b="0" dirty="0"/>
              <a:t>=</a:t>
            </a:r>
            <a:r>
              <a:rPr lang="de-DE" b="0" dirty="0" err="1"/>
              <a:t>s.MatrNr</a:t>
            </a:r>
            <a:r>
              <a:rPr lang="de-DE" b="0" dirty="0"/>
              <a:t>)</a:t>
            </a:r>
          </a:p>
          <a:p>
            <a:pPr>
              <a:spcBef>
                <a:spcPts val="1500"/>
              </a:spcBef>
              <a:buNone/>
            </a:pPr>
            <a:r>
              <a:rPr lang="de-DE" dirty="0"/>
              <a:t>		on</a:t>
            </a:r>
            <a:r>
              <a:rPr lang="de-DE" b="0" dirty="0"/>
              <a:t> </a:t>
            </a:r>
            <a:r>
              <a:rPr lang="de-DE" b="0" dirty="0" err="1"/>
              <a:t>p.PersNr</a:t>
            </a:r>
            <a:r>
              <a:rPr lang="de-DE" b="0" dirty="0"/>
              <a:t>=</a:t>
            </a:r>
            <a:r>
              <a:rPr lang="de-DE" b="0" dirty="0" err="1"/>
              <a:t>f.PersNr</a:t>
            </a:r>
            <a:r>
              <a:rPr lang="de-DE" b="0" dirty="0"/>
              <a:t>;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77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833331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78</a:t>
            </a:fld>
            <a:endParaRPr lang="de-DE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685246"/>
              </p:ext>
            </p:extLst>
          </p:nvPr>
        </p:nvGraphicFramePr>
        <p:xfrm>
          <a:off x="514813" y="1524000"/>
          <a:ext cx="11139065" cy="42100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91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12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12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12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12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114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7114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24013"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p.PersNr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p.Name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f.PersNr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f.Note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f.MatrNr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s.MatrNr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s.Name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013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Russel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28106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28106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Carnap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4013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Sokrates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25403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25403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Jonas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4013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Kant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27550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27550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Schopenhauer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1959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26120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Fichte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4013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algn="ctr"/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  <a:p>
                      <a:pPr algn="ctr"/>
                      <a:endParaRPr lang="de-DE" dirty="0"/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4013">
                <a:tc>
                  <a:txBody>
                    <a:bodyPr/>
                    <a:lstStyle/>
                    <a:p>
                      <a:pPr algn="ctr"/>
                      <a:r>
                        <a:rPr lang="de-DE" b="0" dirty="0"/>
                        <a:t>2136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0" dirty="0"/>
                        <a:t>Curie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0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0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0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0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0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4013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algn="ctr"/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  <a:p>
                      <a:pPr algn="ctr"/>
                      <a:endParaRPr lang="de-DE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…</a:t>
                      </a:r>
                    </a:p>
                  </a:txBody>
                  <a:tcPr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112545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E7DBAE-B2D7-BD07-B8ED-419C10ADD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Rekursion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6C602-7BFE-C7AB-F43D-583D63A9F4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97238C-8B41-741C-C666-571505FFD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79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2464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E7DBAE-B2D7-BD07-B8ED-419C10ADD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7917" y="4331695"/>
            <a:ext cx="9030611" cy="476971"/>
          </a:xfrm>
        </p:spPr>
        <p:txBody>
          <a:bodyPr/>
          <a:lstStyle/>
          <a:p>
            <a:r>
              <a:rPr lang="de-DE" dirty="0"/>
              <a:t>Datendefinition und einfache Anfragen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97238C-8B41-741C-C666-571505FFD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640589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1603429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Rekursion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857500"/>
            <a:ext cx="11139242" cy="3480682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Direkte Vorgänger</a:t>
            </a:r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Indirekte Vorgänger</a:t>
            </a:r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Vorgänger der Tiefe </a:t>
            </a:r>
            <a:r>
              <a:rPr lang="de-DE" sz="2600" b="0" i="1" dirty="0"/>
              <a:t>n</a:t>
            </a:r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Transitive Hülle</a:t>
            </a:r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Rekursive Sichten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80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91330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1603429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Rekursion: direkte Vorgänger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857500"/>
            <a:ext cx="11139242" cy="3480682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None/>
            </a:pPr>
            <a:r>
              <a:rPr lang="de-DE" sz="2600" dirty="0" err="1"/>
              <a:t>select</a:t>
            </a:r>
            <a:r>
              <a:rPr lang="de-DE" sz="2600" b="0" dirty="0"/>
              <a:t> </a:t>
            </a:r>
            <a:r>
              <a:rPr lang="de-DE" sz="2600" b="0" dirty="0" err="1"/>
              <a:t>r.Vorgänger</a:t>
            </a:r>
            <a:endParaRPr lang="de-DE" sz="2600" b="0" dirty="0"/>
          </a:p>
          <a:p>
            <a:pPr>
              <a:spcBef>
                <a:spcPts val="1500"/>
              </a:spcBef>
              <a:buNone/>
            </a:pPr>
            <a:r>
              <a:rPr lang="de-DE" sz="2600" dirty="0"/>
              <a:t>	</a:t>
            </a:r>
            <a:r>
              <a:rPr lang="de-DE" sz="2600" dirty="0" err="1"/>
              <a:t>from</a:t>
            </a:r>
            <a:r>
              <a:rPr lang="de-DE" sz="2600" b="0" dirty="0"/>
              <a:t> voraussetzen r, Vorlesungen v</a:t>
            </a:r>
          </a:p>
          <a:p>
            <a:pPr>
              <a:spcBef>
                <a:spcPts val="1500"/>
              </a:spcBef>
              <a:buNone/>
            </a:pPr>
            <a:r>
              <a:rPr lang="de-DE" sz="2600" dirty="0"/>
              <a:t>	</a:t>
            </a:r>
            <a:r>
              <a:rPr lang="de-DE" sz="2600" dirty="0" err="1"/>
              <a:t>where</a:t>
            </a:r>
            <a:r>
              <a:rPr lang="de-DE" sz="2600" b="0" dirty="0"/>
              <a:t> </a:t>
            </a:r>
            <a:r>
              <a:rPr lang="de-DE" sz="2600" b="0" dirty="0" err="1"/>
              <a:t>r.Nachfolger</a:t>
            </a:r>
            <a:r>
              <a:rPr lang="de-DE" sz="2600" b="0" dirty="0"/>
              <a:t> = </a:t>
            </a:r>
            <a:r>
              <a:rPr lang="de-DE" sz="2600" b="0" dirty="0" err="1"/>
              <a:t>v.VorlNr</a:t>
            </a:r>
            <a:r>
              <a:rPr lang="de-DE" sz="2600" b="0" dirty="0"/>
              <a:t> and</a:t>
            </a:r>
          </a:p>
          <a:p>
            <a:pPr>
              <a:spcBef>
                <a:spcPts val="1500"/>
              </a:spcBef>
              <a:buNone/>
            </a:pPr>
            <a:r>
              <a:rPr lang="de-DE" sz="2600" b="0" dirty="0"/>
              <a:t>		</a:t>
            </a:r>
            <a:r>
              <a:rPr lang="de-DE" sz="2600" b="0" dirty="0" err="1"/>
              <a:t>v.Titel</a:t>
            </a:r>
            <a:r>
              <a:rPr lang="de-DE" sz="2600" b="0" dirty="0"/>
              <a:t>= 'Der Wiener Kreis'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81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865148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82</a:t>
            </a:fld>
            <a:endParaRPr lang="de-DE" dirty="0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/>
        </p:nvGraphicFramePr>
        <p:xfrm>
          <a:off x="1223143" y="2038350"/>
          <a:ext cx="3005957" cy="3566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5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05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6149">
                <a:tc gridSpan="2"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voraussetzen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Vorgänger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Nachfolger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5259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4702067" y="990874"/>
          <a:ext cx="6313078" cy="5669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78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53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53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41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4731">
                <a:tc gridSpan="4"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Vorlesungen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 err="1"/>
                        <a:t>VorlNr</a:t>
                      </a:r>
                      <a:endParaRPr lang="de-DE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Titel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SWS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 err="1"/>
                        <a:t>gelesenVon</a:t>
                      </a:r>
                      <a:endParaRPr lang="de-DE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Grundzüge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Erkenntnistheorie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Mäeutik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Logik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4372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Wissenschaftstheorie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Bioethik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5259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Der Wiener</a:t>
                      </a:r>
                      <a:r>
                        <a:rPr lang="de-DE" sz="2000" baseline="0" dirty="0"/>
                        <a:t> Kreis</a:t>
                      </a:r>
                      <a:endParaRPr lang="de-DE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Glaube und Wissen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4630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Die 3 Kritiken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715865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83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689331" y="1745218"/>
            <a:ext cx="27115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Der Wiener Kreis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46456" y="2845713"/>
            <a:ext cx="29973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Wissenschaftstheorie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546456" y="4160163"/>
            <a:ext cx="29973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Erkenntnistheorie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899381" y="2845713"/>
            <a:ext cx="12828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Bioethik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070831" y="4160163"/>
            <a:ext cx="9399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Ethik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862131" y="4160163"/>
            <a:ext cx="14986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Mäeutik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4429631" y="5907295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Grundzüge</a:t>
            </a:r>
          </a:p>
        </p:txBody>
      </p:sp>
      <p:cxnSp>
        <p:nvCxnSpPr>
          <p:cNvPr id="18" name="Gerade Verbindung mit Pfeil 17"/>
          <p:cNvCxnSpPr>
            <a:stCxn id="8" idx="2"/>
            <a:endCxn id="9" idx="0"/>
          </p:cNvCxnSpPr>
          <p:nvPr/>
        </p:nvCxnSpPr>
        <p:spPr>
          <a:xfrm>
            <a:off x="2045131" y="2176105"/>
            <a:ext cx="0" cy="66960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>
            <a:stCxn id="9" idx="2"/>
            <a:endCxn id="12" idx="0"/>
          </p:cNvCxnSpPr>
          <p:nvPr/>
        </p:nvCxnSpPr>
        <p:spPr>
          <a:xfrm>
            <a:off x="2045131" y="3276600"/>
            <a:ext cx="0" cy="88356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>
            <a:stCxn id="9" idx="2"/>
            <a:endCxn id="14" idx="1"/>
          </p:cNvCxnSpPr>
          <p:nvPr/>
        </p:nvCxnSpPr>
        <p:spPr>
          <a:xfrm>
            <a:off x="2045131" y="3276600"/>
            <a:ext cx="3025700" cy="109900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>
            <a:stCxn id="13" idx="2"/>
            <a:endCxn id="14" idx="0"/>
          </p:cNvCxnSpPr>
          <p:nvPr/>
        </p:nvCxnSpPr>
        <p:spPr>
          <a:xfrm>
            <a:off x="5540806" y="3276600"/>
            <a:ext cx="0" cy="88356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>
            <a:stCxn id="12" idx="2"/>
            <a:endCxn id="16" idx="1"/>
          </p:cNvCxnSpPr>
          <p:nvPr/>
        </p:nvCxnSpPr>
        <p:spPr>
          <a:xfrm>
            <a:off x="2045131" y="4591050"/>
            <a:ext cx="2384500" cy="153168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>
            <a:stCxn id="14" idx="2"/>
            <a:endCxn id="16" idx="0"/>
          </p:cNvCxnSpPr>
          <p:nvPr/>
        </p:nvCxnSpPr>
        <p:spPr>
          <a:xfrm flipH="1">
            <a:off x="5305931" y="4591050"/>
            <a:ext cx="234875" cy="131624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>
            <a:stCxn id="15" idx="2"/>
          </p:cNvCxnSpPr>
          <p:nvPr/>
        </p:nvCxnSpPr>
        <p:spPr>
          <a:xfrm flipH="1">
            <a:off x="6182231" y="4591050"/>
            <a:ext cx="2429238" cy="146864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2954433F-0AEB-C9AF-675E-E41F7B64A16E}"/>
              </a:ext>
            </a:extLst>
          </p:cNvPr>
          <p:cNvGraphicFramePr>
            <a:graphicFrameLocks noGrp="1"/>
          </p:cNvGraphicFramePr>
          <p:nvPr/>
        </p:nvGraphicFramePr>
        <p:xfrm>
          <a:off x="9545055" y="1960661"/>
          <a:ext cx="2308332" cy="3870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330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5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1450">
                <a:tc gridSpan="2"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voraussetzen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450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Vor-gänger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Nach-</a:t>
                      </a:r>
                      <a:r>
                        <a:rPr lang="de-DE" sz="2000" b="1" dirty="0" err="1"/>
                        <a:t>folger</a:t>
                      </a:r>
                      <a:endParaRPr lang="de-DE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45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45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45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145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45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45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145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5259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888457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1374878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Rekursion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215983"/>
            <a:ext cx="11139242" cy="4122199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None/>
            </a:pPr>
            <a:r>
              <a:rPr lang="de-DE" dirty="0">
                <a:solidFill>
                  <a:schemeClr val="tx2"/>
                </a:solidFill>
              </a:rPr>
              <a:t>Vor-Vorgänger-Vorlesungen des „Wiener Kreis“</a:t>
            </a:r>
          </a:p>
          <a:p>
            <a:pPr>
              <a:spcBef>
                <a:spcPts val="1500"/>
              </a:spcBef>
              <a:buNone/>
            </a:pPr>
            <a:endParaRPr lang="de-DE" sz="800" dirty="0"/>
          </a:p>
          <a:p>
            <a:pPr>
              <a:spcBef>
                <a:spcPts val="1500"/>
              </a:spcBef>
              <a:buNone/>
            </a:pPr>
            <a:r>
              <a:rPr lang="en-GB" dirty="0"/>
              <a:t>select</a:t>
            </a:r>
            <a:r>
              <a:rPr lang="en-GB" b="0" dirty="0"/>
              <a:t> v1.Vorgänger</a:t>
            </a:r>
          </a:p>
          <a:p>
            <a:pPr>
              <a:spcBef>
                <a:spcPts val="1500"/>
              </a:spcBef>
              <a:buNone/>
            </a:pPr>
            <a:r>
              <a:rPr lang="en-GB" dirty="0"/>
              <a:t>	from</a:t>
            </a:r>
            <a:r>
              <a:rPr lang="en-GB" b="0" dirty="0"/>
              <a:t> </a:t>
            </a:r>
            <a:r>
              <a:rPr lang="en-GB" b="0" dirty="0" err="1"/>
              <a:t>voraussetzen</a:t>
            </a:r>
            <a:r>
              <a:rPr lang="en-GB" b="0" dirty="0"/>
              <a:t> v1, </a:t>
            </a:r>
            <a:r>
              <a:rPr lang="en-GB" b="0" dirty="0" err="1"/>
              <a:t>voraussetzen</a:t>
            </a:r>
            <a:r>
              <a:rPr lang="en-GB" b="0" dirty="0"/>
              <a:t> v2, </a:t>
            </a:r>
            <a:r>
              <a:rPr lang="en-GB" b="0" dirty="0" err="1"/>
              <a:t>Vorlesungen</a:t>
            </a:r>
            <a:r>
              <a:rPr lang="en-GB" b="0" dirty="0"/>
              <a:t> v</a:t>
            </a:r>
          </a:p>
          <a:p>
            <a:pPr>
              <a:spcBef>
                <a:spcPts val="1500"/>
              </a:spcBef>
              <a:buNone/>
            </a:pPr>
            <a:r>
              <a:rPr lang="en-GB" dirty="0"/>
              <a:t>	where</a:t>
            </a:r>
            <a:r>
              <a:rPr lang="en-GB" b="0" dirty="0"/>
              <a:t> v1.Nachfolger= v2.Vorgänger </a:t>
            </a:r>
            <a:r>
              <a:rPr lang="en-GB" dirty="0"/>
              <a:t>and</a:t>
            </a:r>
            <a:r>
              <a:rPr lang="en-GB" b="0" dirty="0"/>
              <a:t> </a:t>
            </a:r>
          </a:p>
          <a:p>
            <a:pPr>
              <a:spcBef>
                <a:spcPts val="1500"/>
              </a:spcBef>
              <a:buNone/>
            </a:pPr>
            <a:r>
              <a:rPr lang="en-GB" b="0" dirty="0"/>
              <a:t>		v2.Nachfolger= </a:t>
            </a:r>
            <a:r>
              <a:rPr lang="en-GB" b="0" dirty="0" err="1"/>
              <a:t>v.VorlNr</a:t>
            </a:r>
            <a:r>
              <a:rPr lang="en-GB" b="0" dirty="0"/>
              <a:t> </a:t>
            </a:r>
            <a:r>
              <a:rPr lang="en-GB" dirty="0"/>
              <a:t>and</a:t>
            </a:r>
            <a:endParaRPr lang="en-GB" b="0" dirty="0"/>
          </a:p>
          <a:p>
            <a:pPr>
              <a:spcBef>
                <a:spcPts val="1500"/>
              </a:spcBef>
              <a:buNone/>
            </a:pPr>
            <a:r>
              <a:rPr lang="en-GB" b="0" dirty="0"/>
              <a:t>		</a:t>
            </a:r>
            <a:r>
              <a:rPr lang="en-GB" b="0" dirty="0" err="1"/>
              <a:t>v.Titel</a:t>
            </a:r>
            <a:r>
              <a:rPr lang="en-GB" b="0" dirty="0"/>
              <a:t>=‘Der Wiener Kreis‘</a:t>
            </a:r>
            <a:endParaRPr lang="en-GB" dirty="0"/>
          </a:p>
          <a:p>
            <a:pPr>
              <a:spcBef>
                <a:spcPts val="1500"/>
              </a:spcBef>
              <a:buNone/>
            </a:pPr>
            <a:r>
              <a:rPr lang="en-GB" b="0" dirty="0"/>
              <a:t>	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84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2916997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990874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Rekursion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1447975"/>
            <a:ext cx="11139242" cy="3766432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None/>
            </a:pPr>
            <a:r>
              <a:rPr lang="de-DE" sz="2000" dirty="0" err="1"/>
              <a:t>select</a:t>
            </a:r>
            <a:r>
              <a:rPr lang="de-DE" sz="2000" b="0" dirty="0"/>
              <a:t> v1.Vorgänger</a:t>
            </a:r>
          </a:p>
          <a:p>
            <a:pPr>
              <a:spcBef>
                <a:spcPts val="1500"/>
              </a:spcBef>
              <a:buNone/>
            </a:pPr>
            <a:r>
              <a:rPr lang="de-DE" sz="2000" dirty="0"/>
              <a:t>	</a:t>
            </a:r>
            <a:r>
              <a:rPr lang="de-DE" sz="2000" dirty="0" err="1"/>
              <a:t>from</a:t>
            </a:r>
            <a:r>
              <a:rPr lang="de-DE" sz="2000" b="0" dirty="0"/>
              <a:t> voraussetzen v1, voraussetzen v2, Vorlesungen v</a:t>
            </a:r>
          </a:p>
          <a:p>
            <a:pPr>
              <a:spcBef>
                <a:spcPts val="1500"/>
              </a:spcBef>
              <a:buNone/>
            </a:pPr>
            <a:r>
              <a:rPr lang="de-DE" sz="2000" dirty="0"/>
              <a:t>	</a:t>
            </a:r>
            <a:r>
              <a:rPr lang="de-DE" sz="2000" dirty="0" err="1"/>
              <a:t>where</a:t>
            </a:r>
            <a:r>
              <a:rPr lang="de-DE" sz="2000" b="0" dirty="0"/>
              <a:t> v1.Nachfolger= v2.Vorgänger </a:t>
            </a:r>
            <a:r>
              <a:rPr lang="de-DE" sz="2000" dirty="0"/>
              <a:t>and</a:t>
            </a:r>
            <a:r>
              <a:rPr lang="de-DE" sz="2000" b="0" dirty="0"/>
              <a:t> </a:t>
            </a:r>
          </a:p>
          <a:p>
            <a:pPr>
              <a:spcBef>
                <a:spcPts val="1500"/>
              </a:spcBef>
              <a:buNone/>
            </a:pPr>
            <a:r>
              <a:rPr lang="de-DE" sz="2000" b="0" dirty="0"/>
              <a:t>		v2.Nachfolger= </a:t>
            </a:r>
            <a:r>
              <a:rPr lang="de-DE" sz="2000" b="0" dirty="0" err="1"/>
              <a:t>v.VorlNr</a:t>
            </a:r>
            <a:r>
              <a:rPr lang="de-DE" sz="2000" b="0" dirty="0"/>
              <a:t> </a:t>
            </a:r>
            <a:r>
              <a:rPr lang="de-DE" sz="2000" dirty="0"/>
              <a:t>and</a:t>
            </a:r>
            <a:endParaRPr lang="de-DE" sz="2000" b="0" dirty="0"/>
          </a:p>
          <a:p>
            <a:pPr>
              <a:spcBef>
                <a:spcPts val="1500"/>
              </a:spcBef>
              <a:buNone/>
            </a:pPr>
            <a:r>
              <a:rPr lang="de-DE" sz="2000" b="0" dirty="0"/>
              <a:t>		</a:t>
            </a:r>
            <a:r>
              <a:rPr lang="de-DE" sz="2000" b="0" dirty="0" err="1"/>
              <a:t>v.Titel</a:t>
            </a:r>
            <a:r>
              <a:rPr lang="de-DE" sz="2000" b="0" dirty="0"/>
              <a:t>='Der Wiener Kreis‘</a:t>
            </a:r>
            <a:endParaRPr lang="de-DE" sz="2000" dirty="0"/>
          </a:p>
          <a:p>
            <a:pPr>
              <a:spcBef>
                <a:spcPts val="1500"/>
              </a:spcBef>
              <a:buNone/>
            </a:pPr>
            <a:r>
              <a:rPr lang="de-DE" b="0" dirty="0"/>
              <a:t>	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777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709561" y="3840480"/>
          <a:ext cx="2765326" cy="3017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573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7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0530">
                <a:tc gridSpan="2"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voraussetzen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0530"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Vorgänger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Nachfolger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053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053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053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053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053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053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053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5259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717F6F3C-B840-E902-16E1-C180C70CD27C}"/>
              </a:ext>
            </a:extLst>
          </p:cNvPr>
          <p:cNvGraphicFramePr>
            <a:graphicFrameLocks noGrp="1"/>
          </p:cNvGraphicFramePr>
          <p:nvPr/>
        </p:nvGraphicFramePr>
        <p:xfrm>
          <a:off x="1446198" y="3853139"/>
          <a:ext cx="3005957" cy="3017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5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05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6149">
                <a:tc gridSpan="2"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voraussetzen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Vorgänger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Nachfolger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5259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359F08-416A-47D4-B348-02DF4EC66C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85</a:t>
            </a:fld>
            <a:endParaRPr lang="de-DE" dirty="0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5105"/>
              </p:ext>
            </p:extLst>
          </p:nvPr>
        </p:nvGraphicFramePr>
        <p:xfrm>
          <a:off x="7732293" y="1447975"/>
          <a:ext cx="4306771" cy="52482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766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6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17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15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4731">
                <a:tc gridSpan="4"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Vorlesungen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err="1"/>
                        <a:t>VorlNr</a:t>
                      </a:r>
                      <a:endParaRPr lang="de-DE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Titel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SWS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err="1"/>
                        <a:t>gelesenVon</a:t>
                      </a:r>
                      <a:endParaRPr lang="de-DE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Grundzüge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Erkenntnistheorie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Mäeutik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Logik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4372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Wissenschaftstheorie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Bioethik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5259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Der Wiener</a:t>
                      </a:r>
                      <a:r>
                        <a:rPr lang="de-DE" sz="1600" baseline="0" dirty="0"/>
                        <a:t> Kreis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2133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Glaube und Wissen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2134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4630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Die 3 Kritiken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7744262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86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689331" y="1745218"/>
            <a:ext cx="27115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Der Wiener Kreis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46456" y="2845713"/>
            <a:ext cx="29973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Wissenschaftstheorie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546456" y="4160163"/>
            <a:ext cx="29973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Erkenntnistheorie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899381" y="2845713"/>
            <a:ext cx="12828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Bioethik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070831" y="4160163"/>
            <a:ext cx="9399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Ethik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862131" y="4160163"/>
            <a:ext cx="14986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Mäeutik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4429631" y="5907295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Grundzüge</a:t>
            </a:r>
          </a:p>
        </p:txBody>
      </p:sp>
      <p:cxnSp>
        <p:nvCxnSpPr>
          <p:cNvPr id="18" name="Gerade Verbindung mit Pfeil 17"/>
          <p:cNvCxnSpPr>
            <a:stCxn id="8" idx="2"/>
            <a:endCxn id="9" idx="0"/>
          </p:cNvCxnSpPr>
          <p:nvPr/>
        </p:nvCxnSpPr>
        <p:spPr>
          <a:xfrm>
            <a:off x="2045131" y="2176105"/>
            <a:ext cx="0" cy="66960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>
            <a:stCxn id="9" idx="2"/>
            <a:endCxn id="12" idx="0"/>
          </p:cNvCxnSpPr>
          <p:nvPr/>
        </p:nvCxnSpPr>
        <p:spPr>
          <a:xfrm>
            <a:off x="2045131" y="3276600"/>
            <a:ext cx="0" cy="88356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>
            <a:stCxn id="9" idx="2"/>
            <a:endCxn id="14" idx="1"/>
          </p:cNvCxnSpPr>
          <p:nvPr/>
        </p:nvCxnSpPr>
        <p:spPr>
          <a:xfrm>
            <a:off x="2045131" y="3276600"/>
            <a:ext cx="3025700" cy="109900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>
            <a:stCxn id="13" idx="2"/>
            <a:endCxn id="14" idx="0"/>
          </p:cNvCxnSpPr>
          <p:nvPr/>
        </p:nvCxnSpPr>
        <p:spPr>
          <a:xfrm>
            <a:off x="5540806" y="3276600"/>
            <a:ext cx="0" cy="88356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>
            <a:stCxn id="12" idx="2"/>
            <a:endCxn id="16" idx="1"/>
          </p:cNvCxnSpPr>
          <p:nvPr/>
        </p:nvCxnSpPr>
        <p:spPr>
          <a:xfrm>
            <a:off x="2045131" y="4591050"/>
            <a:ext cx="2384500" cy="153168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>
            <a:stCxn id="14" idx="2"/>
            <a:endCxn id="16" idx="0"/>
          </p:cNvCxnSpPr>
          <p:nvPr/>
        </p:nvCxnSpPr>
        <p:spPr>
          <a:xfrm flipH="1">
            <a:off x="5305931" y="4591050"/>
            <a:ext cx="234875" cy="131624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>
            <a:stCxn id="15" idx="2"/>
          </p:cNvCxnSpPr>
          <p:nvPr/>
        </p:nvCxnSpPr>
        <p:spPr>
          <a:xfrm flipH="1">
            <a:off x="6182231" y="4591050"/>
            <a:ext cx="2429238" cy="146864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2954433F-0AEB-C9AF-675E-E41F7B64A16E}"/>
              </a:ext>
            </a:extLst>
          </p:cNvPr>
          <p:cNvGraphicFramePr>
            <a:graphicFrameLocks noGrp="1"/>
          </p:cNvGraphicFramePr>
          <p:nvPr/>
        </p:nvGraphicFramePr>
        <p:xfrm>
          <a:off x="9545055" y="1960661"/>
          <a:ext cx="2308332" cy="3870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330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5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1450">
                <a:tc gridSpan="2"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voraussetzen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450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Vor-gänger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Nach-</a:t>
                      </a:r>
                      <a:r>
                        <a:rPr lang="de-DE" sz="2000" b="1" dirty="0" err="1"/>
                        <a:t>folger</a:t>
                      </a:r>
                      <a:endParaRPr lang="de-DE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45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45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45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145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45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45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145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5259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Rechteck 5">
            <a:extLst>
              <a:ext uri="{FF2B5EF4-FFF2-40B4-BE49-F238E27FC236}">
                <a16:creationId xmlns:a16="http://schemas.microsoft.com/office/drawing/2014/main" id="{B8E21342-CEB3-A375-4A3E-4ED9E442F17D}"/>
              </a:ext>
            </a:extLst>
          </p:cNvPr>
          <p:cNvSpPr/>
          <p:nvPr/>
        </p:nvSpPr>
        <p:spPr>
          <a:xfrm>
            <a:off x="352926" y="2845712"/>
            <a:ext cx="3320716" cy="430888"/>
          </a:xfrm>
          <a:prstGeom prst="rect">
            <a:avLst/>
          </a:prstGeom>
          <a:noFill/>
          <a:ln w="28575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73181A3B-3ADA-98D6-6351-FC8EED1B14E1}"/>
              </a:ext>
            </a:extLst>
          </p:cNvPr>
          <p:cNvSpPr/>
          <p:nvPr/>
        </p:nvSpPr>
        <p:spPr>
          <a:xfrm>
            <a:off x="361206" y="4172194"/>
            <a:ext cx="6567329" cy="430888"/>
          </a:xfrm>
          <a:prstGeom prst="rect">
            <a:avLst/>
          </a:prstGeom>
          <a:noFill/>
          <a:ln w="28575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976826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990874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Vorgänger des „Wiener Kreises“ der Tiefe n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1447975"/>
            <a:ext cx="11139242" cy="3766432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None/>
            </a:pPr>
            <a:r>
              <a:rPr lang="de-DE" dirty="0" err="1"/>
              <a:t>select</a:t>
            </a:r>
            <a:r>
              <a:rPr lang="de-DE" b="0" dirty="0"/>
              <a:t> v1.Vorgänger</a:t>
            </a:r>
          </a:p>
          <a:p>
            <a:pPr>
              <a:spcBef>
                <a:spcPts val="600"/>
              </a:spcBef>
              <a:buNone/>
            </a:pPr>
            <a:r>
              <a:rPr lang="de-DE" dirty="0"/>
              <a:t>	</a:t>
            </a:r>
            <a:r>
              <a:rPr lang="de-DE" dirty="0" err="1"/>
              <a:t>from</a:t>
            </a:r>
            <a:r>
              <a:rPr lang="de-DE" b="0" dirty="0"/>
              <a:t> voraussetzen v1</a:t>
            </a:r>
          </a:p>
          <a:p>
            <a:pPr>
              <a:spcBef>
                <a:spcPts val="0"/>
              </a:spcBef>
              <a:buNone/>
            </a:pPr>
            <a:r>
              <a:rPr lang="de-DE" b="0" dirty="0"/>
              <a:t>		</a:t>
            </a:r>
            <a:r>
              <a:rPr lang="de-DE" sz="1200" dirty="0"/>
              <a:t>.</a:t>
            </a:r>
          </a:p>
          <a:p>
            <a:pPr>
              <a:spcBef>
                <a:spcPts val="0"/>
              </a:spcBef>
              <a:buNone/>
            </a:pPr>
            <a:r>
              <a:rPr lang="de-DE" sz="1200" dirty="0"/>
              <a:t>		.</a:t>
            </a:r>
          </a:p>
          <a:p>
            <a:pPr>
              <a:spcBef>
                <a:spcPts val="0"/>
              </a:spcBef>
              <a:buNone/>
            </a:pPr>
            <a:r>
              <a:rPr lang="de-DE" sz="1200" dirty="0"/>
              <a:t>		.</a:t>
            </a:r>
          </a:p>
          <a:p>
            <a:pPr>
              <a:spcBef>
                <a:spcPts val="600"/>
              </a:spcBef>
              <a:buNone/>
            </a:pPr>
            <a:r>
              <a:rPr lang="de-DE" sz="1200" dirty="0"/>
              <a:t>		</a:t>
            </a:r>
            <a:r>
              <a:rPr lang="de-DE" b="0" dirty="0"/>
              <a:t>voraussetzen vn:minus_1</a:t>
            </a:r>
          </a:p>
          <a:p>
            <a:pPr>
              <a:spcBef>
                <a:spcPts val="600"/>
              </a:spcBef>
              <a:buNone/>
            </a:pPr>
            <a:r>
              <a:rPr lang="de-DE" b="0" dirty="0"/>
              <a:t>		voraussetzen </a:t>
            </a:r>
            <a:r>
              <a:rPr lang="de-DE" b="0" dirty="0" err="1"/>
              <a:t>vn</a:t>
            </a:r>
            <a:r>
              <a:rPr lang="de-DE" b="0" dirty="0"/>
              <a:t>,</a:t>
            </a:r>
          </a:p>
          <a:p>
            <a:pPr>
              <a:spcBef>
                <a:spcPts val="600"/>
              </a:spcBef>
              <a:buNone/>
            </a:pPr>
            <a:r>
              <a:rPr lang="de-DE" b="0" dirty="0"/>
              <a:t>		Vorlesungen v </a:t>
            </a:r>
            <a:endParaRPr lang="de-DE" dirty="0"/>
          </a:p>
          <a:p>
            <a:pPr>
              <a:spcBef>
                <a:spcPts val="600"/>
              </a:spcBef>
              <a:buNone/>
            </a:pPr>
            <a:r>
              <a:rPr lang="de-DE" dirty="0"/>
              <a:t>	</a:t>
            </a:r>
            <a:r>
              <a:rPr lang="de-DE" dirty="0" err="1"/>
              <a:t>where</a:t>
            </a:r>
            <a:r>
              <a:rPr lang="de-DE" b="0" dirty="0"/>
              <a:t> v1.Nachfolger= v2.Vorgänger </a:t>
            </a:r>
            <a:r>
              <a:rPr lang="de-DE" dirty="0"/>
              <a:t>and</a:t>
            </a:r>
            <a:r>
              <a:rPr lang="de-DE" b="0" dirty="0"/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de-DE" sz="1100" dirty="0"/>
              <a:t>		.</a:t>
            </a:r>
          </a:p>
          <a:p>
            <a:pPr>
              <a:spcBef>
                <a:spcPts val="0"/>
              </a:spcBef>
              <a:buNone/>
            </a:pPr>
            <a:r>
              <a:rPr lang="de-DE" sz="1100" dirty="0"/>
              <a:t>		.</a:t>
            </a:r>
          </a:p>
          <a:p>
            <a:pPr>
              <a:spcBef>
                <a:spcPts val="0"/>
              </a:spcBef>
              <a:buNone/>
            </a:pPr>
            <a:r>
              <a:rPr lang="de-DE" sz="1100" dirty="0"/>
              <a:t>		.</a:t>
            </a:r>
          </a:p>
          <a:p>
            <a:pPr>
              <a:spcBef>
                <a:spcPts val="600"/>
              </a:spcBef>
              <a:buNone/>
            </a:pPr>
            <a:r>
              <a:rPr lang="de-DE" b="0" dirty="0"/>
              <a:t>		vn_minus_1.Nachfolger= </a:t>
            </a:r>
            <a:r>
              <a:rPr lang="de-DE" b="0" dirty="0" err="1"/>
              <a:t>vn.vorgänger</a:t>
            </a:r>
            <a:r>
              <a:rPr lang="de-DE" b="0" dirty="0"/>
              <a:t> </a:t>
            </a:r>
            <a:r>
              <a:rPr lang="de-DE" dirty="0"/>
              <a:t>and</a:t>
            </a:r>
            <a:endParaRPr lang="de-DE" b="0" dirty="0"/>
          </a:p>
          <a:p>
            <a:pPr>
              <a:spcBef>
                <a:spcPts val="600"/>
              </a:spcBef>
              <a:buNone/>
            </a:pPr>
            <a:r>
              <a:rPr lang="de-DE" b="0" dirty="0"/>
              <a:t>		</a:t>
            </a:r>
            <a:r>
              <a:rPr lang="de-DE" b="0" dirty="0" err="1"/>
              <a:t>vn.Nachfolger</a:t>
            </a:r>
            <a:r>
              <a:rPr lang="de-DE" b="0" dirty="0"/>
              <a:t> = </a:t>
            </a:r>
            <a:r>
              <a:rPr lang="de-DE" b="0" dirty="0" err="1"/>
              <a:t>v.VorlNr</a:t>
            </a:r>
            <a:r>
              <a:rPr lang="de-DE" b="0" dirty="0"/>
              <a:t> </a:t>
            </a:r>
            <a:r>
              <a:rPr lang="de-DE" dirty="0" err="1"/>
              <a:t>and</a:t>
            </a:r>
            <a:endParaRPr lang="de-DE" b="0" dirty="0"/>
          </a:p>
          <a:p>
            <a:pPr>
              <a:spcBef>
                <a:spcPts val="600"/>
              </a:spcBef>
              <a:buNone/>
            </a:pPr>
            <a:r>
              <a:rPr lang="de-DE" b="0" dirty="0"/>
              <a:t>		</a:t>
            </a:r>
            <a:r>
              <a:rPr lang="de-DE" b="0" dirty="0" err="1"/>
              <a:t>v.Titel</a:t>
            </a:r>
            <a:r>
              <a:rPr lang="de-DE" b="0" dirty="0"/>
              <a:t>=`Der Wiener Kreis´</a:t>
            </a:r>
            <a:endParaRPr lang="de-DE" dirty="0"/>
          </a:p>
          <a:p>
            <a:pPr>
              <a:spcBef>
                <a:spcPts val="1500"/>
              </a:spcBef>
              <a:buNone/>
            </a:pPr>
            <a:r>
              <a:rPr lang="de-DE" b="0" dirty="0"/>
              <a:t>	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777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13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</p:spPr>
        <p:txBody>
          <a:bodyPr/>
          <a:lstStyle/>
          <a:p>
            <a:fld id="{CE4F77AF-5FC3-3742-9B04-C4967E118F6E}" type="slidenum">
              <a:rPr lang="de-DE" smtClean="0"/>
              <a:pPr/>
              <a:t>87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38085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990874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Rekursion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1447975"/>
            <a:ext cx="11139242" cy="3766432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None/>
            </a:pPr>
            <a:r>
              <a:rPr lang="de-DE" b="0" dirty="0"/>
              <a:t>	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777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4D74A390-19C9-5441-DDED-EA0C54005125}"/>
              </a:ext>
            </a:extLst>
          </p:cNvPr>
          <p:cNvGraphicFramePr>
            <a:graphicFrameLocks noGrp="1"/>
          </p:cNvGraphicFramePr>
          <p:nvPr/>
        </p:nvGraphicFramePr>
        <p:xfrm>
          <a:off x="393567" y="2223481"/>
          <a:ext cx="1916496" cy="3261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40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7683">
                <a:tc gridSpan="2"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voraussetzen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Vor-gänger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Nach-</a:t>
                      </a:r>
                      <a:r>
                        <a:rPr lang="de-DE" sz="1600" b="1" dirty="0" err="1"/>
                        <a:t>folger</a:t>
                      </a:r>
                      <a:endParaRPr lang="de-DE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5259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EEF6D746-4569-5B25-37EC-34FAFD49EB2A}"/>
              </a:ext>
            </a:extLst>
          </p:cNvPr>
          <p:cNvGraphicFramePr>
            <a:graphicFrameLocks noGrp="1"/>
          </p:cNvGraphicFramePr>
          <p:nvPr/>
        </p:nvGraphicFramePr>
        <p:xfrm>
          <a:off x="2825383" y="2223481"/>
          <a:ext cx="1916496" cy="3261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40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7683">
                <a:tc gridSpan="2"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voraussetzen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Vor-gänger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Nach-</a:t>
                      </a:r>
                      <a:r>
                        <a:rPr lang="de-DE" sz="1600" b="1" dirty="0" err="1"/>
                        <a:t>folger</a:t>
                      </a:r>
                      <a:endParaRPr lang="de-DE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5259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91840721-86A8-D5BF-E6F2-6F1433558B57}"/>
              </a:ext>
            </a:extLst>
          </p:cNvPr>
          <p:cNvGraphicFramePr>
            <a:graphicFrameLocks noGrp="1"/>
          </p:cNvGraphicFramePr>
          <p:nvPr/>
        </p:nvGraphicFramePr>
        <p:xfrm>
          <a:off x="5286606" y="2223481"/>
          <a:ext cx="1916496" cy="3261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40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7683">
                <a:tc gridSpan="2"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voraussetzen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Vor-gänger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Nach-</a:t>
                      </a:r>
                      <a:r>
                        <a:rPr lang="de-DE" sz="1600" b="1" dirty="0" err="1"/>
                        <a:t>folger</a:t>
                      </a:r>
                      <a:endParaRPr lang="de-DE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768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5259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1" name="Textfeld 10">
            <a:extLst>
              <a:ext uri="{FF2B5EF4-FFF2-40B4-BE49-F238E27FC236}">
                <a16:creationId xmlns:a16="http://schemas.microsoft.com/office/drawing/2014/main" id="{D4D1E8CE-0FFD-C961-2D78-CABEC8DFABEE}"/>
              </a:ext>
            </a:extLst>
          </p:cNvPr>
          <p:cNvSpPr txBox="1"/>
          <p:nvPr/>
        </p:nvSpPr>
        <p:spPr>
          <a:xfrm>
            <a:off x="1137654" y="1695425"/>
            <a:ext cx="428322" cy="369332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/>
              <a:t>v1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9E2B429-28B4-CA96-F477-328F9BBD4701}"/>
              </a:ext>
            </a:extLst>
          </p:cNvPr>
          <p:cNvSpPr txBox="1"/>
          <p:nvPr/>
        </p:nvSpPr>
        <p:spPr>
          <a:xfrm>
            <a:off x="3569470" y="1701536"/>
            <a:ext cx="428322" cy="369332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/>
              <a:t>v2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DD797D7-4B50-D83B-9B44-A5C589CEDDE0}"/>
              </a:ext>
            </a:extLst>
          </p:cNvPr>
          <p:cNvSpPr txBox="1"/>
          <p:nvPr/>
        </p:nvSpPr>
        <p:spPr>
          <a:xfrm>
            <a:off x="6030693" y="1695425"/>
            <a:ext cx="428322" cy="369332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/>
              <a:t>v3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622874-FD60-4370-BC67-4C63560C4F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88</a:t>
            </a:fld>
            <a:endParaRPr lang="de-DE" dirty="0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458821"/>
              </p:ext>
            </p:extLst>
          </p:nvPr>
        </p:nvGraphicFramePr>
        <p:xfrm>
          <a:off x="7732293" y="1447975"/>
          <a:ext cx="4306771" cy="52482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766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6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17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15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4731">
                <a:tc gridSpan="4"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Vorlesungen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err="1"/>
                        <a:t>VorlNr</a:t>
                      </a:r>
                      <a:endParaRPr lang="de-DE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Titel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SWS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err="1"/>
                        <a:t>gelesenVon</a:t>
                      </a:r>
                      <a:endParaRPr lang="de-DE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Grundzüge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Erkenntnistheorie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Mäeutik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Logik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4372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Wissenschaftstheorie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Bioethik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5259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Der Wiener</a:t>
                      </a:r>
                      <a:r>
                        <a:rPr lang="de-DE" sz="1600" baseline="0" dirty="0"/>
                        <a:t> Kreis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2133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Glaube und Wissen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2134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4630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Die 3 Kritiken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114568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950" y="1219424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Transitive Hülle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950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 txBox="1">
            <a:spLocks/>
          </p:cNvSpPr>
          <p:nvPr/>
        </p:nvSpPr>
        <p:spPr>
          <a:xfrm>
            <a:off x="514813" y="2152649"/>
            <a:ext cx="11139242" cy="3061757"/>
          </a:xfrm>
          <a:prstGeom prst="rect">
            <a:avLst/>
          </a:prstGeom>
        </p:spPr>
        <p:txBody>
          <a:bodyPr lIns="0">
            <a:noAutofit/>
          </a:bodyPr>
          <a:lstStyle/>
          <a:p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</p:spPr>
        <p:txBody>
          <a:bodyPr/>
          <a:lstStyle/>
          <a:p>
            <a:fld id="{CE4F77AF-5FC3-3742-9B04-C4967E118F6E}" type="slidenum">
              <a:rPr lang="de-DE" smtClean="0"/>
              <a:pPr/>
              <a:t>89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6ABCC0C-552D-9A87-1435-3078BBAAD9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145" y="2152649"/>
            <a:ext cx="6352834" cy="354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397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691" y="917779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(Einfache) Datendefinition in SQL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0" y="2207172"/>
            <a:ext cx="13180118" cy="4131010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de-DE" sz="2200" b="0" dirty="0"/>
              <a:t>Datentypen:</a:t>
            </a:r>
          </a:p>
          <a:p>
            <a:pPr>
              <a:buFont typeface="Wingdings" pitchFamily="2" charset="2"/>
              <a:buChar char="§"/>
            </a:pPr>
            <a:r>
              <a:rPr lang="de-DE" sz="2200" dirty="0" err="1"/>
              <a:t>character</a:t>
            </a:r>
            <a:r>
              <a:rPr lang="de-DE" sz="2200" b="0" dirty="0"/>
              <a:t> </a:t>
            </a:r>
            <a:r>
              <a:rPr lang="de-DE" sz="2200" b="0" i="1" dirty="0"/>
              <a:t>(n)</a:t>
            </a:r>
            <a:r>
              <a:rPr lang="de-DE" sz="2200" b="0" dirty="0"/>
              <a:t>, </a:t>
            </a:r>
            <a:r>
              <a:rPr lang="de-DE" sz="2200" dirty="0" err="1"/>
              <a:t>char</a:t>
            </a:r>
            <a:r>
              <a:rPr lang="de-DE" sz="2200" b="0" dirty="0"/>
              <a:t> </a:t>
            </a:r>
            <a:r>
              <a:rPr lang="de-DE" sz="2200" b="0" i="1" dirty="0"/>
              <a:t>(n)</a:t>
            </a:r>
          </a:p>
          <a:p>
            <a:pPr>
              <a:buFont typeface="Wingdings" pitchFamily="2" charset="2"/>
              <a:buChar char="§"/>
            </a:pPr>
            <a:r>
              <a:rPr lang="de-DE" sz="2200" dirty="0" err="1"/>
              <a:t>character</a:t>
            </a:r>
            <a:r>
              <a:rPr lang="de-DE" sz="2200" dirty="0"/>
              <a:t> </a:t>
            </a:r>
            <a:r>
              <a:rPr lang="de-DE" sz="2200" dirty="0" err="1"/>
              <a:t>varying</a:t>
            </a:r>
            <a:r>
              <a:rPr lang="de-DE" sz="2200" dirty="0"/>
              <a:t> </a:t>
            </a:r>
            <a:r>
              <a:rPr lang="de-DE" sz="2200" b="0" i="1" dirty="0"/>
              <a:t>(n)</a:t>
            </a:r>
            <a:r>
              <a:rPr lang="de-DE" sz="2200" b="0" dirty="0"/>
              <a:t>, </a:t>
            </a:r>
            <a:r>
              <a:rPr lang="de-DE" sz="2200" dirty="0" err="1"/>
              <a:t>varchar</a:t>
            </a:r>
            <a:r>
              <a:rPr lang="de-DE" sz="2200" b="0" dirty="0"/>
              <a:t> </a:t>
            </a:r>
            <a:r>
              <a:rPr lang="de-DE" sz="2200" b="0" i="1" dirty="0"/>
              <a:t>(n)</a:t>
            </a:r>
          </a:p>
          <a:p>
            <a:pPr>
              <a:buFont typeface="Wingdings" pitchFamily="2" charset="2"/>
              <a:buChar char="§"/>
            </a:pPr>
            <a:r>
              <a:rPr lang="de-DE" sz="2200" dirty="0" err="1"/>
              <a:t>numeric</a:t>
            </a:r>
            <a:r>
              <a:rPr lang="de-DE" sz="2200" b="0" dirty="0"/>
              <a:t> </a:t>
            </a:r>
            <a:r>
              <a:rPr lang="de-DE" sz="2200" b="0" i="1" dirty="0"/>
              <a:t>(</a:t>
            </a:r>
            <a:r>
              <a:rPr lang="de-DE" sz="2200" b="0" i="1" dirty="0" err="1"/>
              <a:t>p,s</a:t>
            </a:r>
            <a:r>
              <a:rPr lang="de-DE" sz="2200" b="0" i="1" dirty="0"/>
              <a:t>)</a:t>
            </a:r>
            <a:r>
              <a:rPr lang="de-DE" sz="2200" b="0" dirty="0"/>
              <a:t>, </a:t>
            </a:r>
            <a:r>
              <a:rPr lang="de-DE" sz="2200" dirty="0"/>
              <a:t>integer</a:t>
            </a:r>
          </a:p>
          <a:p>
            <a:pPr>
              <a:buFont typeface="Wingdings" pitchFamily="2" charset="2"/>
              <a:buChar char="§"/>
            </a:pPr>
            <a:r>
              <a:rPr lang="de-DE" sz="2200" dirty="0" err="1"/>
              <a:t>blob</a:t>
            </a:r>
            <a:r>
              <a:rPr lang="de-DE" sz="2200" b="0" dirty="0"/>
              <a:t> oder </a:t>
            </a:r>
            <a:r>
              <a:rPr lang="de-DE" sz="2200" dirty="0" err="1"/>
              <a:t>raw</a:t>
            </a:r>
            <a:r>
              <a:rPr lang="de-DE" sz="2200" b="0" dirty="0"/>
              <a:t> für sehr große binäre Daten</a:t>
            </a:r>
          </a:p>
          <a:p>
            <a:pPr>
              <a:buFont typeface="Wingdings" pitchFamily="2" charset="2"/>
              <a:buChar char="§"/>
            </a:pPr>
            <a:r>
              <a:rPr lang="de-DE" sz="2200" dirty="0" err="1"/>
              <a:t>clob</a:t>
            </a:r>
            <a:r>
              <a:rPr lang="de-DE" sz="2200" b="0" dirty="0"/>
              <a:t> für sehr große String-Attribute</a:t>
            </a:r>
          </a:p>
          <a:p>
            <a:pPr>
              <a:buFont typeface="Wingdings" pitchFamily="2" charset="2"/>
              <a:buChar char="§"/>
            </a:pPr>
            <a:r>
              <a:rPr lang="de-DE" sz="2200" dirty="0"/>
              <a:t>date</a:t>
            </a:r>
            <a:r>
              <a:rPr lang="de-DE" sz="2200" b="0" dirty="0"/>
              <a:t> für Datumsangaben</a:t>
            </a:r>
          </a:p>
          <a:p>
            <a:pPr lvl="0">
              <a:buNone/>
              <a:defRPr/>
            </a:pPr>
            <a:endParaRPr lang="de-DE" sz="2200" b="0" dirty="0"/>
          </a:p>
          <a:p>
            <a:pPr lvl="0">
              <a:buNone/>
              <a:defRPr/>
            </a:pPr>
            <a:endParaRPr lang="de-DE" sz="2200" b="0" dirty="0"/>
          </a:p>
          <a:p>
            <a:pPr lvl="0">
              <a:buNone/>
              <a:defRPr/>
            </a:pPr>
            <a:r>
              <a:rPr lang="de-DE" sz="2200" b="0" dirty="0"/>
              <a:t>Anlegen einer Tabelle:</a:t>
            </a:r>
          </a:p>
          <a:p>
            <a:pPr lvl="0">
              <a:buFont typeface="Wingdings" pitchFamily="2" charset="2"/>
              <a:buChar char="§"/>
              <a:defRPr/>
            </a:pPr>
            <a:r>
              <a:rPr lang="de-DE" sz="2200" dirty="0" err="1"/>
              <a:t>create</a:t>
            </a:r>
            <a:r>
              <a:rPr lang="de-DE" sz="2200" dirty="0"/>
              <a:t> </a:t>
            </a:r>
            <a:r>
              <a:rPr lang="de-DE" sz="2200" dirty="0" err="1"/>
              <a:t>table</a:t>
            </a:r>
            <a:r>
              <a:rPr lang="de-DE" sz="2200" dirty="0"/>
              <a:t> </a:t>
            </a:r>
            <a:r>
              <a:rPr lang="de-DE" sz="2200" b="0" dirty="0"/>
              <a:t>Professoren (</a:t>
            </a:r>
          </a:p>
          <a:p>
            <a:pPr lvl="0">
              <a:buNone/>
              <a:defRPr/>
            </a:pPr>
            <a:r>
              <a:rPr lang="de-DE" sz="2200" b="0" dirty="0"/>
              <a:t>	   </a:t>
            </a:r>
            <a:r>
              <a:rPr lang="de-DE" sz="2200" b="0" dirty="0" err="1"/>
              <a:t>PersNr</a:t>
            </a:r>
            <a:r>
              <a:rPr lang="de-DE" sz="2200" b="0" dirty="0"/>
              <a:t> </a:t>
            </a:r>
            <a:r>
              <a:rPr lang="de-DE" sz="2200" dirty="0"/>
              <a:t>integer not null</a:t>
            </a:r>
            <a:r>
              <a:rPr lang="de-DE" sz="2200" b="0" dirty="0"/>
              <a:t>,</a:t>
            </a:r>
          </a:p>
          <a:p>
            <a:pPr lvl="0">
              <a:buNone/>
              <a:defRPr/>
            </a:pPr>
            <a:r>
              <a:rPr lang="de-DE" sz="2200" b="0" dirty="0"/>
              <a:t>	   Name </a:t>
            </a:r>
            <a:r>
              <a:rPr lang="de-DE" sz="2200" dirty="0" err="1"/>
              <a:t>varchar</a:t>
            </a:r>
            <a:r>
              <a:rPr lang="de-DE" sz="2200" b="0" dirty="0"/>
              <a:t> (30) </a:t>
            </a:r>
            <a:r>
              <a:rPr lang="de-DE" sz="2200" dirty="0"/>
              <a:t>not null</a:t>
            </a:r>
            <a:r>
              <a:rPr lang="de-DE" sz="2200" b="0" dirty="0"/>
              <a:t>,</a:t>
            </a:r>
          </a:p>
          <a:p>
            <a:pPr lvl="0">
              <a:buNone/>
              <a:defRPr/>
            </a:pPr>
            <a:r>
              <a:rPr lang="de-DE" sz="2200" b="0" dirty="0"/>
              <a:t>	   Rang </a:t>
            </a:r>
            <a:r>
              <a:rPr lang="de-DE" sz="2200" dirty="0" err="1"/>
              <a:t>character</a:t>
            </a:r>
            <a:r>
              <a:rPr lang="de-DE" sz="2200" b="0" dirty="0"/>
              <a:t> (2) );</a:t>
            </a:r>
          </a:p>
          <a:p>
            <a:pPr>
              <a:buFont typeface="Wingdings" pitchFamily="2" charset="2"/>
              <a:buChar char="§"/>
            </a:pPr>
            <a:endParaRPr lang="de-DE" sz="2200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691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 txBox="1">
            <a:spLocks/>
          </p:cNvSpPr>
          <p:nvPr/>
        </p:nvSpPr>
        <p:spPr>
          <a:xfrm>
            <a:off x="5335515" y="4650828"/>
            <a:ext cx="4998181" cy="2606668"/>
          </a:xfrm>
          <a:prstGeom prst="rect">
            <a:avLst/>
          </a:prstGeom>
        </p:spPr>
        <p:txBody>
          <a:bodyPr lIns="0">
            <a:no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Tx/>
              <a:buFont typeface="+mj-lt"/>
              <a:buNone/>
              <a:tabLst/>
              <a:defRPr/>
            </a:pP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90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2222351" y="1314331"/>
            <a:ext cx="27115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Der Wiener Kreis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412726" y="2845713"/>
            <a:ext cx="29973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Wissenschaftstheorie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1412726" y="4160163"/>
            <a:ext cx="29973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Erkenntnistheorie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5765651" y="2845713"/>
            <a:ext cx="12828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Bioethik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937101" y="4160163"/>
            <a:ext cx="9399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Ethik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8728401" y="4160163"/>
            <a:ext cx="14986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Mäeutik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5295901" y="5907295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Grundzüge</a:t>
            </a:r>
          </a:p>
        </p:txBody>
      </p:sp>
      <p:cxnSp>
        <p:nvCxnSpPr>
          <p:cNvPr id="18" name="Gerade Verbindung mit Pfeil 17"/>
          <p:cNvCxnSpPr>
            <a:stCxn id="8" idx="2"/>
            <a:endCxn id="9" idx="0"/>
          </p:cNvCxnSpPr>
          <p:nvPr/>
        </p:nvCxnSpPr>
        <p:spPr>
          <a:xfrm flipH="1">
            <a:off x="2911401" y="1745218"/>
            <a:ext cx="666750" cy="110049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>
            <a:stCxn id="9" idx="2"/>
            <a:endCxn id="12" idx="0"/>
          </p:cNvCxnSpPr>
          <p:nvPr/>
        </p:nvCxnSpPr>
        <p:spPr>
          <a:xfrm>
            <a:off x="2911401" y="3276600"/>
            <a:ext cx="0" cy="88356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>
            <a:stCxn id="9" idx="2"/>
            <a:endCxn id="14" idx="1"/>
          </p:cNvCxnSpPr>
          <p:nvPr/>
        </p:nvCxnSpPr>
        <p:spPr>
          <a:xfrm>
            <a:off x="2911401" y="3276600"/>
            <a:ext cx="3025700" cy="109900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>
            <a:stCxn id="13" idx="2"/>
            <a:endCxn id="14" idx="0"/>
          </p:cNvCxnSpPr>
          <p:nvPr/>
        </p:nvCxnSpPr>
        <p:spPr>
          <a:xfrm>
            <a:off x="6407076" y="3276600"/>
            <a:ext cx="0" cy="88356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>
            <a:stCxn id="12" idx="2"/>
            <a:endCxn id="16" idx="1"/>
          </p:cNvCxnSpPr>
          <p:nvPr/>
        </p:nvCxnSpPr>
        <p:spPr>
          <a:xfrm>
            <a:off x="2911401" y="4591050"/>
            <a:ext cx="2384500" cy="153168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>
            <a:stCxn id="14" idx="2"/>
            <a:endCxn id="16" idx="0"/>
          </p:cNvCxnSpPr>
          <p:nvPr/>
        </p:nvCxnSpPr>
        <p:spPr>
          <a:xfrm flipH="1">
            <a:off x="6172201" y="4591050"/>
            <a:ext cx="234875" cy="131624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>
            <a:stCxn id="15" idx="2"/>
          </p:cNvCxnSpPr>
          <p:nvPr/>
        </p:nvCxnSpPr>
        <p:spPr>
          <a:xfrm flipH="1">
            <a:off x="7048501" y="4591050"/>
            <a:ext cx="2429238" cy="146864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>
            <a:stCxn id="9" idx="2"/>
          </p:cNvCxnSpPr>
          <p:nvPr/>
        </p:nvCxnSpPr>
        <p:spPr>
          <a:xfrm>
            <a:off x="2911401" y="3276600"/>
            <a:ext cx="2854250" cy="2630695"/>
          </a:xfrm>
          <a:prstGeom prst="straightConnector1">
            <a:avLst/>
          </a:prstGeom>
          <a:ln w="38100">
            <a:solidFill>
              <a:schemeClr val="tx1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6407076" y="3276600"/>
            <a:ext cx="641425" cy="883563"/>
          </a:xfrm>
          <a:prstGeom prst="line">
            <a:avLst/>
          </a:prstGeom>
          <a:ln w="381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/>
          <p:nvPr/>
        </p:nvCxnSpPr>
        <p:spPr>
          <a:xfrm flipH="1">
            <a:off x="6648450" y="4160163"/>
            <a:ext cx="400050" cy="1747132"/>
          </a:xfrm>
          <a:prstGeom prst="straightConnector1">
            <a:avLst/>
          </a:prstGeom>
          <a:ln w="38100">
            <a:solidFill>
              <a:schemeClr val="tx1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40"/>
          <p:cNvCxnSpPr>
            <a:stCxn id="8" idx="3"/>
          </p:cNvCxnSpPr>
          <p:nvPr/>
        </p:nvCxnSpPr>
        <p:spPr>
          <a:xfrm>
            <a:off x="4933950" y="1529775"/>
            <a:ext cx="2819400" cy="1746825"/>
          </a:xfrm>
          <a:prstGeom prst="line">
            <a:avLst/>
          </a:prstGeom>
          <a:ln w="381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 flipH="1">
            <a:off x="6877050" y="3276600"/>
            <a:ext cx="876300" cy="2630695"/>
          </a:xfrm>
          <a:prstGeom prst="straightConnector1">
            <a:avLst/>
          </a:prstGeom>
          <a:ln w="38100">
            <a:solidFill>
              <a:schemeClr val="tx1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48"/>
          <p:cNvCxnSpPr>
            <a:stCxn id="8" idx="1"/>
          </p:cNvCxnSpPr>
          <p:nvPr/>
        </p:nvCxnSpPr>
        <p:spPr>
          <a:xfrm flipH="1">
            <a:off x="514813" y="1529775"/>
            <a:ext cx="1707538" cy="2630388"/>
          </a:xfrm>
          <a:prstGeom prst="line">
            <a:avLst/>
          </a:prstGeom>
          <a:ln w="381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/>
          <p:cNvCxnSpPr/>
          <p:nvPr/>
        </p:nvCxnSpPr>
        <p:spPr>
          <a:xfrm>
            <a:off x="514813" y="4160163"/>
            <a:ext cx="4781088" cy="2114976"/>
          </a:xfrm>
          <a:prstGeom prst="straightConnector1">
            <a:avLst/>
          </a:prstGeom>
          <a:ln w="38100">
            <a:solidFill>
              <a:schemeClr val="tx1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/>
          <p:cNvCxnSpPr/>
          <p:nvPr/>
        </p:nvCxnSpPr>
        <p:spPr>
          <a:xfrm>
            <a:off x="4410075" y="1745218"/>
            <a:ext cx="1527026" cy="2414945"/>
          </a:xfrm>
          <a:prstGeom prst="straightConnector1">
            <a:avLst/>
          </a:prstGeom>
          <a:ln w="38100">
            <a:solidFill>
              <a:schemeClr val="tx1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534271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91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1317476" y="1314331"/>
            <a:ext cx="31878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Der Wiener Kreis 5259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412726" y="2845713"/>
            <a:ext cx="29973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Wissenschaftstheorie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1412726" y="4160163"/>
            <a:ext cx="29973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Erkenntnistheorie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5765651" y="2845713"/>
            <a:ext cx="12828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Bioethik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937101" y="4160163"/>
            <a:ext cx="9399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Ethik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8728401" y="4160163"/>
            <a:ext cx="14986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Mäeutik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5295901" y="5907295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/>
              <a:t>Grundzüge</a:t>
            </a:r>
          </a:p>
        </p:txBody>
      </p:sp>
      <p:cxnSp>
        <p:nvCxnSpPr>
          <p:cNvPr id="18" name="Gerade Verbindung mit Pfeil 17"/>
          <p:cNvCxnSpPr>
            <a:stCxn id="8" idx="2"/>
            <a:endCxn id="9" idx="0"/>
          </p:cNvCxnSpPr>
          <p:nvPr/>
        </p:nvCxnSpPr>
        <p:spPr>
          <a:xfrm>
            <a:off x="2911401" y="1745218"/>
            <a:ext cx="0" cy="110049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>
            <a:stCxn id="9" idx="2"/>
            <a:endCxn id="12" idx="0"/>
          </p:cNvCxnSpPr>
          <p:nvPr/>
        </p:nvCxnSpPr>
        <p:spPr>
          <a:xfrm>
            <a:off x="2911401" y="3276600"/>
            <a:ext cx="0" cy="88356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>
            <a:stCxn id="9" idx="2"/>
            <a:endCxn id="14" idx="1"/>
          </p:cNvCxnSpPr>
          <p:nvPr/>
        </p:nvCxnSpPr>
        <p:spPr>
          <a:xfrm>
            <a:off x="2911401" y="3276600"/>
            <a:ext cx="3025700" cy="109900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>
            <a:stCxn id="13" idx="2"/>
            <a:endCxn id="14" idx="0"/>
          </p:cNvCxnSpPr>
          <p:nvPr/>
        </p:nvCxnSpPr>
        <p:spPr>
          <a:xfrm>
            <a:off x="6407076" y="3276600"/>
            <a:ext cx="0" cy="88356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>
            <a:stCxn id="12" idx="2"/>
            <a:endCxn id="16" idx="1"/>
          </p:cNvCxnSpPr>
          <p:nvPr/>
        </p:nvCxnSpPr>
        <p:spPr>
          <a:xfrm>
            <a:off x="2911401" y="4591050"/>
            <a:ext cx="2384500" cy="153168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>
            <a:stCxn id="14" idx="2"/>
            <a:endCxn id="16" idx="0"/>
          </p:cNvCxnSpPr>
          <p:nvPr/>
        </p:nvCxnSpPr>
        <p:spPr>
          <a:xfrm flipH="1">
            <a:off x="6172201" y="4591050"/>
            <a:ext cx="234875" cy="131624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>
            <a:stCxn id="15" idx="2"/>
          </p:cNvCxnSpPr>
          <p:nvPr/>
        </p:nvCxnSpPr>
        <p:spPr>
          <a:xfrm flipH="1">
            <a:off x="7048501" y="4591050"/>
            <a:ext cx="2429238" cy="146864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1555601" y="3276600"/>
            <a:ext cx="8130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200" dirty="0"/>
              <a:t>5052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1555601" y="4591050"/>
            <a:ext cx="8130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200" dirty="0"/>
              <a:t>5043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5530579" y="4591050"/>
            <a:ext cx="8130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200" dirty="0"/>
              <a:t>5041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5594033" y="3276600"/>
            <a:ext cx="8130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200" dirty="0"/>
              <a:t>5216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8151191" y="4591050"/>
            <a:ext cx="8130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200" dirty="0"/>
              <a:t>5049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5359158" y="6338182"/>
            <a:ext cx="8130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200" dirty="0"/>
              <a:t>5001</a:t>
            </a:r>
          </a:p>
        </p:txBody>
      </p:sp>
    </p:spTree>
    <p:extLst>
      <p:ext uri="{BB962C8B-B14F-4D97-AF65-F5344CB8AC3E}">
        <p14:creationId xmlns:p14="http://schemas.microsoft.com/office/powerpoint/2010/main" val="156523797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950" y="1219424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Rekursion in Prolog/</a:t>
            </a:r>
            <a:r>
              <a:rPr lang="de-DE" dirty="0" err="1"/>
              <a:t>Datalog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1885949"/>
            <a:ext cx="4514387" cy="3328457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None/>
            </a:pPr>
            <a:endParaRPr lang="de-DE" dirty="0"/>
          </a:p>
          <a:p>
            <a:pPr>
              <a:spcBef>
                <a:spcPts val="1500"/>
              </a:spcBef>
              <a:buNone/>
            </a:pPr>
            <a:r>
              <a:rPr lang="de-DE" b="0" dirty="0"/>
              <a:t>	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950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 txBox="1">
            <a:spLocks/>
          </p:cNvSpPr>
          <p:nvPr/>
        </p:nvSpPr>
        <p:spPr>
          <a:xfrm>
            <a:off x="514813" y="1676525"/>
            <a:ext cx="4514387" cy="4661657"/>
          </a:xfrm>
          <a:prstGeom prst="rect">
            <a:avLst/>
          </a:prstGeom>
        </p:spPr>
        <p:txBody>
          <a:bodyPr lIns="0">
            <a:noAutofit/>
          </a:bodyPr>
          <a:lstStyle/>
          <a:p>
            <a:r>
              <a:rPr lang="en-GB" sz="2400" dirty="0"/>
              <a:t>		         5</a:t>
            </a:r>
          </a:p>
          <a:p>
            <a:r>
              <a:rPr lang="en-GB" sz="2400" dirty="0"/>
              <a:t>1 --&gt; 2 --&gt; 3 --&gt; 4 ´</a:t>
            </a:r>
          </a:p>
          <a:p>
            <a:r>
              <a:rPr lang="en-GB" sz="2400" dirty="0"/>
              <a:t>	       | 	       ` 6--&gt;7</a:t>
            </a:r>
          </a:p>
          <a:p>
            <a:r>
              <a:rPr lang="en-GB" sz="2400" dirty="0"/>
              <a:t>	       |______|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endParaRPr lang="en-GB" sz="2400" dirty="0"/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en-GB" sz="2400" dirty="0"/>
              <a:t> </a:t>
            </a:r>
            <a:r>
              <a:rPr lang="en-GB" sz="2400" dirty="0" err="1"/>
              <a:t>kante</a:t>
            </a:r>
            <a:r>
              <a:rPr lang="en-GB" sz="2400" dirty="0"/>
              <a:t>(1,2).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en-GB" sz="2400" dirty="0"/>
              <a:t> </a:t>
            </a:r>
            <a:r>
              <a:rPr lang="en-GB" sz="2400" dirty="0" err="1"/>
              <a:t>kante</a:t>
            </a:r>
            <a:r>
              <a:rPr lang="en-GB" sz="2400" dirty="0"/>
              <a:t>(2,3).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en-GB" sz="2400" dirty="0"/>
              <a:t> </a:t>
            </a:r>
            <a:r>
              <a:rPr lang="en-GB" sz="2400" dirty="0" err="1"/>
              <a:t>kante</a:t>
            </a:r>
            <a:r>
              <a:rPr lang="en-GB" sz="2400" dirty="0"/>
              <a:t>(3,4).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en-GB" sz="2400" dirty="0"/>
              <a:t> </a:t>
            </a:r>
            <a:r>
              <a:rPr lang="en-GB" sz="2400" dirty="0" err="1"/>
              <a:t>kante</a:t>
            </a:r>
            <a:r>
              <a:rPr lang="en-GB" sz="2400" dirty="0"/>
              <a:t>(4,5).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en-GB" sz="2400" dirty="0"/>
              <a:t> </a:t>
            </a:r>
            <a:r>
              <a:rPr lang="en-GB" sz="2400" dirty="0" err="1"/>
              <a:t>kante</a:t>
            </a:r>
            <a:r>
              <a:rPr lang="en-GB" sz="2400" dirty="0"/>
              <a:t>(4,6).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en-GB" sz="2400" dirty="0"/>
              <a:t> </a:t>
            </a:r>
            <a:r>
              <a:rPr lang="en-GB" sz="2400" dirty="0" err="1"/>
              <a:t>kante</a:t>
            </a:r>
            <a:r>
              <a:rPr lang="en-GB" sz="2400" dirty="0"/>
              <a:t>(6,7).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en-GB" sz="2400" dirty="0"/>
              <a:t> </a:t>
            </a:r>
            <a:r>
              <a:rPr lang="en-GB" sz="2400" dirty="0" err="1"/>
              <a:t>kante</a:t>
            </a:r>
            <a:r>
              <a:rPr lang="en-GB" sz="2400" dirty="0"/>
              <a:t>(3,6).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009442" y="4322257"/>
            <a:ext cx="493551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en-GB" sz="2400" dirty="0"/>
              <a:t> </a:t>
            </a:r>
            <a:r>
              <a:rPr lang="en-GB" sz="2400" dirty="0" err="1"/>
              <a:t>pfad</a:t>
            </a:r>
            <a:r>
              <a:rPr lang="en-GB" sz="2400" dirty="0"/>
              <a:t>(V,N) :- </a:t>
            </a:r>
            <a:r>
              <a:rPr lang="en-GB" sz="2400" dirty="0" err="1"/>
              <a:t>kante</a:t>
            </a:r>
            <a:r>
              <a:rPr lang="en-GB" sz="2400" dirty="0"/>
              <a:t>(V,N).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en-GB" sz="2400" dirty="0"/>
              <a:t> </a:t>
            </a:r>
            <a:r>
              <a:rPr lang="en-GB" sz="2400" dirty="0" err="1"/>
              <a:t>pfad</a:t>
            </a:r>
            <a:r>
              <a:rPr lang="en-GB" sz="2400" dirty="0"/>
              <a:t>(V,N) :- </a:t>
            </a:r>
            <a:r>
              <a:rPr lang="en-GB" sz="2400" dirty="0" err="1"/>
              <a:t>kante</a:t>
            </a:r>
            <a:r>
              <a:rPr lang="en-GB" sz="2400" dirty="0"/>
              <a:t>(V,Z),</a:t>
            </a:r>
            <a:r>
              <a:rPr lang="en-GB" sz="2400" dirty="0" err="1"/>
              <a:t>pfad</a:t>
            </a:r>
            <a:r>
              <a:rPr lang="en-GB" sz="2400" dirty="0"/>
              <a:t>(Z,N).</a:t>
            </a:r>
            <a:endParaRPr lang="de-DE" sz="2400" dirty="0"/>
          </a:p>
          <a:p>
            <a:endParaRPr lang="de-DE" dirty="0"/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</p:spPr>
        <p:txBody>
          <a:bodyPr/>
          <a:lstStyle/>
          <a:p>
            <a:fld id="{CE4F77AF-5FC3-3742-9B04-C4967E118F6E}" type="slidenum">
              <a:rPr lang="de-DE" smtClean="0"/>
              <a:pPr/>
              <a:t>92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7606007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950" y="1219424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Transitive Hülle der Relation voraussetzen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1885949"/>
            <a:ext cx="4514387" cy="3328457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None/>
            </a:pPr>
            <a:endParaRPr lang="de-DE" dirty="0"/>
          </a:p>
          <a:p>
            <a:pPr>
              <a:spcBef>
                <a:spcPts val="1500"/>
              </a:spcBef>
              <a:buNone/>
            </a:pPr>
            <a:r>
              <a:rPr lang="de-DE" b="0" dirty="0"/>
              <a:t>	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950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 txBox="1">
            <a:spLocks/>
          </p:cNvSpPr>
          <p:nvPr/>
        </p:nvSpPr>
        <p:spPr>
          <a:xfrm>
            <a:off x="523950" y="1885949"/>
            <a:ext cx="10067850" cy="1123951"/>
          </a:xfrm>
          <a:prstGeom prst="rect">
            <a:avLst/>
          </a:prstGeom>
        </p:spPr>
        <p:txBody>
          <a:bodyPr lIns="0">
            <a:noAutofit/>
          </a:bodyPr>
          <a:lstStyle/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de-DE" sz="2400" dirty="0"/>
              <a:t> </a:t>
            </a:r>
            <a:r>
              <a:rPr lang="de-DE" sz="2400" dirty="0" err="1"/>
              <a:t>TransVorl</a:t>
            </a:r>
            <a:r>
              <a:rPr lang="de-DE" sz="2400" dirty="0"/>
              <a:t>(V,N) :- voraussetzen(V,N).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de-DE" sz="2400" dirty="0"/>
              <a:t> </a:t>
            </a:r>
            <a:r>
              <a:rPr lang="de-DE" sz="2400" dirty="0" err="1"/>
              <a:t>TransVorl</a:t>
            </a:r>
            <a:r>
              <a:rPr lang="de-DE" sz="2400" dirty="0"/>
              <a:t>(V,N) :- </a:t>
            </a:r>
            <a:r>
              <a:rPr lang="de-DE" sz="2400" dirty="0" err="1"/>
              <a:t>TransVorl</a:t>
            </a:r>
            <a:r>
              <a:rPr lang="de-DE" sz="2400" dirty="0"/>
              <a:t>(V,Z), voraussetzen(Z,N).</a:t>
            </a:r>
            <a:endParaRPr lang="en-GB" sz="2400" dirty="0"/>
          </a:p>
        </p:txBody>
      </p:sp>
      <p:sp>
        <p:nvSpPr>
          <p:cNvPr id="10" name="Textfeld 9"/>
          <p:cNvSpPr txBox="1"/>
          <p:nvPr/>
        </p:nvSpPr>
        <p:spPr>
          <a:xfrm flipH="1">
            <a:off x="3956685" y="3288268"/>
            <a:ext cx="2716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TransVorl</a:t>
            </a:r>
            <a:r>
              <a:rPr lang="de-DE" dirty="0"/>
              <a:t>(5001,5052)</a:t>
            </a:r>
          </a:p>
        </p:txBody>
      </p:sp>
      <p:sp>
        <p:nvSpPr>
          <p:cNvPr id="11" name="Textfeld 10"/>
          <p:cNvSpPr txBox="1"/>
          <p:nvPr/>
        </p:nvSpPr>
        <p:spPr>
          <a:xfrm flipH="1">
            <a:off x="1931668" y="4591050"/>
            <a:ext cx="2716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TransVorl</a:t>
            </a:r>
            <a:r>
              <a:rPr lang="de-DE" dirty="0"/>
              <a:t>(5001,5041)</a:t>
            </a:r>
          </a:p>
        </p:txBody>
      </p:sp>
      <p:sp>
        <p:nvSpPr>
          <p:cNvPr id="12" name="Textfeld 11"/>
          <p:cNvSpPr txBox="1"/>
          <p:nvPr/>
        </p:nvSpPr>
        <p:spPr>
          <a:xfrm flipH="1">
            <a:off x="1810308" y="5968850"/>
            <a:ext cx="2959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voraussetzen(5001,5041)</a:t>
            </a:r>
          </a:p>
        </p:txBody>
      </p:sp>
      <p:sp>
        <p:nvSpPr>
          <p:cNvPr id="13" name="Textfeld 12"/>
          <p:cNvSpPr txBox="1"/>
          <p:nvPr/>
        </p:nvSpPr>
        <p:spPr>
          <a:xfrm flipH="1">
            <a:off x="6082664" y="4591050"/>
            <a:ext cx="3004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voraussetzen(5041,5052)</a:t>
            </a:r>
          </a:p>
        </p:txBody>
      </p:sp>
      <p:cxnSp>
        <p:nvCxnSpPr>
          <p:cNvPr id="15" name="Gewinkelte Verbindung 14"/>
          <p:cNvCxnSpPr>
            <a:stCxn id="10" idx="2"/>
            <a:endCxn id="13" idx="0"/>
          </p:cNvCxnSpPr>
          <p:nvPr/>
        </p:nvCxnSpPr>
        <p:spPr>
          <a:xfrm rot="16200000" flipH="1">
            <a:off x="5983128" y="2989422"/>
            <a:ext cx="933450" cy="2269806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winkelte Verbindung 17"/>
          <p:cNvCxnSpPr>
            <a:stCxn id="10" idx="2"/>
            <a:endCxn id="11" idx="0"/>
          </p:cNvCxnSpPr>
          <p:nvPr/>
        </p:nvCxnSpPr>
        <p:spPr>
          <a:xfrm rot="5400000">
            <a:off x="3835717" y="3111817"/>
            <a:ext cx="933450" cy="2025017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>
            <a:stCxn id="11" idx="2"/>
            <a:endCxn id="12" idx="0"/>
          </p:cNvCxnSpPr>
          <p:nvPr/>
        </p:nvCxnSpPr>
        <p:spPr>
          <a:xfrm flipH="1">
            <a:off x="3289932" y="4960382"/>
            <a:ext cx="1" cy="100846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</p:spPr>
        <p:txBody>
          <a:bodyPr/>
          <a:lstStyle/>
          <a:p>
            <a:fld id="{CE4F77AF-5FC3-3742-9B04-C4967E118F6E}" type="slidenum">
              <a:rPr lang="de-DE" smtClean="0"/>
              <a:pPr/>
              <a:t>93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7199701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950" y="990874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Rekursion in SQL99: rekursive Sichten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1885949"/>
            <a:ext cx="4514387" cy="3328457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None/>
            </a:pPr>
            <a:endParaRPr lang="de-DE" dirty="0"/>
          </a:p>
          <a:p>
            <a:pPr>
              <a:spcBef>
                <a:spcPts val="1500"/>
              </a:spcBef>
              <a:buNone/>
            </a:pPr>
            <a:r>
              <a:rPr lang="de-DE" b="0" dirty="0"/>
              <a:t>	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950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 txBox="1">
            <a:spLocks/>
          </p:cNvSpPr>
          <p:nvPr/>
        </p:nvSpPr>
        <p:spPr>
          <a:xfrm>
            <a:off x="523950" y="1676525"/>
            <a:ext cx="10067850" cy="4661657"/>
          </a:xfrm>
          <a:prstGeom prst="rect">
            <a:avLst/>
          </a:prstGeom>
        </p:spPr>
        <p:txBody>
          <a:bodyPr lIns="0">
            <a:noAutofit/>
          </a:bodyPr>
          <a:lstStyle/>
          <a:p>
            <a:pPr>
              <a:buClr>
                <a:schemeClr val="tx2"/>
              </a:buClr>
            </a:pPr>
            <a:r>
              <a:rPr lang="de-DE" sz="2200" b="1" dirty="0" err="1">
                <a:solidFill>
                  <a:srgbClr val="CC0099"/>
                </a:solidFill>
              </a:rPr>
              <a:t>with</a:t>
            </a:r>
            <a:r>
              <a:rPr lang="de-DE" sz="2200" dirty="0">
                <a:solidFill>
                  <a:srgbClr val="CC0099"/>
                </a:solidFill>
              </a:rPr>
              <a:t> </a:t>
            </a:r>
            <a:r>
              <a:rPr lang="de-DE" sz="2200" dirty="0" err="1">
                <a:solidFill>
                  <a:srgbClr val="CC0099"/>
                </a:solidFill>
              </a:rPr>
              <a:t>TransVorl</a:t>
            </a:r>
            <a:r>
              <a:rPr lang="de-DE" sz="2200" dirty="0">
                <a:solidFill>
                  <a:srgbClr val="CC0099"/>
                </a:solidFill>
              </a:rPr>
              <a:t> (</a:t>
            </a:r>
            <a:r>
              <a:rPr lang="de-DE" sz="2200" dirty="0" err="1">
                <a:solidFill>
                  <a:srgbClr val="CC0099"/>
                </a:solidFill>
              </a:rPr>
              <a:t>Vorg</a:t>
            </a:r>
            <a:r>
              <a:rPr lang="de-DE" sz="2200" dirty="0">
                <a:solidFill>
                  <a:srgbClr val="CC0099"/>
                </a:solidFill>
              </a:rPr>
              <a:t>, </a:t>
            </a:r>
            <a:r>
              <a:rPr lang="de-DE" sz="2200" dirty="0" err="1">
                <a:solidFill>
                  <a:srgbClr val="CC0099"/>
                </a:solidFill>
              </a:rPr>
              <a:t>Nachf</a:t>
            </a:r>
            <a:r>
              <a:rPr lang="de-DE" sz="2200" dirty="0">
                <a:solidFill>
                  <a:srgbClr val="CC0099"/>
                </a:solidFill>
              </a:rPr>
              <a:t>)</a:t>
            </a:r>
          </a:p>
          <a:p>
            <a:pPr>
              <a:buClr>
                <a:schemeClr val="tx2"/>
              </a:buClr>
            </a:pPr>
            <a:r>
              <a:rPr lang="de-DE" sz="2200" b="1" dirty="0">
                <a:solidFill>
                  <a:srgbClr val="CC0099"/>
                </a:solidFill>
              </a:rPr>
              <a:t>	</a:t>
            </a:r>
            <a:r>
              <a:rPr lang="de-DE" sz="2200" b="1" dirty="0" err="1">
                <a:solidFill>
                  <a:srgbClr val="CC0099"/>
                </a:solidFill>
              </a:rPr>
              <a:t>as</a:t>
            </a:r>
            <a:r>
              <a:rPr lang="de-DE" sz="2200" dirty="0">
                <a:solidFill>
                  <a:srgbClr val="CC0099"/>
                </a:solidFill>
              </a:rPr>
              <a:t> (</a:t>
            </a:r>
            <a:r>
              <a:rPr lang="de-DE" sz="2200" dirty="0" err="1">
                <a:solidFill>
                  <a:srgbClr val="CC0099"/>
                </a:solidFill>
              </a:rPr>
              <a:t>select</a:t>
            </a:r>
            <a:r>
              <a:rPr lang="de-DE" sz="2200" dirty="0">
                <a:solidFill>
                  <a:srgbClr val="CC0099"/>
                </a:solidFill>
              </a:rPr>
              <a:t> </a:t>
            </a:r>
            <a:r>
              <a:rPr lang="de-DE" sz="2200" dirty="0" err="1">
                <a:solidFill>
                  <a:srgbClr val="CC0099"/>
                </a:solidFill>
              </a:rPr>
              <a:t>r.Vorgänger</a:t>
            </a:r>
            <a:r>
              <a:rPr lang="de-DE" sz="2200" dirty="0">
                <a:solidFill>
                  <a:srgbClr val="CC0099"/>
                </a:solidFill>
              </a:rPr>
              <a:t>, </a:t>
            </a:r>
            <a:r>
              <a:rPr lang="de-DE" sz="2200" dirty="0" err="1">
                <a:solidFill>
                  <a:srgbClr val="CC0099"/>
                </a:solidFill>
              </a:rPr>
              <a:t>r.Nachfolger</a:t>
            </a:r>
            <a:r>
              <a:rPr lang="de-DE" sz="2200" dirty="0">
                <a:solidFill>
                  <a:srgbClr val="CC0099"/>
                </a:solidFill>
              </a:rPr>
              <a:t> </a:t>
            </a:r>
            <a:r>
              <a:rPr lang="de-DE" sz="2200" b="1" dirty="0" err="1">
                <a:solidFill>
                  <a:srgbClr val="CC0099"/>
                </a:solidFill>
              </a:rPr>
              <a:t>from</a:t>
            </a:r>
            <a:r>
              <a:rPr lang="de-DE" sz="2200" dirty="0">
                <a:solidFill>
                  <a:srgbClr val="CC0099"/>
                </a:solidFill>
              </a:rPr>
              <a:t> voraussetzen r</a:t>
            </a:r>
          </a:p>
          <a:p>
            <a:pPr>
              <a:buClr>
                <a:schemeClr val="tx2"/>
              </a:buClr>
            </a:pPr>
            <a:r>
              <a:rPr lang="de-DE" sz="2200" b="1" dirty="0">
                <a:solidFill>
                  <a:srgbClr val="CC0099"/>
                </a:solidFill>
              </a:rPr>
              <a:t>	</a:t>
            </a:r>
            <a:r>
              <a:rPr lang="de-DE" sz="2200" b="1" dirty="0" err="1">
                <a:solidFill>
                  <a:srgbClr val="CC0099"/>
                </a:solidFill>
              </a:rPr>
              <a:t>union</a:t>
            </a:r>
            <a:r>
              <a:rPr lang="de-DE" sz="2200" dirty="0">
                <a:solidFill>
                  <a:srgbClr val="CC0099"/>
                </a:solidFill>
              </a:rPr>
              <a:t> </a:t>
            </a:r>
            <a:r>
              <a:rPr lang="de-DE" sz="2200" b="1" dirty="0">
                <a:solidFill>
                  <a:srgbClr val="CC0099"/>
                </a:solidFill>
              </a:rPr>
              <a:t>all</a:t>
            </a:r>
          </a:p>
          <a:p>
            <a:pPr>
              <a:buClr>
                <a:schemeClr val="tx2"/>
              </a:buClr>
            </a:pPr>
            <a:r>
              <a:rPr lang="de-DE" sz="2200" b="1" dirty="0">
                <a:solidFill>
                  <a:srgbClr val="CC0099"/>
                </a:solidFill>
              </a:rPr>
              <a:t>	</a:t>
            </a:r>
            <a:r>
              <a:rPr lang="de-DE" sz="2200" b="1" dirty="0" err="1">
                <a:solidFill>
                  <a:srgbClr val="CC0099"/>
                </a:solidFill>
              </a:rPr>
              <a:t>select</a:t>
            </a:r>
            <a:r>
              <a:rPr lang="de-DE" sz="2200" dirty="0">
                <a:solidFill>
                  <a:srgbClr val="CC0099"/>
                </a:solidFill>
              </a:rPr>
              <a:t> </a:t>
            </a:r>
            <a:r>
              <a:rPr lang="de-DE" sz="2200" dirty="0" err="1">
                <a:solidFill>
                  <a:srgbClr val="CC0099"/>
                </a:solidFill>
              </a:rPr>
              <a:t>t.Vorg</a:t>
            </a:r>
            <a:r>
              <a:rPr lang="de-DE" sz="2200" dirty="0">
                <a:solidFill>
                  <a:srgbClr val="CC0099"/>
                </a:solidFill>
              </a:rPr>
              <a:t>, </a:t>
            </a:r>
            <a:r>
              <a:rPr lang="de-DE" sz="2200" dirty="0" err="1">
                <a:solidFill>
                  <a:srgbClr val="CC0099"/>
                </a:solidFill>
              </a:rPr>
              <a:t>v.Nachfolger</a:t>
            </a:r>
            <a:endParaRPr lang="de-DE" sz="2200" dirty="0">
              <a:solidFill>
                <a:srgbClr val="CC0099"/>
              </a:solidFill>
            </a:endParaRPr>
          </a:p>
          <a:p>
            <a:pPr>
              <a:buClr>
                <a:schemeClr val="tx2"/>
              </a:buClr>
            </a:pPr>
            <a:r>
              <a:rPr lang="de-DE" sz="2200" b="1" dirty="0">
                <a:solidFill>
                  <a:srgbClr val="CC0099"/>
                </a:solidFill>
              </a:rPr>
              <a:t>		</a:t>
            </a:r>
            <a:r>
              <a:rPr lang="de-DE" sz="2200" b="1" dirty="0" err="1">
                <a:solidFill>
                  <a:srgbClr val="CC0099"/>
                </a:solidFill>
              </a:rPr>
              <a:t>from</a:t>
            </a:r>
            <a:r>
              <a:rPr lang="de-DE" sz="2200" dirty="0">
                <a:solidFill>
                  <a:srgbClr val="CC0099"/>
                </a:solidFill>
              </a:rPr>
              <a:t> </a:t>
            </a:r>
            <a:r>
              <a:rPr lang="de-DE" sz="2200" dirty="0" err="1">
                <a:solidFill>
                  <a:srgbClr val="CC0099"/>
                </a:solidFill>
              </a:rPr>
              <a:t>TransVorl</a:t>
            </a:r>
            <a:r>
              <a:rPr lang="de-DE" sz="2200" dirty="0">
                <a:solidFill>
                  <a:srgbClr val="CC0099"/>
                </a:solidFill>
              </a:rPr>
              <a:t> t, voraussetzen v</a:t>
            </a:r>
          </a:p>
          <a:p>
            <a:pPr>
              <a:buClr>
                <a:schemeClr val="tx2"/>
              </a:buClr>
            </a:pPr>
            <a:r>
              <a:rPr lang="de-DE" sz="2200" b="1" dirty="0">
                <a:solidFill>
                  <a:srgbClr val="CC0099"/>
                </a:solidFill>
              </a:rPr>
              <a:t>		</a:t>
            </a:r>
            <a:r>
              <a:rPr lang="de-DE" sz="2200" b="1" dirty="0" err="1">
                <a:solidFill>
                  <a:srgbClr val="CC0099"/>
                </a:solidFill>
              </a:rPr>
              <a:t>where</a:t>
            </a:r>
            <a:r>
              <a:rPr lang="de-DE" sz="2200" dirty="0">
                <a:solidFill>
                  <a:srgbClr val="CC0099"/>
                </a:solidFill>
              </a:rPr>
              <a:t> </a:t>
            </a:r>
            <a:r>
              <a:rPr lang="de-DE" sz="2200" dirty="0" err="1">
                <a:solidFill>
                  <a:srgbClr val="CC0099"/>
                </a:solidFill>
              </a:rPr>
              <a:t>t.Nachf</a:t>
            </a:r>
            <a:r>
              <a:rPr lang="de-DE" sz="2200" dirty="0">
                <a:solidFill>
                  <a:srgbClr val="CC0099"/>
                </a:solidFill>
              </a:rPr>
              <a:t>= </a:t>
            </a:r>
            <a:r>
              <a:rPr lang="de-DE" sz="2200" dirty="0" err="1">
                <a:solidFill>
                  <a:srgbClr val="CC0099"/>
                </a:solidFill>
              </a:rPr>
              <a:t>v.Vorgänger</a:t>
            </a:r>
            <a:r>
              <a:rPr lang="de-DE" sz="2200" dirty="0">
                <a:solidFill>
                  <a:srgbClr val="CC0099"/>
                </a:solidFill>
              </a:rPr>
              <a:t>)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de-DE" sz="2200" b="1" dirty="0" err="1"/>
              <a:t>select</a:t>
            </a:r>
            <a:r>
              <a:rPr lang="de-DE" sz="2200" dirty="0"/>
              <a:t> </a:t>
            </a:r>
            <a:r>
              <a:rPr lang="de-DE" sz="2200" dirty="0" err="1"/>
              <a:t>v.Titel</a:t>
            </a:r>
            <a:r>
              <a:rPr lang="de-DE" sz="2200" dirty="0"/>
              <a:t> </a:t>
            </a:r>
            <a:r>
              <a:rPr lang="de-DE" sz="2200" b="1" dirty="0" err="1"/>
              <a:t>from</a:t>
            </a:r>
            <a:r>
              <a:rPr lang="de-DE" sz="2200" dirty="0"/>
              <a:t> Vorlesungen v </a:t>
            </a:r>
            <a:r>
              <a:rPr lang="de-DE" sz="2200" b="1" dirty="0" err="1"/>
              <a:t>where</a:t>
            </a:r>
            <a:r>
              <a:rPr lang="de-DE" sz="2200" dirty="0"/>
              <a:t> </a:t>
            </a:r>
            <a:r>
              <a:rPr lang="de-DE" sz="2200" dirty="0" err="1"/>
              <a:t>v.VorlNr</a:t>
            </a:r>
            <a:r>
              <a:rPr lang="de-DE" sz="2200" dirty="0"/>
              <a:t> </a:t>
            </a:r>
            <a:r>
              <a:rPr lang="de-DE" sz="2200" b="1" dirty="0"/>
              <a:t>in</a:t>
            </a:r>
          </a:p>
          <a:p>
            <a:pPr>
              <a:buClr>
                <a:schemeClr val="tx2"/>
              </a:buClr>
            </a:pPr>
            <a:r>
              <a:rPr lang="de-DE" sz="2200" dirty="0"/>
              <a:t>	(</a:t>
            </a:r>
            <a:r>
              <a:rPr lang="de-DE" sz="2200" b="1" dirty="0" err="1"/>
              <a:t>select</a:t>
            </a:r>
            <a:r>
              <a:rPr lang="de-DE" sz="2200" dirty="0"/>
              <a:t> </a:t>
            </a:r>
            <a:r>
              <a:rPr lang="de-DE" sz="2200" dirty="0" err="1"/>
              <a:t>t.Vorg</a:t>
            </a:r>
            <a:r>
              <a:rPr lang="de-DE" sz="2200" dirty="0"/>
              <a:t> </a:t>
            </a:r>
            <a:r>
              <a:rPr lang="de-DE" sz="2200" b="1" dirty="0" err="1"/>
              <a:t>from</a:t>
            </a:r>
            <a:r>
              <a:rPr lang="de-DE" sz="2200" dirty="0"/>
              <a:t> </a:t>
            </a:r>
            <a:r>
              <a:rPr lang="de-DE" sz="2200" dirty="0" err="1">
                <a:solidFill>
                  <a:srgbClr val="CC0099"/>
                </a:solidFill>
              </a:rPr>
              <a:t>TransVorl</a:t>
            </a:r>
            <a:r>
              <a:rPr lang="de-DE" sz="2200" dirty="0"/>
              <a:t> t </a:t>
            </a:r>
            <a:r>
              <a:rPr lang="de-DE" sz="2200" b="1" dirty="0" err="1"/>
              <a:t>where</a:t>
            </a:r>
            <a:r>
              <a:rPr lang="de-DE" sz="2200" dirty="0"/>
              <a:t> </a:t>
            </a:r>
            <a:r>
              <a:rPr lang="de-DE" sz="2200" dirty="0" err="1"/>
              <a:t>t.Nachf</a:t>
            </a:r>
            <a:r>
              <a:rPr lang="de-DE" sz="2200" dirty="0"/>
              <a:t> </a:t>
            </a:r>
            <a:r>
              <a:rPr lang="de-DE" sz="2200" b="1" dirty="0"/>
              <a:t>in</a:t>
            </a:r>
          </a:p>
          <a:p>
            <a:pPr>
              <a:buClr>
                <a:schemeClr val="tx2"/>
              </a:buClr>
            </a:pPr>
            <a:r>
              <a:rPr lang="de-DE" sz="2200" dirty="0"/>
              <a:t>		(</a:t>
            </a:r>
            <a:r>
              <a:rPr lang="de-DE" sz="2200" b="1" dirty="0" err="1"/>
              <a:t>select</a:t>
            </a:r>
            <a:r>
              <a:rPr lang="de-DE" sz="2200" dirty="0"/>
              <a:t> </a:t>
            </a:r>
            <a:r>
              <a:rPr lang="de-DE" sz="2200" dirty="0" err="1"/>
              <a:t>w.VorlNr</a:t>
            </a:r>
            <a:r>
              <a:rPr lang="de-DE" sz="2200" dirty="0"/>
              <a:t> </a:t>
            </a:r>
            <a:r>
              <a:rPr lang="de-DE" sz="2200" b="1" dirty="0" err="1"/>
              <a:t>from</a:t>
            </a:r>
            <a:r>
              <a:rPr lang="de-DE" sz="2200" dirty="0"/>
              <a:t> Vorlesungen w</a:t>
            </a:r>
          </a:p>
          <a:p>
            <a:pPr>
              <a:buClr>
                <a:schemeClr val="tx2"/>
              </a:buClr>
            </a:pPr>
            <a:r>
              <a:rPr lang="de-DE" sz="2200" b="1" dirty="0"/>
              <a:t>			</a:t>
            </a:r>
            <a:r>
              <a:rPr lang="de-DE" sz="2200" b="1" dirty="0" err="1"/>
              <a:t>where</a:t>
            </a:r>
            <a:r>
              <a:rPr lang="de-DE" sz="2200" dirty="0"/>
              <a:t> </a:t>
            </a:r>
            <a:r>
              <a:rPr lang="de-DE" sz="2200" dirty="0" err="1"/>
              <a:t>w.Titel</a:t>
            </a:r>
            <a:r>
              <a:rPr lang="de-DE" sz="2200" dirty="0"/>
              <a:t>= `Der Wiener Kreis´) )</a:t>
            </a:r>
            <a:endParaRPr lang="en-GB" sz="2200" dirty="0"/>
          </a:p>
        </p:txBody>
      </p:sp>
      <p:sp>
        <p:nvSpPr>
          <p:cNvPr id="16" name="Rechteck 15"/>
          <p:cNvSpPr/>
          <p:nvPr/>
        </p:nvSpPr>
        <p:spPr>
          <a:xfrm>
            <a:off x="1688951" y="5505450"/>
            <a:ext cx="9436249" cy="107825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200" dirty="0">
                <a:solidFill>
                  <a:schemeClr val="tx1"/>
                </a:solidFill>
              </a:rPr>
              <a:t>  (vergl.: </a:t>
            </a:r>
            <a:r>
              <a:rPr lang="de-DE" sz="2200" dirty="0" err="1">
                <a:solidFill>
                  <a:schemeClr val="tx1"/>
                </a:solidFill>
              </a:rPr>
              <a:t>TransVorl</a:t>
            </a:r>
            <a:r>
              <a:rPr lang="de-DE" sz="2200" dirty="0">
                <a:solidFill>
                  <a:schemeClr val="tx1"/>
                </a:solidFill>
              </a:rPr>
              <a:t>(X,Y) :- voraussetzen(X,Y);</a:t>
            </a:r>
          </a:p>
          <a:p>
            <a:r>
              <a:rPr lang="de-DE" sz="2200" dirty="0">
                <a:solidFill>
                  <a:schemeClr val="tx1"/>
                </a:solidFill>
              </a:rPr>
              <a:t>	</a:t>
            </a:r>
            <a:r>
              <a:rPr lang="de-DE" sz="2200" dirty="0" err="1">
                <a:solidFill>
                  <a:schemeClr val="tx1"/>
                </a:solidFill>
              </a:rPr>
              <a:t>TransVorl</a:t>
            </a:r>
            <a:r>
              <a:rPr lang="de-DE" sz="2200" dirty="0">
                <a:solidFill>
                  <a:schemeClr val="tx1"/>
                </a:solidFill>
              </a:rPr>
              <a:t>(X,Y) :- </a:t>
            </a:r>
            <a:r>
              <a:rPr lang="de-DE" sz="2200" dirty="0" err="1">
                <a:solidFill>
                  <a:schemeClr val="tx1"/>
                </a:solidFill>
              </a:rPr>
              <a:t>TransVorl</a:t>
            </a:r>
            <a:r>
              <a:rPr lang="de-DE" sz="2200" dirty="0">
                <a:solidFill>
                  <a:schemeClr val="tx1"/>
                </a:solidFill>
              </a:rPr>
              <a:t>(X,Z), voraussetzen(Z,Y);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</p:spPr>
        <p:txBody>
          <a:bodyPr/>
          <a:lstStyle/>
          <a:p>
            <a:fld id="{CE4F77AF-5FC3-3742-9B04-C4967E118F6E}" type="slidenum">
              <a:rPr lang="de-DE" smtClean="0"/>
              <a:pPr/>
              <a:t>94</a:t>
            </a:fld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>
            <a:off x="10591800" y="2661314"/>
            <a:ext cx="533400" cy="284413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Pfeil nach rechts 19"/>
          <p:cNvSpPr/>
          <p:nvPr/>
        </p:nvSpPr>
        <p:spPr>
          <a:xfrm rot="10800000">
            <a:off x="9307772" y="2183642"/>
            <a:ext cx="1284027" cy="1969256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437103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1885949"/>
            <a:ext cx="4514387" cy="3328457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None/>
            </a:pPr>
            <a:endParaRPr lang="de-DE" dirty="0"/>
          </a:p>
          <a:p>
            <a:pPr>
              <a:spcBef>
                <a:spcPts val="1500"/>
              </a:spcBef>
              <a:buNone/>
            </a:pPr>
            <a:r>
              <a:rPr lang="de-DE" b="0" dirty="0"/>
              <a:t>	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950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 txBox="1">
            <a:spLocks/>
          </p:cNvSpPr>
          <p:nvPr/>
        </p:nvSpPr>
        <p:spPr>
          <a:xfrm>
            <a:off x="523950" y="1885949"/>
            <a:ext cx="10704882" cy="4452233"/>
          </a:xfrm>
          <a:prstGeom prst="rect">
            <a:avLst/>
          </a:prstGeom>
        </p:spPr>
        <p:txBody>
          <a:bodyPr lIns="0">
            <a:noAutofit/>
          </a:bodyPr>
          <a:lstStyle/>
          <a:p>
            <a:pPr>
              <a:spcBef>
                <a:spcPts val="1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de-DE" sz="2200" dirty="0"/>
              <a:t> </a:t>
            </a:r>
            <a:r>
              <a:rPr lang="de-DE" sz="2400" dirty="0"/>
              <a:t>Zuerst wird eine temporäre Sicht </a:t>
            </a:r>
            <a:r>
              <a:rPr lang="de-DE" sz="2400" i="1" dirty="0" err="1"/>
              <a:t>TransVorl</a:t>
            </a:r>
            <a:r>
              <a:rPr lang="de-DE" sz="2400" dirty="0"/>
              <a:t> mit der </a:t>
            </a:r>
            <a:r>
              <a:rPr lang="de-DE" sz="2400" b="1" dirty="0" err="1"/>
              <a:t>with</a:t>
            </a:r>
            <a:r>
              <a:rPr lang="de-DE" sz="2400" dirty="0"/>
              <a:t>-Klausel angelegt</a:t>
            </a:r>
          </a:p>
          <a:p>
            <a:pPr>
              <a:spcBef>
                <a:spcPts val="1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de-DE" sz="2400" dirty="0"/>
              <a:t> Diese Sicht ist rekursiv definiert, da sie selbst in der Definition vorkommt</a:t>
            </a:r>
          </a:p>
          <a:p>
            <a:pPr>
              <a:spcBef>
                <a:spcPts val="1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de-DE" sz="2400" dirty="0"/>
              <a:t> Aus dieser Sicht werden dann die gewünschten Tupel extrahiert</a:t>
            </a:r>
            <a:endParaRPr lang="en-GB" sz="2400" dirty="0"/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</p:spPr>
        <p:txBody>
          <a:bodyPr/>
          <a:lstStyle/>
          <a:p>
            <a:fld id="{CE4F77AF-5FC3-3742-9B04-C4967E118F6E}" type="slidenum">
              <a:rPr lang="de-DE" smtClean="0"/>
              <a:pPr/>
              <a:t>95</a:t>
            </a:fld>
            <a:endParaRPr lang="de-DE" dirty="0"/>
          </a:p>
        </p:txBody>
      </p:sp>
      <p:sp>
        <p:nvSpPr>
          <p:cNvPr id="5" name="Textplatzhalter 1">
            <a:extLst>
              <a:ext uri="{FF2B5EF4-FFF2-40B4-BE49-F238E27FC236}">
                <a16:creationId xmlns:a16="http://schemas.microsoft.com/office/drawing/2014/main" id="{A5521731-264A-0B94-BFF9-96B7DA502B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950" y="1219424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Zusammengefasst</a:t>
            </a:r>
            <a:endParaRPr lang="de-DE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79828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1885949"/>
            <a:ext cx="4514387" cy="3328457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None/>
            </a:pPr>
            <a:endParaRPr lang="de-DE" dirty="0"/>
          </a:p>
          <a:p>
            <a:pPr>
              <a:spcBef>
                <a:spcPts val="1500"/>
              </a:spcBef>
              <a:buNone/>
            </a:pPr>
            <a:r>
              <a:rPr lang="de-DE" b="0" dirty="0"/>
              <a:t>	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950" y="49597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</p:spPr>
        <p:txBody>
          <a:bodyPr/>
          <a:lstStyle/>
          <a:p>
            <a:fld id="{CE4F77AF-5FC3-3742-9B04-C4967E118F6E}" type="slidenum">
              <a:rPr lang="de-DE" smtClean="0"/>
              <a:pPr/>
              <a:t>96</a:t>
            </a:fld>
            <a:endParaRPr lang="de-DE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7328171" y="495974"/>
          <a:ext cx="3005957" cy="3566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5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05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6149">
                <a:tc gridSpan="2"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voraussetzen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Vorgänger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Nachfolger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6149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5259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762985"/>
              </p:ext>
            </p:extLst>
          </p:nvPr>
        </p:nvGraphicFramePr>
        <p:xfrm>
          <a:off x="514814" y="914426"/>
          <a:ext cx="6706306" cy="4754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66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8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86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28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4731">
                <a:tc gridSpan="4"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Vorlesungen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 err="1"/>
                        <a:t>VorlNr</a:t>
                      </a:r>
                      <a:endParaRPr lang="de-DE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Titel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/>
                        <a:t>SWS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 err="1"/>
                        <a:t>gelesenVon</a:t>
                      </a:r>
                      <a:endParaRPr lang="de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Grundzüge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Erkenntnistheorie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Mäeutik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Logik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4372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Wissenschaftstheorie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4731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Bioethik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5259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>
                          <a:solidFill>
                            <a:srgbClr val="CC0099"/>
                          </a:solidFill>
                        </a:rPr>
                        <a:t>Der Wiener</a:t>
                      </a:r>
                      <a:r>
                        <a:rPr lang="de-DE" sz="2000" baseline="0" dirty="0">
                          <a:solidFill>
                            <a:srgbClr val="CC0099"/>
                          </a:solidFill>
                        </a:rPr>
                        <a:t> Kreis</a:t>
                      </a:r>
                      <a:endParaRPr lang="de-DE" sz="2000" dirty="0">
                        <a:solidFill>
                          <a:srgbClr val="CC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Glaube und Wissen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0968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4630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Die 3 Kritiken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7681093" y="4450106"/>
          <a:ext cx="3686974" cy="2133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869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5907">
                <a:tc>
                  <a:txBody>
                    <a:bodyPr/>
                    <a:lstStyle/>
                    <a:p>
                      <a:pPr algn="ctr"/>
                      <a:endParaRPr lang="de-DE" sz="2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907">
                <a:tc>
                  <a:txBody>
                    <a:bodyPr/>
                    <a:lstStyle/>
                    <a:p>
                      <a:pPr algn="ctr"/>
                      <a:r>
                        <a:rPr lang="de-DE" sz="2200" dirty="0"/>
                        <a:t>Grundzüge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907">
                <a:tc>
                  <a:txBody>
                    <a:bodyPr/>
                    <a:lstStyle/>
                    <a:p>
                      <a:pPr algn="ctr"/>
                      <a:r>
                        <a:rPr lang="de-DE" sz="2200" dirty="0"/>
                        <a:t>Ethik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907">
                <a:tc>
                  <a:txBody>
                    <a:bodyPr/>
                    <a:lstStyle/>
                    <a:p>
                      <a:pPr algn="ctr"/>
                      <a:r>
                        <a:rPr lang="de-DE" sz="2200" dirty="0"/>
                        <a:t>Erkenntnistheorie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907">
                <a:tc>
                  <a:txBody>
                    <a:bodyPr/>
                    <a:lstStyle/>
                    <a:p>
                      <a:pPr algn="ctr"/>
                      <a:r>
                        <a:rPr lang="de-DE" sz="2200" dirty="0"/>
                        <a:t>Wissenschaftstheorie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013745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E7DBAE-B2D7-BD07-B8ED-419C10ADD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Veränderungen am Datenbestand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6C602-7BFE-C7AB-F43D-583D63A9F4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97238C-8B41-741C-C666-571505FFD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97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311406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777" y="1603429"/>
            <a:ext cx="9810005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Veränderungen am Datenbestand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4" y="2857500"/>
            <a:ext cx="11139242" cy="3480682"/>
          </a:xfrm>
        </p:spPr>
        <p:txBody>
          <a:bodyPr>
            <a:noAutofit/>
          </a:bodyPr>
          <a:lstStyle/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Einfügen von </a:t>
            </a:r>
            <a:r>
              <a:rPr lang="de-DE" sz="2600" b="0" dirty="0" err="1"/>
              <a:t>Tupeln</a:t>
            </a:r>
            <a:endParaRPr lang="de-DE" sz="2600" b="0" dirty="0"/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Löschen von </a:t>
            </a:r>
            <a:r>
              <a:rPr lang="de-DE" sz="2600" b="0" dirty="0" err="1"/>
              <a:t>Tupeln</a:t>
            </a:r>
            <a:endParaRPr lang="de-DE" sz="2600" b="0" dirty="0"/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de-DE" sz="2600" b="0" dirty="0"/>
              <a:t>Zweistufiges Vorgehen bei Änderungen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3" y="743424"/>
            <a:ext cx="9810178" cy="247450"/>
          </a:xfrm>
        </p:spPr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98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97174914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Veränderungen am Datenbestand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364828"/>
            <a:ext cx="11148032" cy="397335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sz="2600" b="0" dirty="0">
                <a:solidFill>
                  <a:srgbClr val="004B92"/>
                </a:solidFill>
              </a:rPr>
              <a:t>Einfügen von Tupeln</a:t>
            </a:r>
          </a:p>
          <a:p>
            <a:pPr>
              <a:buNone/>
            </a:pPr>
            <a:r>
              <a:rPr lang="de-DE" sz="2600" dirty="0" err="1"/>
              <a:t>insert</a:t>
            </a:r>
            <a:r>
              <a:rPr lang="de-DE" sz="2600" dirty="0"/>
              <a:t> </a:t>
            </a:r>
            <a:r>
              <a:rPr lang="de-DE" sz="2600" dirty="0" err="1"/>
              <a:t>into</a:t>
            </a:r>
            <a:r>
              <a:rPr lang="de-DE" sz="2600" dirty="0"/>
              <a:t> </a:t>
            </a:r>
            <a:r>
              <a:rPr lang="de-DE" sz="2600" b="0" dirty="0"/>
              <a:t>Studenten (</a:t>
            </a:r>
            <a:r>
              <a:rPr lang="de-DE" sz="2600" b="0" dirty="0" err="1"/>
              <a:t>MatrNr</a:t>
            </a:r>
            <a:r>
              <a:rPr lang="de-DE" sz="2600" b="0" dirty="0"/>
              <a:t>, Name)</a:t>
            </a:r>
          </a:p>
          <a:p>
            <a:pPr>
              <a:buNone/>
            </a:pPr>
            <a:r>
              <a:rPr lang="de-DE" sz="2600" dirty="0"/>
              <a:t>	</a:t>
            </a:r>
            <a:r>
              <a:rPr lang="de-DE" sz="2600" dirty="0" err="1"/>
              <a:t>values</a:t>
            </a:r>
            <a:r>
              <a:rPr lang="de-DE" sz="2600" b="0" dirty="0"/>
              <a:t> (28121, 'Archimedes');</a:t>
            </a:r>
          </a:p>
          <a:p>
            <a:pPr>
              <a:buNone/>
            </a:pPr>
            <a:endParaRPr lang="de-DE" sz="2600" b="0" dirty="0"/>
          </a:p>
          <a:p>
            <a:pPr>
              <a:buNone/>
            </a:pPr>
            <a:r>
              <a:rPr lang="de-DE" sz="2600" dirty="0" err="1"/>
              <a:t>insert</a:t>
            </a:r>
            <a:r>
              <a:rPr lang="de-DE" sz="2600" dirty="0"/>
              <a:t> </a:t>
            </a:r>
            <a:r>
              <a:rPr lang="de-DE" sz="2600" dirty="0" err="1"/>
              <a:t>into</a:t>
            </a:r>
            <a:r>
              <a:rPr lang="de-DE" sz="2600" dirty="0"/>
              <a:t> </a:t>
            </a:r>
            <a:r>
              <a:rPr lang="de-DE" sz="2600" b="0" dirty="0"/>
              <a:t>hören</a:t>
            </a:r>
          </a:p>
          <a:p>
            <a:pPr>
              <a:buNone/>
            </a:pPr>
            <a:r>
              <a:rPr lang="de-DE" sz="2600" b="0" dirty="0"/>
              <a:t>	</a:t>
            </a:r>
            <a:r>
              <a:rPr lang="de-DE" sz="2600" dirty="0" err="1"/>
              <a:t>select</a:t>
            </a:r>
            <a:r>
              <a:rPr lang="de-DE" sz="2600" b="0" dirty="0"/>
              <a:t> </a:t>
            </a:r>
            <a:r>
              <a:rPr lang="de-DE" sz="2600" b="0" dirty="0" err="1"/>
              <a:t>s.MatrNr</a:t>
            </a:r>
            <a:r>
              <a:rPr lang="de-DE" sz="2600" b="0" dirty="0"/>
              <a:t>, </a:t>
            </a:r>
            <a:r>
              <a:rPr lang="de-DE" sz="2600" b="0" dirty="0" err="1"/>
              <a:t>v.VorlNr</a:t>
            </a:r>
            <a:endParaRPr lang="de-DE" sz="2600" b="0" dirty="0"/>
          </a:p>
          <a:p>
            <a:pPr>
              <a:buNone/>
            </a:pPr>
            <a:r>
              <a:rPr lang="de-DE" sz="2600" b="0" dirty="0"/>
              <a:t>		</a:t>
            </a:r>
            <a:r>
              <a:rPr lang="de-DE" sz="2600" dirty="0" err="1"/>
              <a:t>from</a:t>
            </a:r>
            <a:r>
              <a:rPr lang="de-DE" sz="2600" b="0" dirty="0"/>
              <a:t> Studenten s, Vorlesungen v</a:t>
            </a:r>
          </a:p>
          <a:p>
            <a:pPr>
              <a:buNone/>
            </a:pPr>
            <a:r>
              <a:rPr lang="de-DE" sz="2600" dirty="0"/>
              <a:t>		</a:t>
            </a:r>
            <a:r>
              <a:rPr lang="de-DE" sz="2600" dirty="0" err="1"/>
              <a:t>where</a:t>
            </a:r>
            <a:r>
              <a:rPr lang="de-DE" sz="2600" b="0" dirty="0"/>
              <a:t> </a:t>
            </a:r>
            <a:r>
              <a:rPr lang="de-DE" sz="2600" b="0" dirty="0" err="1"/>
              <a:t>v.Titel</a:t>
            </a:r>
            <a:r>
              <a:rPr lang="de-DE" sz="2600" b="0" dirty="0"/>
              <a:t>= 'Logik' ;</a:t>
            </a:r>
          </a:p>
          <a:p>
            <a:pPr>
              <a:buNone/>
            </a:pPr>
            <a:endParaRPr lang="de-DE" sz="2600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SQL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99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0279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llgemeine Folien">
  <a:themeElements>
    <a:clrScheme name="UNIVERSITÄT DUISBURG ESSEN">
      <a:dk1>
        <a:srgbClr val="000000"/>
      </a:dk1>
      <a:lt1>
        <a:srgbClr val="FFFFFF"/>
      </a:lt1>
      <a:dk2>
        <a:srgbClr val="004C93"/>
      </a:dk2>
      <a:lt2>
        <a:srgbClr val="EFE4BF"/>
      </a:lt2>
      <a:accent1>
        <a:srgbClr val="EC7206"/>
      </a:accent1>
      <a:accent2>
        <a:srgbClr val="61A27C"/>
      </a:accent2>
      <a:accent3>
        <a:srgbClr val="B8103B"/>
      </a:accent3>
      <a:accent4>
        <a:srgbClr val="FECA00"/>
      </a:accent4>
      <a:accent5>
        <a:srgbClr val="A1B0D2"/>
      </a:accent5>
      <a:accent6>
        <a:srgbClr val="C1CADF"/>
      </a:accent6>
      <a:hlink>
        <a:srgbClr val="FFFFFF"/>
      </a:hlink>
      <a:folHlink>
        <a:srgbClr val="FFFFF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DE-20-0003 PPT ÜBERARBEITUNG RZ" id="{A3077141-3387-AE4A-B558-E37B166E368A}" vid="{001D1036-8C35-4B4A-BF8F-3409DA0C2135}"/>
    </a:ext>
  </a:extLst>
</a:theme>
</file>

<file path=ppt/theme/theme2.xml><?xml version="1.0" encoding="utf-8"?>
<a:theme xmlns:a="http://schemas.openxmlformats.org/drawingml/2006/main" name="Inhaltsfolien (Schlicht)">
  <a:themeElements>
    <a:clrScheme name="UNIVERSITÄT DUISBURG ESSEN">
      <a:dk1>
        <a:srgbClr val="000000"/>
      </a:dk1>
      <a:lt1>
        <a:srgbClr val="FFFFFF"/>
      </a:lt1>
      <a:dk2>
        <a:srgbClr val="004C93"/>
      </a:dk2>
      <a:lt2>
        <a:srgbClr val="EFE4BF"/>
      </a:lt2>
      <a:accent1>
        <a:srgbClr val="EC7206"/>
      </a:accent1>
      <a:accent2>
        <a:srgbClr val="61A27C"/>
      </a:accent2>
      <a:accent3>
        <a:srgbClr val="B8103B"/>
      </a:accent3>
      <a:accent4>
        <a:srgbClr val="FECA00"/>
      </a:accent4>
      <a:accent5>
        <a:srgbClr val="A1B0D2"/>
      </a:accent5>
      <a:accent6>
        <a:srgbClr val="C1CADF"/>
      </a:accent6>
      <a:hlink>
        <a:srgbClr val="FFFFFF"/>
      </a:hlink>
      <a:folHlink>
        <a:srgbClr val="FFFFF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DE-20-0003 PPT ÜBERARBEITUNG RZ" id="{A3077141-3387-AE4A-B558-E37B166E368A}" vid="{DF5886AA-A43E-B246-BD49-51AE21586EFF}"/>
    </a:ext>
  </a:extLst>
</a:theme>
</file>

<file path=ppt/theme/theme3.xml><?xml version="1.0" encoding="utf-8"?>
<a:theme xmlns:a="http://schemas.openxmlformats.org/drawingml/2006/main" name="Inhaltsfolien (Schmuck)">
  <a:themeElements>
    <a:clrScheme name="UNIVERSITÄT DUISBURG ESSEN">
      <a:dk1>
        <a:srgbClr val="000000"/>
      </a:dk1>
      <a:lt1>
        <a:srgbClr val="FFFFFF"/>
      </a:lt1>
      <a:dk2>
        <a:srgbClr val="004C93"/>
      </a:dk2>
      <a:lt2>
        <a:srgbClr val="EFE4BF"/>
      </a:lt2>
      <a:accent1>
        <a:srgbClr val="EC7206"/>
      </a:accent1>
      <a:accent2>
        <a:srgbClr val="61A27C"/>
      </a:accent2>
      <a:accent3>
        <a:srgbClr val="B8103B"/>
      </a:accent3>
      <a:accent4>
        <a:srgbClr val="FECA00"/>
      </a:accent4>
      <a:accent5>
        <a:srgbClr val="A1B0D2"/>
      </a:accent5>
      <a:accent6>
        <a:srgbClr val="C1CADF"/>
      </a:accent6>
      <a:hlink>
        <a:srgbClr val="FFFFFF"/>
      </a:hlink>
      <a:folHlink>
        <a:srgbClr val="FFFFF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DE-20-0003 PPT ÜBERARBEITUNG RZ" id="{A3077141-3387-AE4A-B558-E37B166E368A}" vid="{92C61122-91CB-9C49-B978-D45E0BE0A61C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7333</Words>
  <Application>Microsoft Office PowerPoint</Application>
  <PresentationFormat>Widescreen</PresentationFormat>
  <Paragraphs>2851</Paragraphs>
  <Slides>128</Slides>
  <Notes>127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128</vt:i4>
      </vt:variant>
    </vt:vector>
  </HeadingPairs>
  <TitlesOfParts>
    <vt:vector size="140" baseType="lpstr">
      <vt:lpstr>Arial</vt:lpstr>
      <vt:lpstr>Arial Black</vt:lpstr>
      <vt:lpstr>Calibri</vt:lpstr>
      <vt:lpstr>Courier New</vt:lpstr>
      <vt:lpstr>Symbol</vt:lpstr>
      <vt:lpstr>Tahoma</vt:lpstr>
      <vt:lpstr>Times New Roman</vt:lpstr>
      <vt:lpstr>Wingdings</vt:lpstr>
      <vt:lpstr>Allgemeine Folien</vt:lpstr>
      <vt:lpstr>Inhaltsfolien (Schlicht)</vt:lpstr>
      <vt:lpstr>Inhaltsfolien (Schmuck)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 User</dc:creator>
  <cp:lastModifiedBy>Loepp, Benedikt</cp:lastModifiedBy>
  <cp:revision>270</cp:revision>
  <cp:lastPrinted>2022-10-26T05:46:45Z</cp:lastPrinted>
  <dcterms:created xsi:type="dcterms:W3CDTF">2020-12-09T14:30:18Z</dcterms:created>
  <dcterms:modified xsi:type="dcterms:W3CDTF">2024-11-28T09:51:02Z</dcterms:modified>
</cp:coreProperties>
</file>