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84" r:id="rId2"/>
    <p:sldMasterId id="2147483670" r:id="rId3"/>
  </p:sldMasterIdLst>
  <p:notesMasterIdLst>
    <p:notesMasterId r:id="rId45"/>
  </p:notesMasterIdLst>
  <p:sldIdLst>
    <p:sldId id="264" r:id="rId4"/>
    <p:sldId id="453" r:id="rId5"/>
    <p:sldId id="267" r:id="rId6"/>
    <p:sldId id="433" r:id="rId7"/>
    <p:sldId id="272" r:id="rId8"/>
    <p:sldId id="440" r:id="rId9"/>
    <p:sldId id="274" r:id="rId10"/>
    <p:sldId id="275" r:id="rId11"/>
    <p:sldId id="276" r:id="rId12"/>
    <p:sldId id="434" r:id="rId13"/>
    <p:sldId id="277" r:id="rId14"/>
    <p:sldId id="435" r:id="rId15"/>
    <p:sldId id="278" r:id="rId16"/>
    <p:sldId id="280" r:id="rId17"/>
    <p:sldId id="279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436" r:id="rId27"/>
    <p:sldId id="289" r:id="rId28"/>
    <p:sldId id="290" r:id="rId29"/>
    <p:sldId id="291" r:id="rId30"/>
    <p:sldId id="295" r:id="rId31"/>
    <p:sldId id="293" r:id="rId32"/>
    <p:sldId id="294" r:id="rId33"/>
    <p:sldId id="437" r:id="rId34"/>
    <p:sldId id="454" r:id="rId35"/>
    <p:sldId id="296" r:id="rId36"/>
    <p:sldId id="300" r:id="rId37"/>
    <p:sldId id="439" r:id="rId38"/>
    <p:sldId id="443" r:id="rId39"/>
    <p:sldId id="451" r:id="rId40"/>
    <p:sldId id="444" r:id="rId41"/>
    <p:sldId id="455" r:id="rId42"/>
    <p:sldId id="452" r:id="rId43"/>
    <p:sldId id="316" r:id="rId4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ewandowski" initials="DL" lastIdx="163" clrIdx="0">
    <p:extLst>
      <p:ext uri="{19B8F6BF-5375-455C-9EA6-DF929625EA0E}">
        <p15:presenceInfo xmlns:p15="http://schemas.microsoft.com/office/powerpoint/2012/main" userId="Dirk Lewandow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A99"/>
    <a:srgbClr val="CC0099"/>
    <a:srgbClr val="00FF99"/>
    <a:srgbClr val="46C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59" autoAdjust="0"/>
    <p:restoredTop sz="68310"/>
  </p:normalViewPr>
  <p:slideViewPr>
    <p:cSldViewPr snapToGrid="0" snapToObjects="1">
      <p:cViewPr varScale="1">
        <p:scale>
          <a:sx n="115" d="100"/>
          <a:sy n="115" d="100"/>
        </p:scale>
        <p:origin x="33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30D2D-C9C0-0A43-9CDA-FD1C7392E3E9}" type="datetimeFigureOut">
              <a:rPr lang="de-DE" smtClean="0"/>
              <a:pPr/>
              <a:t>05.12.2024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56D2-8CC5-134D-95EB-4AA507CEEB4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13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de-DE" dirty="0"/>
              <a:t>Wiederholung: Basisrelation bei veränderbare Sichten: Es ist tatsächlich so, Sichten über </a:t>
            </a:r>
            <a:r>
              <a:rPr lang="de-DE" i="1" dirty="0"/>
              <a:t>mehr als eine</a:t>
            </a:r>
            <a:r>
              <a:rPr lang="de-DE" dirty="0"/>
              <a:t> Relation sind i.allg. nicht aktualisierbar.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de-DE" dirty="0"/>
              <a:t>Probeklausur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798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168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  <a:p>
            <a:pPr marL="171450" indent="-171450">
              <a:buFont typeface="Symbol" pitchFamily="2" charset="2"/>
              <a:buChar char="-"/>
            </a:pPr>
            <a:endParaRPr lang="de-DE" dirty="0"/>
          </a:p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398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126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463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r>
              <a:rPr lang="de-DE" dirty="0" err="1"/>
              <a:t>Foreign</a:t>
            </a:r>
            <a:r>
              <a:rPr lang="de-DE" dirty="0"/>
              <a:t> </a:t>
            </a:r>
            <a:r>
              <a:rPr lang="de-DE" dirty="0" err="1"/>
              <a:t>key</a:t>
            </a:r>
            <a:r>
              <a:rPr lang="de-DE" dirty="0"/>
              <a:t> kann man auch explizit angeben, sehen wir später ein Beispiel zu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934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506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0787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7593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 = Studenten</a:t>
            </a:r>
          </a:p>
          <a:p>
            <a:r>
              <a:rPr lang="de-DE" dirty="0"/>
              <a:t>S = </a:t>
            </a:r>
            <a:r>
              <a:rPr lang="de-DE" dirty="0" err="1"/>
              <a:t>hoeren</a:t>
            </a:r>
            <a:endParaRPr lang="de-DE" dirty="0"/>
          </a:p>
          <a:p>
            <a:endParaRPr lang="de-DE" dirty="0"/>
          </a:p>
          <a:p>
            <a:r>
              <a:rPr lang="de-DE" dirty="0"/>
              <a:t>Die </a:t>
            </a:r>
            <a:r>
              <a:rPr lang="de-DE" dirty="0" err="1"/>
              <a:t>MatrNr</a:t>
            </a:r>
            <a:r>
              <a:rPr lang="de-DE" dirty="0"/>
              <a:t> in </a:t>
            </a:r>
            <a:r>
              <a:rPr lang="de-DE" dirty="0" err="1"/>
              <a:t>hoeren</a:t>
            </a:r>
            <a:r>
              <a:rPr lang="de-DE" dirty="0"/>
              <a:t> ist ein Fremdschlüssel auf </a:t>
            </a:r>
            <a:r>
              <a:rPr lang="de-DE" dirty="0" err="1"/>
              <a:t>MatrNr</a:t>
            </a:r>
            <a:r>
              <a:rPr lang="de-DE" dirty="0"/>
              <a:t> in Studenten</a:t>
            </a:r>
          </a:p>
          <a:p>
            <a:r>
              <a:rPr lang="de-DE" dirty="0"/>
              <a:t>Lösche ich einen Studenten (in R), dann wird automatisch auch der Eintrag in S (</a:t>
            </a:r>
            <a:r>
              <a:rPr lang="de-DE" dirty="0" err="1"/>
              <a:t>hoeren</a:t>
            </a:r>
            <a:r>
              <a:rPr lang="de-DE" dirty="0"/>
              <a:t>) gelöscht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553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1200"/>
              </a:spcBef>
              <a:buFont typeface="Symbol" pitchFamily="2" charset="2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20845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148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704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Gesamte </a:t>
            </a:r>
            <a:r>
              <a:rPr lang="de-DE" dirty="0" err="1"/>
              <a:t>eingestrichelte</a:t>
            </a:r>
            <a:r>
              <a:rPr lang="de-DE" dirty="0"/>
              <a:t> Information nach Löschen von Sokrates entfernt – hören / prüfen Tupel sind weg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5255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2147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6115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227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2707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5707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31965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899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1014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8862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8219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1449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5128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cascade</a:t>
            </a:r>
            <a:r>
              <a:rPr lang="de-DE" dirty="0"/>
              <a:t> – kein mehrfaches Auslösen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401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0621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4864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spcBef>
                <a:spcPts val="1200"/>
              </a:spcBef>
              <a:buFont typeface="Symbol" pitchFamily="2" charset="2"/>
              <a:buChar char="-"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2709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1200"/>
              </a:spcBef>
              <a:buFont typeface="Symbol" pitchFamily="2" charset="2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1927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spcBef>
                <a:spcPts val="1200"/>
              </a:spcBef>
              <a:buFont typeface="Symbol" pitchFamily="2" charset="2"/>
              <a:buChar char="-"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051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17229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5598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 pitchFamily="2" charset="2"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893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735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Symbol" pitchFamily="2" charset="2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224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1200"/>
              </a:spcBef>
              <a:buFont typeface="Symbol" pitchFamily="2" charset="2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000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146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4D56D2-8CC5-134D-95EB-4AA507CEEB42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714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5730F1C-C70B-6C4F-868B-5A625A265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552923">
            <a:off x="7430924" y="2364304"/>
            <a:ext cx="2018889" cy="2024732"/>
          </a:xfrm>
          <a:prstGeom prst="ellipse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36000" tIns="144000" rIns="0" bIns="36000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Optional ein Störer mit Text zu dem Thema.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6731A96-8EDA-E842-AE3E-9978AAEF8E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9EDD2FA-DF5A-1248-93FE-DD382C81A0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21950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6EDF304B-3327-8C44-A4B7-1BCFF6F9F6F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2769832"/>
            <a:ext cx="5202406" cy="3195961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4" name="Diagrammplatzhalter 23">
            <a:extLst>
              <a:ext uri="{FF2B5EF4-FFF2-40B4-BE49-F238E27FC236}">
                <a16:creationId xmlns:a16="http://schemas.microsoft.com/office/drawing/2014/main" id="{A71B0928-53ED-164C-8F03-423FAF7A29F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9832"/>
            <a:ext cx="5202406" cy="3195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CB41462-1ECF-3446-99E1-B6E5DDE89C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517" y="742821"/>
            <a:ext cx="980121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E637541-5426-4AD9-BABE-2735975677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4353C7D-6483-4338-8AEA-B8001C7AD1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837CEFE-C114-453C-9289-7D496179F1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3EA48-B78C-422E-BD18-C82F830CBC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3666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60B66336-BF5E-8245-80B7-232CB0EF20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0" y="139113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8F642210-2E21-6941-9934-1603D01B8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0955"/>
            <a:ext cx="5200361" cy="3200168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Diagrammplatzhalter 23">
            <a:extLst>
              <a:ext uri="{FF2B5EF4-FFF2-40B4-BE49-F238E27FC236}">
                <a16:creationId xmlns:a16="http://schemas.microsoft.com/office/drawing/2014/main" id="{9A6098AD-330D-9146-95E5-B514A33D1A1B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0955"/>
            <a:ext cx="5200361" cy="32001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04190856-CD1D-4B4F-A34F-AD3B332CD2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3374"/>
            <a:ext cx="9807530" cy="26774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23D65E0-846B-4FC9-BFE1-D7C0A88E6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4364A709-2246-44B2-8DDB-390C3A94F9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3CF07B8A-8182-432B-9929-32B0B122CB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593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A624F1E-5E9F-4DBD-9471-BC4B310E3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0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6132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77CFBD75-255E-1A41-BB4D-9E1D224A2F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9DF890E-DFC6-794A-AD1C-1B4030D1C3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667768"/>
            <a:ext cx="5194043" cy="2060590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82D28491-8FC9-4F4C-B3B1-4D831002C8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18" name="Bildplatzhalter 21">
            <a:extLst>
              <a:ext uri="{FF2B5EF4-FFF2-40B4-BE49-F238E27FC236}">
                <a16:creationId xmlns:a16="http://schemas.microsoft.com/office/drawing/2014/main" id="{9AEE2DBB-40AF-714D-B115-DA1245EA99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6F59BE16-8F3F-CF4E-B5DF-726ACCB5CE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6136"/>
            <a:ext cx="9798738" cy="2473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AC87A343-07F9-415E-B370-C36C6D5FC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DFE4FF2-162E-4C77-90BD-A8EF18F56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4CCAD25-A977-4F34-B15D-69B78E2AF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F5C2DA42-16AD-4887-88CD-997CB3D84BF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268650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21">
            <a:extLst>
              <a:ext uri="{FF2B5EF4-FFF2-40B4-BE49-F238E27FC236}">
                <a16:creationId xmlns:a16="http://schemas.microsoft.com/office/drawing/2014/main" id="{63B2AF04-555B-7344-9313-9898A01CCD3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21">
            <a:extLst>
              <a:ext uri="{FF2B5EF4-FFF2-40B4-BE49-F238E27FC236}">
                <a16:creationId xmlns:a16="http://schemas.microsoft.com/office/drawing/2014/main" id="{14C8BC8E-C997-844E-B4C0-7AFD1361ABA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107D4587-2E1E-5C42-8E79-C85AE2A0F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017CE37D-21D8-8D45-8FFB-30E32C307D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24E92FF4-E103-5C44-80F9-0FDB5F4E192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750592"/>
            <a:ext cx="9807531" cy="29569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B21696B-627F-430D-A0CC-6E99308104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603FDA-2C0F-45C2-BF0B-DE210A4F4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6E8A2A2-4044-4F22-ABFE-8F63D2ECB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C6CE3C9D-8862-42A4-9C03-4778F89915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800BFA8-CA45-4043-A815-852D7AEE8C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750180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5499D8D5-7940-9243-A4FB-6E66ACF6F9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668" y="1995854"/>
            <a:ext cx="5190969" cy="113420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90BBC81-6BED-B44D-BA5A-149B7D35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8" y="3429000"/>
            <a:ext cx="5190969" cy="253218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Bildplatzhalter 21">
            <a:extLst>
              <a:ext uri="{FF2B5EF4-FFF2-40B4-BE49-F238E27FC236}">
                <a16:creationId xmlns:a16="http://schemas.microsoft.com/office/drawing/2014/main" id="{9349BE05-3A72-8045-8C57-02C7C6EF7C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3432" y="1995854"/>
            <a:ext cx="5190969" cy="3965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2E881B9-9E77-CA42-A935-D8A3CF8352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4685"/>
            <a:ext cx="9798738" cy="28401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2B7BB8C-95D1-4B8C-B013-F6B62EB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823B7CD-CF02-4A33-91B6-D8C46BBAC4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3C6408C-BB3C-41C9-B59A-DC61839570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0362" y="6034404"/>
            <a:ext cx="51909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7" name="Datumsplatzhalter 3">
            <a:extLst>
              <a:ext uri="{FF2B5EF4-FFF2-40B4-BE49-F238E27FC236}">
                <a16:creationId xmlns:a16="http://schemas.microsoft.com/office/drawing/2014/main" id="{9AC2E0B9-52BB-4DE7-91FE-6706C38A4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3816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597" y="4123592"/>
            <a:ext cx="5199763" cy="1837592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598" y="2769576"/>
            <a:ext cx="5199763" cy="1143727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1" y="2769575"/>
            <a:ext cx="5199763" cy="31916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227393F9-CE04-864D-9E49-4C39E1A729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3431" y="744687"/>
            <a:ext cx="9807531" cy="2840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4FA04F-E055-464D-A23B-DF4D17363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1C22A6E-52BB-4C1F-B9BE-DE91B69E47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BE5676D0-C11A-4655-885D-6D9E2EBEB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838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5992427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81C761CC-23A6-4D70-9544-CA087B049F1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9154" y="6034404"/>
            <a:ext cx="11148033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2" name="Datumsplatzhalter 7">
            <a:extLst>
              <a:ext uri="{FF2B5EF4-FFF2-40B4-BE49-F238E27FC236}">
                <a16:creationId xmlns:a16="http://schemas.microsoft.com/office/drawing/2014/main" id="{9DCEFA27-A29E-BF66-FF28-F19821D3E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2"/>
            <a:ext cx="1174138" cy="245524"/>
          </a:xfrm>
        </p:spPr>
        <p:txBody>
          <a:bodyPr/>
          <a:lstStyle/>
          <a:p>
            <a:r>
              <a:rPr lang="de-DE" dirty="0"/>
              <a:t>WS 2023/24</a:t>
            </a:r>
          </a:p>
        </p:txBody>
      </p:sp>
    </p:spTree>
    <p:extLst>
      <p:ext uri="{BB962C8B-B14F-4D97-AF65-F5344CB8AC3E}">
        <p14:creationId xmlns:p14="http://schemas.microsoft.com/office/powerpoint/2010/main" val="1322886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406BCB8-41B8-EC4F-8B7E-804317A1F8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639" y="642170"/>
            <a:ext cx="580091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290918"/>
            <a:ext cx="12192000" cy="4006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4639" y="5569054"/>
            <a:ext cx="10565737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C784ED6-23B7-B543-85B2-276A6BEB54E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09177F0-451E-4A52-BCB6-3904225888C5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58AAD8-A9D1-4743-B844-9EBDC5D110A7}"/>
              </a:ext>
            </a:extLst>
          </p:cNvPr>
          <p:cNvSpPr/>
          <p:nvPr userDrawn="1"/>
        </p:nvSpPr>
        <p:spPr>
          <a:xfrm>
            <a:off x="6315552" y="6251197"/>
            <a:ext cx="5876448" cy="33443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A698717-44DB-4D98-A9EF-7C745D804A7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765" y="6294688"/>
            <a:ext cx="5343080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3118762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1">
            <a:extLst>
              <a:ext uri="{FF2B5EF4-FFF2-40B4-BE49-F238E27FC236}">
                <a16:creationId xmlns:a16="http://schemas.microsoft.com/office/drawing/2014/main" id="{10221449-7C55-4C4F-B8BF-3124EC06F8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6096000" cy="685800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F7FC2FD7-CAD9-3643-88AD-2C84AA7779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915C759-68AE-E949-AEDC-6C2AB05F62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03A68195-E784-BC47-B421-ECF634C7A9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8189" y="753364"/>
            <a:ext cx="3826542" cy="5275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354CCB-5558-48A3-A531-E1A04B771376}"/>
              </a:ext>
            </a:extLst>
          </p:cNvPr>
          <p:cNvSpPr txBox="1">
            <a:spLocks/>
          </p:cNvSpPr>
          <p:nvPr userDrawn="1"/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9188442-3CFC-4F42-A29E-37545B4DC9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9F9CF163-BF63-40B7-B09C-29D86C548A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439E0374-1FFB-4905-8DBF-46F960F66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4867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22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Stör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232C229E-CFC6-4350-9327-522003B3CCF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5DD62B81-1A73-4122-8AD7-A72448ACA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C95DF675-B4C8-45BD-BA97-CE0C8F0476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05226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1">
            <a:extLst>
              <a:ext uri="{FF2B5EF4-FFF2-40B4-BE49-F238E27FC236}">
                <a16:creationId xmlns:a16="http://schemas.microsoft.com/office/drawing/2014/main" id="{6AF5427D-36F2-5744-AB49-99C89FECA55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0"/>
            <a:ext cx="5709424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B78C1FF4-5A6D-A548-AF54-E87B682A1D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0BAB9DD2-8C2C-9140-B574-E59A229331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518" y="741839"/>
            <a:ext cx="5185907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7D8DEC5-E0DA-4EC5-8B57-E7C228AB5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A050D4E7-1304-45CD-9E0D-D4D4CC46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D89772C-877E-41FE-A68A-14C47E4E49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3431" y="6034404"/>
            <a:ext cx="518599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8769E91-2BE7-462C-B1ED-126025576D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518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276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62376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44CE882-CE30-3B40-860C-E829BA82C7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A26D613-D48B-455A-85EC-686254BCC3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2DF06919-89E5-4472-B2E8-DB4B29FEC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47A5D4AE-A541-4B5B-A537-E5542D8331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A30A4E1D-A8BD-4AE6-AF96-B3326E0BB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82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F82C07-6DE1-F344-86D9-DAA22A3D2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05" y="2769576"/>
            <a:ext cx="11148032" cy="3200401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F16C3CFB-FE69-6545-885C-4165788BAD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43423"/>
            <a:ext cx="9807531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34BD4E-680A-4E19-B1E1-D3FB71928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DF92031C-BE38-408A-BC20-82554C4685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70B8977-8240-4ECD-BA8D-859263BB1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55016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3403BD62-9AAE-7F46-879F-7A8ED05EB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0C6FB35F-B078-8044-961B-2F650A3166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65E1444D-1AF9-410A-A6A0-43D97620A93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474781" y="2760784"/>
            <a:ext cx="5202406" cy="32050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9D3537-02D5-4654-90A3-19C3E08CC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B82E7D4A-CA30-4937-BD9C-853E1C7562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EC58EF76-B80E-4328-BC2C-06220031A7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49B3CF1-443C-4564-8FB7-6CB211E852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BB9A16A-52DB-4754-8079-3F75B5D19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44009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E5202F2-04B3-4D49-9FC6-7B2C5C751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4C80EF50-F692-4A18-A8DB-11CA78A7FB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68208" y="2769577"/>
            <a:ext cx="5200361" cy="3191546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Diagrammplatzhalter 23">
            <a:extLst>
              <a:ext uri="{FF2B5EF4-FFF2-40B4-BE49-F238E27FC236}">
                <a16:creationId xmlns:a16="http://schemas.microsoft.com/office/drawing/2014/main" id="{109F0AB7-B6BB-4B76-806A-FE5D8277C296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523430" y="2769577"/>
            <a:ext cx="5200361" cy="3191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2" name="Textplatzhalter 16">
            <a:extLst>
              <a:ext uri="{FF2B5EF4-FFF2-40B4-BE49-F238E27FC236}">
                <a16:creationId xmlns:a16="http://schemas.microsoft.com/office/drawing/2014/main" id="{6B052AD5-DE99-45E5-9909-A2E90CE96B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59934B73-FF01-4B60-A2C1-32487D0C0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7ED832D7-2504-48DA-96D8-785298C310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2593" y="6025526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D5A087BE-3CB2-4E62-944B-F8DDBDAA0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873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21">
            <a:extLst>
              <a:ext uri="{FF2B5EF4-FFF2-40B4-BE49-F238E27FC236}">
                <a16:creationId xmlns:a16="http://schemas.microsoft.com/office/drawing/2014/main" id="{8BD933A8-00C1-461E-B40C-B2657A3418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577"/>
            <a:ext cx="5191567" cy="32138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AC7A2453-FC4C-48C1-ACD7-7C7C75BDBA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40A60AA-7D17-47FA-BBF7-F186C9E20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7" name="Textplatzhalter 9">
            <a:extLst>
              <a:ext uri="{FF2B5EF4-FFF2-40B4-BE49-F238E27FC236}">
                <a16:creationId xmlns:a16="http://schemas.microsoft.com/office/drawing/2014/main" id="{8CA294A7-7DE0-4ECE-A217-123C534719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D991E86B-72BC-44BE-80CA-11C8D70B7A7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430" y="1393992"/>
            <a:ext cx="9807531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61D707CD-5090-48D8-ACF5-CD705D029D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57129B52-74EC-4F1A-82FD-C3C784FC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307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chts/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6404973-A7E5-49FB-B90B-0CD3B5B7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A668B703-F1E1-4043-A8AB-94970A2DF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2" y="1476381"/>
            <a:ext cx="518525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</a:t>
            </a:r>
            <a:br>
              <a:rPr lang="de-DE" b="1" dirty="0"/>
            </a:br>
            <a:r>
              <a:rPr lang="de-DE" b="1" dirty="0"/>
              <a:t>mehrere Zeilen läuft.</a:t>
            </a:r>
            <a:endParaRPr lang="de-DE" dirty="0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173BCB30-13A3-48A7-9DDD-B29831849B3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3433" y="5102795"/>
            <a:ext cx="5202835" cy="86094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0" name="Bildplatzhalter 21">
            <a:extLst>
              <a:ext uri="{FF2B5EF4-FFF2-40B4-BE49-F238E27FC236}">
                <a16:creationId xmlns:a16="http://schemas.microsoft.com/office/drawing/2014/main" id="{A2E33AB7-28B1-4C81-B4B1-D6E8C11D1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3318" y="1476381"/>
            <a:ext cx="5194043" cy="4502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3" name="Textplatzhalter 9">
            <a:extLst>
              <a:ext uri="{FF2B5EF4-FFF2-40B4-BE49-F238E27FC236}">
                <a16:creationId xmlns:a16="http://schemas.microsoft.com/office/drawing/2014/main" id="{B32B2AC3-7E06-4E86-A51E-DF610CECF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D639AFEE-448B-489D-8E04-C2CD547B71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9CBE364-39B1-4D75-A202-B7F7A3E90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4E3647C9-4BE6-4DF4-B3B0-9B716E101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30272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/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C695CB49-51CE-4BE6-B298-88CC2DAA4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Bildplatzhalter 21">
            <a:extLst>
              <a:ext uri="{FF2B5EF4-FFF2-40B4-BE49-F238E27FC236}">
                <a16:creationId xmlns:a16="http://schemas.microsoft.com/office/drawing/2014/main" id="{CECEAB8F-527A-401C-ABA3-FAB64A6BE3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4639" y="1995854"/>
            <a:ext cx="2543454" cy="3970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BCBA297D-F116-480E-BBDB-F42A46CAEE4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178125" y="1995854"/>
            <a:ext cx="2543454" cy="39708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B8A6F78A-EBD6-4F9E-9DCB-260CC7D39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0422" y="2760785"/>
            <a:ext cx="5206939" cy="1881553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16">
            <a:extLst>
              <a:ext uri="{FF2B5EF4-FFF2-40B4-BE49-F238E27FC236}">
                <a16:creationId xmlns:a16="http://schemas.microsoft.com/office/drawing/2014/main" id="{AA7977F0-A4BE-4586-87C7-F42FA7B132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70424" y="4879731"/>
            <a:ext cx="5206938" cy="1078209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/>
          <a:lstStyle>
            <a:lvl1pPr marL="0" indent="0">
              <a:lnSpc>
                <a:spcPts val="2400"/>
              </a:lnSpc>
              <a:spcBef>
                <a:spcPts val="1400"/>
              </a:spcBef>
              <a:buNone/>
              <a:defRPr sz="1600"/>
            </a:lvl1pPr>
          </a:lstStyle>
          <a:p>
            <a:r>
              <a:rPr lang="de-DE" dirty="0"/>
              <a:t>Ein kleiner, hervorgehobener Textbereich, der über eine oder mehrere Zeilen läuft.</a:t>
            </a:r>
          </a:p>
        </p:txBody>
      </p:sp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96BE332B-1F22-4CA8-BE95-7B0FAE61E3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AF867608-C468-4051-BBB1-39C22B1C2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75333-247B-425C-8F60-BE1518FECE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4072" y="6037609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D3756B65-4B85-4FD1-8D3C-3839CCD228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178125" y="6038758"/>
            <a:ext cx="2543454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</p:spTree>
    <p:extLst>
      <p:ext uri="{BB962C8B-B14F-4D97-AF65-F5344CB8AC3E}">
        <p14:creationId xmlns:p14="http://schemas.microsoft.com/office/powerpoint/2010/main" val="40831604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6">
            <a:extLst>
              <a:ext uri="{FF2B5EF4-FFF2-40B4-BE49-F238E27FC236}">
                <a16:creationId xmlns:a16="http://schemas.microsoft.com/office/drawing/2014/main" id="{0D978528-6A6D-ED4A-AAF6-77DF85D627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7823" y="3907278"/>
            <a:ext cx="5185022" cy="2053905"/>
          </a:xfrm>
          <a:prstGeom prst="rect">
            <a:avLst/>
          </a:prstGeom>
          <a:solidFill>
            <a:schemeClr val="bg2"/>
          </a:solidFill>
        </p:spPr>
        <p:txBody>
          <a:bodyPr lIns="144000" tIns="144000" rIns="144000" bIns="14400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C3ABC3CE-9C0E-7340-85EB-AD55A2C74A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7600" y="3038039"/>
            <a:ext cx="519976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Kleiner Einleitungstext </a:t>
            </a:r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C781AF8B-F25D-C74E-9233-093F874311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4638" y="2769577"/>
            <a:ext cx="5199539" cy="323556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600"/>
              </a:spcBef>
              <a:buNone/>
              <a:defRPr sz="1600"/>
            </a:lvl1pPr>
          </a:lstStyle>
          <a:p>
            <a:r>
              <a:rPr lang="de-DE" dirty="0"/>
              <a:t>Textbereich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7B93628-5CF3-4A22-9955-B96BD1AE2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2D84D960-B3FB-47E0-863D-B650E7F367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7A516F84-AF18-47B3-A7D3-67F8845E5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112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Fokus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3815A0E-B306-7340-A5C3-043234B68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7" name="Textplatzhalter 7">
            <a:extLst>
              <a:ext uri="{FF2B5EF4-FFF2-40B4-BE49-F238E27FC236}">
                <a16:creationId xmlns:a16="http://schemas.microsoft.com/office/drawing/2014/main" id="{B19F4576-4A35-4FD0-B298-96677A3FB5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917" y="635872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4E7118B-E20F-4053-A036-BE29FAA390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D2C9BD5D-32EA-4724-AA80-9DED5DFF27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</p:spTree>
    <p:extLst>
      <p:ext uri="{BB962C8B-B14F-4D97-AF65-F5344CB8AC3E}">
        <p14:creationId xmlns:p14="http://schemas.microsoft.com/office/powerpoint/2010/main" val="24207203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9963F4C2-B1EA-7247-9D81-1D35413B57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3431" y="1491449"/>
            <a:ext cx="11159584" cy="3806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69EF2B0F-8C07-4646-A2D8-CAA8500C07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0297" y="5366552"/>
            <a:ext cx="11162548" cy="60565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6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Bildbeschreibung</a:t>
            </a:r>
            <a:endParaRPr lang="de-DE" dirty="0"/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F456F27E-B3C5-42D1-ADE7-4D1500C1D5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AE28275E-9F01-46AB-B419-EC3470E98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741F0D4F-7EE0-4B20-8360-4BE8604890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639" y="6034404"/>
            <a:ext cx="1116254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335CA81-98AC-4B53-8EBF-2E304176A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05524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links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6F34096C-70FB-458B-AEB6-16939A2E9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92ABBF87-C11A-4DC9-A2FB-288658D4B2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78023" y="735956"/>
            <a:ext cx="3844146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18A936F6-6A00-41C9-9C1E-B1710ABB38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467072"/>
            <a:ext cx="6096000" cy="5390927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7B2B8F8B-EA89-4AB7-AAA2-05987ECFD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8023" y="1467073"/>
            <a:ext cx="5184822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948D2F5B-7214-40AA-846E-DC0F0EBA598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78023" y="2769577"/>
            <a:ext cx="5184822" cy="320919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47148FDA-ADBC-40FB-9225-2504B4364A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65989" y="6034404"/>
            <a:ext cx="5184822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922CFD8-CBFF-4424-9AAF-EEAE9E1897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7802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5848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Voll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72218377-B16C-4ADE-9254-11AE7F7B17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35956"/>
            <a:ext cx="9798738" cy="35700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15" name="Bildplatzhalter 21">
            <a:extLst>
              <a:ext uri="{FF2B5EF4-FFF2-40B4-BE49-F238E27FC236}">
                <a16:creationId xmlns:a16="http://schemas.microsoft.com/office/drawing/2014/main" id="{5062BE4E-EFB8-4E09-8BF8-F6A351C5E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82576" y="1469492"/>
            <a:ext cx="5709424" cy="538850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6" name="Textplatzhalter 16">
            <a:extLst>
              <a:ext uri="{FF2B5EF4-FFF2-40B4-BE49-F238E27FC236}">
                <a16:creationId xmlns:a16="http://schemas.microsoft.com/office/drawing/2014/main" id="{52A041DA-1614-4AED-8C45-8166F744F6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276" y="1469492"/>
            <a:ext cx="5189149" cy="708536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24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Kleine Headline, die über mehrere Zeilen läuft.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AB106B3-4AE8-4E3C-AA5A-475711E29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4269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8C36D524-CAD5-4671-8A80-68C200CE10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577"/>
            <a:ext cx="5191569" cy="3213832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FAB2470-AC9A-41E0-9801-3B29CCA6E1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7855" y="6034404"/>
            <a:ext cx="5191569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72D043A-FC61-4F9C-AC95-866611FB5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3605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505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9AFAE9-3AA6-ED47-8416-9A8C4416F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411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999182-371D-BA4A-A2D5-B547351F5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02C99D7-65BF-4586-A00E-BC048649D47D}"/>
              </a:ext>
            </a:extLst>
          </p:cNvPr>
          <p:cNvCxnSpPr>
            <a:cxnSpLocks/>
          </p:cNvCxnSpPr>
          <p:nvPr userDrawn="1"/>
        </p:nvCxnSpPr>
        <p:spPr>
          <a:xfrm>
            <a:off x="0" y="729762"/>
            <a:ext cx="83966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10DD2E7E-2DE8-49A6-8A34-248F2114932D}"/>
              </a:ext>
            </a:extLst>
          </p:cNvPr>
          <p:cNvCxnSpPr>
            <a:cxnSpLocks/>
          </p:cNvCxnSpPr>
          <p:nvPr userDrawn="1"/>
        </p:nvCxnSpPr>
        <p:spPr>
          <a:xfrm>
            <a:off x="8396654" y="697832"/>
            <a:ext cx="0" cy="480615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7C6C2283-29B0-4F33-AE35-3B5A7EF02B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7917" y="6339679"/>
            <a:ext cx="7250173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Name | Datum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78DCDD0-3693-403A-96AD-55E172535B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der Titel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115D0F2-BEFD-4174-8000-2A6C4FD747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605D841-6F7D-489C-B0FF-DAF2A91D6ADB}"/>
              </a:ext>
            </a:extLst>
          </p:cNvPr>
          <p:cNvCxnSpPr>
            <a:cxnSpLocks/>
          </p:cNvCxnSpPr>
          <p:nvPr userDrawn="1"/>
        </p:nvCxnSpPr>
        <p:spPr>
          <a:xfrm>
            <a:off x="1828800" y="5462955"/>
            <a:ext cx="656785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82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a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D752C10-3DE1-A442-B6B9-3003175FEB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B47FCFAF-83A5-4DD0-9ED1-AA4C8A4919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31695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steht das nächste Kapitel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D6582C-2B17-40CF-A0CB-19BE175BC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333912"/>
            <a:ext cx="2394752" cy="929164"/>
          </a:xfrm>
          <a:prstGeom prst="rect">
            <a:avLst/>
          </a:prstGeom>
        </p:spPr>
      </p:pic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3A68E7C-6E27-4ED0-B836-D31A9EDF63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4846538"/>
            <a:ext cx="7250173" cy="47697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Und hier der Untertitel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FEF81942-DAFD-4553-BF35-D14697C3C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0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88FFF8B-ED51-744E-8DF4-9622A28642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56" t="28058" r="7677" b="28323"/>
          <a:stretch/>
        </p:blipFill>
        <p:spPr>
          <a:xfrm>
            <a:off x="0" y="0"/>
            <a:ext cx="12192000" cy="34200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6B93E2-D082-9147-AAA9-478203422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97248" y="5614499"/>
            <a:ext cx="2394752" cy="929164"/>
          </a:xfrm>
          <a:prstGeom prst="rect">
            <a:avLst/>
          </a:prstGeom>
        </p:spPr>
      </p:pic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BF587E22-291E-0E45-A5CD-292399E38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917" y="4341548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36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Vielen Dank für Ihre Aufmerksamkeit!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46914BE9-DCB8-F747-8591-1070CC427E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917" y="5093270"/>
            <a:ext cx="9040617" cy="5212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Name | Kontaktinformationen</a:t>
            </a:r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60F7E426-9BFE-B841-8E63-CF10C88CC0F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627" y="6339679"/>
            <a:ext cx="9085007" cy="1849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Thema der Präsentation | Datum</a:t>
            </a:r>
          </a:p>
        </p:txBody>
      </p:sp>
    </p:spTree>
    <p:extLst>
      <p:ext uri="{BB962C8B-B14F-4D97-AF65-F5344CB8AC3E}">
        <p14:creationId xmlns:p14="http://schemas.microsoft.com/office/powerpoint/2010/main" val="307021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inks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5196B87F-BC24-C64A-8D28-271EA4F4B9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431" y="1384189"/>
            <a:ext cx="9798738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D67773A1-FF38-F34A-B0D5-E82EFE78F5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1" y="2769833"/>
            <a:ext cx="5191567" cy="32047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25" name="Textplatzhalter 16">
            <a:extLst>
              <a:ext uri="{FF2B5EF4-FFF2-40B4-BE49-F238E27FC236}">
                <a16:creationId xmlns:a16="http://schemas.microsoft.com/office/drawing/2014/main" id="{3040423D-3398-EF4E-866B-C225459238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3"/>
            <a:ext cx="5191569" cy="3204784"/>
          </a:xfrm>
          <a:prstGeom prst="rect">
            <a:avLst/>
          </a:prstGeom>
        </p:spPr>
        <p:txBody>
          <a:bodyPr lIns="0">
            <a:normAutofit/>
          </a:bodyPr>
          <a:lstStyle>
            <a:lvl1pPr marL="321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SzPct val="120000"/>
              <a:buFont typeface="Wingdings" pitchFamily="2" charset="2"/>
              <a:buChar char="§"/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67CF15E6-663E-A848-8D63-D271510438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3431" y="748008"/>
            <a:ext cx="9798738" cy="2455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587BD7E-5D8F-498B-A4A3-8EF69C382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F5ACB15-E86B-4808-9840-CB0CB2AC11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52816DA9-A624-42F4-B35A-95055D6616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65989" y="6034404"/>
            <a:ext cx="5211198" cy="2474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Quelle: Abbild X, Prometheus Archiv (Beispiel)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F013E61-374A-4B2D-B4D0-898DDB054B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935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se/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9">
            <a:extLst>
              <a:ext uri="{FF2B5EF4-FFF2-40B4-BE49-F238E27FC236}">
                <a16:creationId xmlns:a16="http://schemas.microsoft.com/office/drawing/2014/main" id="{F4F1D500-EEDF-5D45-9F72-99CFAE09FF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3517" y="742821"/>
            <a:ext cx="9783763" cy="24065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19F89-57D8-C94C-9355-8CF08B330A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517" y="2004646"/>
            <a:ext cx="11157438" cy="3182816"/>
          </a:xfrm>
          <a:prstGeom prst="rect">
            <a:avLst/>
          </a:prstGeom>
        </p:spPr>
        <p:txBody>
          <a:bodyPr lIns="0" tIns="36000"/>
          <a:lstStyle>
            <a:lvl1pPr marL="0" indent="0" algn="ctr">
              <a:lnSpc>
                <a:spcPct val="100000"/>
              </a:lnSpc>
              <a:buNone/>
              <a:defRPr sz="3200" b="1" i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Hier kann eine These, ein Zitat oder Ähnliches stehen.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Qui</a:t>
            </a:r>
            <a:r>
              <a:rPr lang="de-DE" dirty="0"/>
              <a:t> </a:t>
            </a:r>
            <a:r>
              <a:rPr lang="de-DE" dirty="0" err="1"/>
              <a:t>sunt</a:t>
            </a:r>
            <a:r>
              <a:rPr lang="de-DE" dirty="0"/>
              <a:t> et </a:t>
            </a:r>
            <a:r>
              <a:rPr lang="de-DE" dirty="0" err="1"/>
              <a:t>endipsum</a:t>
            </a:r>
            <a:r>
              <a:rPr lang="de-DE" dirty="0"/>
              <a:t> </a:t>
            </a:r>
            <a:r>
              <a:rPr lang="de-DE" dirty="0" err="1"/>
              <a:t>rae</a:t>
            </a:r>
            <a:r>
              <a:rPr lang="de-DE" dirty="0"/>
              <a:t> </a:t>
            </a:r>
            <a:r>
              <a:rPr lang="de-DE" dirty="0" err="1"/>
              <a:t>pratemo</a:t>
            </a:r>
            <a:r>
              <a:rPr lang="de-DE" dirty="0"/>
              <a:t> </a:t>
            </a:r>
            <a:r>
              <a:rPr lang="de-DE" dirty="0" err="1"/>
              <a:t>uptas</a:t>
            </a:r>
            <a:r>
              <a:rPr lang="de-DE" dirty="0"/>
              <a:t> </a:t>
            </a:r>
            <a:r>
              <a:rPr lang="de-DE" dirty="0" err="1"/>
              <a:t>dipsum</a:t>
            </a:r>
            <a:r>
              <a:rPr lang="de-DE" dirty="0"/>
              <a:t>.“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4F90252-D3A9-4F32-84E0-E600A7C24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967CFFC-AE87-44FD-8C20-A7F372B3E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9154" y="6338181"/>
            <a:ext cx="1326022" cy="365125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2056F4E-484E-49F7-A71D-CA1FB7FEA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C7A5-4B54-4635-BB86-59B91F9349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07469" y="5294171"/>
            <a:ext cx="4673486" cy="80679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85750" indent="-285750">
              <a:buFont typeface="Symbol" panose="05050102010706020507" pitchFamily="18" charset="2"/>
              <a:buChar char="-"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b="1" i="1" dirty="0">
                <a:solidFill>
                  <a:schemeClr val="tx2"/>
                </a:solidFill>
              </a:rPr>
              <a:t>Max Mustermann (2021) </a:t>
            </a:r>
            <a:br>
              <a:rPr lang="de-DE" b="1" i="1" dirty="0">
                <a:solidFill>
                  <a:schemeClr val="tx2"/>
                </a:solidFill>
              </a:rPr>
            </a:br>
            <a:r>
              <a:rPr lang="de-DE" b="1" i="1" dirty="0">
                <a:solidFill>
                  <a:schemeClr val="tx2"/>
                </a:solidFill>
              </a:rPr>
              <a:t>(</a:t>
            </a:r>
            <a:r>
              <a:rPr lang="de-DE" b="1" i="1" dirty="0" err="1">
                <a:solidFill>
                  <a:schemeClr val="tx2"/>
                </a:solidFill>
              </a:rPr>
              <a:t>mgl</a:t>
            </a:r>
            <a:r>
              <a:rPr lang="de-DE" b="1" i="1" dirty="0">
                <a:solidFill>
                  <a:schemeClr val="tx2"/>
                </a:solidFill>
              </a:rPr>
              <a:t>. Platz zur Nennung des Autors/der Quelle)</a:t>
            </a:r>
          </a:p>
        </p:txBody>
      </p:sp>
    </p:spTree>
    <p:extLst>
      <p:ext uri="{BB962C8B-B14F-4D97-AF65-F5344CB8AC3E}">
        <p14:creationId xmlns:p14="http://schemas.microsoft.com/office/powerpoint/2010/main" val="242179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6">
            <a:extLst>
              <a:ext uri="{FF2B5EF4-FFF2-40B4-BE49-F238E27FC236}">
                <a16:creationId xmlns:a16="http://schemas.microsoft.com/office/drawing/2014/main" id="{F33C14F2-7500-7E41-8F50-BA82B7E187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3603" y="1374881"/>
            <a:ext cx="9810005" cy="457101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3200" b="1" smtClean="0">
                <a:solidFill>
                  <a:schemeClr val="tx2"/>
                </a:solidFill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b="1" dirty="0"/>
              <a:t>Hier steht der Titel der Folie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4FE7671-3EC3-224F-B337-ABA54D728E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760954"/>
            <a:ext cx="11148032" cy="3222595"/>
          </a:xfrm>
          <a:prstGeom prst="rect">
            <a:avLst/>
          </a:prstGeom>
        </p:spPr>
        <p:txBody>
          <a:bodyPr lIns="0">
            <a:normAutofit/>
          </a:bodyPr>
          <a:lstStyle>
            <a:lvl1pPr marL="514350" indent="-514350">
              <a:buClr>
                <a:schemeClr val="tx2"/>
              </a:buClr>
              <a:buFont typeface="+mj-lt"/>
              <a:buAutoNum type="arabicPeriod"/>
              <a:defRPr sz="2400" b="1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A7635061-B703-5D4F-A78E-26870CCFAD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3430" y="743424"/>
            <a:ext cx="9810178" cy="2474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Überschrift/Thema/Kapitel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062F8C4-DEBC-48C2-A180-F1A6208F9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1CE3FF-77A5-45E8-B008-627C9924F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8360D66-1006-4356-980A-28041A4EF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01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610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83" r:id="rId3"/>
    <p:sldLayoutId id="2147483668" r:id="rId4"/>
    <p:sldLayoutId id="2147483662" r:id="rId5"/>
    <p:sldLayoutId id="2147483669" r:id="rId6"/>
    <p:sldLayoutId id="2147483700" r:id="rId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0415D1A-64C7-4714-BF9B-88FB96EEC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27076" y="6338182"/>
            <a:ext cx="1435769" cy="247450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tx2"/>
                </a:solidFill>
              </a:defRPr>
            </a:lvl1pPr>
          </a:lstStyle>
          <a:p>
            <a:fld id="{CE4F77AF-5FC3-3742-9B04-C4967E118F6E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3045A0-A5E9-49F3-9414-443F38FDC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4813" y="6338181"/>
            <a:ext cx="1047657" cy="247451"/>
          </a:xfrm>
          <a:prstGeom prst="rect">
            <a:avLst/>
          </a:prstGeom>
        </p:spPr>
        <p:txBody>
          <a:bodyPr lIns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290FE3-1E38-4C48-907E-9E2C25AEE580}" type="datetime1">
              <a:rPr lang="de-DE" smtClean="0"/>
              <a:pPr/>
              <a:t>05.12.2024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8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8" r:id="rId11"/>
    <p:sldLayoutId id="2147483695" r:id="rId12"/>
    <p:sldLayoutId id="2147483696" r:id="rId13"/>
    <p:sldLayoutId id="214748369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7AA3CD42-A164-4245-8172-04C188B1CD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5431" t="24724" r="10393" b="55293"/>
          <a:stretch/>
        </p:blipFill>
        <p:spPr>
          <a:xfrm>
            <a:off x="3719744" y="0"/>
            <a:ext cx="8472256" cy="128379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C72CAD6F-5183-0140-8567-01F04533F9DB}"/>
              </a:ext>
            </a:extLst>
          </p:cNvPr>
          <p:cNvSpPr/>
          <p:nvPr userDrawn="1"/>
        </p:nvSpPr>
        <p:spPr>
          <a:xfrm>
            <a:off x="0" y="0"/>
            <a:ext cx="8538437" cy="1283793"/>
          </a:xfrm>
          <a:prstGeom prst="rect">
            <a:avLst/>
          </a:prstGeom>
          <a:gradFill>
            <a:gsLst>
              <a:gs pos="0">
                <a:schemeClr val="tx2"/>
              </a:gs>
              <a:gs pos="32000">
                <a:schemeClr val="tx2"/>
              </a:gs>
              <a:gs pos="61000">
                <a:schemeClr val="tx2"/>
              </a:gs>
              <a:gs pos="100000">
                <a:schemeClr val="tx2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5E2F793-CE50-0542-A539-516B182C0A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93062" y="324284"/>
            <a:ext cx="1698938" cy="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C87F86-5EB2-4B9D-8B3C-78EA94AE5A5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Datenbanken | Dr.-Ing. Benedikt Loepp | WS 2024/25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92FA1-644E-44AC-BCA6-4F6BCEFC5E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Datenintegrität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2A779F-DA5E-4F4A-BA82-02F1D8C341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C1E8089C-BBE7-B50A-673A-8F2C5284BEE2}"/>
              </a:ext>
            </a:extLst>
          </p:cNvPr>
          <p:cNvSpPr txBox="1">
            <a:spLocks/>
          </p:cNvSpPr>
          <p:nvPr/>
        </p:nvSpPr>
        <p:spPr>
          <a:xfrm>
            <a:off x="527917" y="5540609"/>
            <a:ext cx="7591514" cy="4769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>
                <a:solidFill>
                  <a:schemeClr val="tx2"/>
                </a:solidFill>
              </a:rPr>
              <a:t>Die Folien bauen auf dem Foliensatz zum Buch „Datenbanksysteme“ von Kemper und </a:t>
            </a:r>
            <a:r>
              <a:rPr lang="de-DE" sz="1800" dirty="0" err="1">
                <a:solidFill>
                  <a:schemeClr val="tx2"/>
                </a:solidFill>
              </a:rPr>
              <a:t>Eickler</a:t>
            </a:r>
            <a:r>
              <a:rPr lang="de-DE" sz="1800">
                <a:solidFill>
                  <a:schemeClr val="tx2"/>
                </a:solidFill>
              </a:rPr>
              <a:t> auf.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865925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Statische Integritätsbedingungen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7299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Statische Integritätsbedingungen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769832"/>
            <a:ext cx="9798738" cy="324369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300"/>
              </a:spcBef>
            </a:pPr>
            <a:r>
              <a:rPr lang="de-DE" sz="2800" dirty="0"/>
              <a:t>Attributdomänen</a:t>
            </a:r>
          </a:p>
          <a:p>
            <a:pPr>
              <a:spcBef>
                <a:spcPts val="300"/>
              </a:spcBef>
            </a:pPr>
            <a:r>
              <a:rPr lang="de-DE" sz="2800" dirty="0"/>
              <a:t>Schlüssel</a:t>
            </a:r>
          </a:p>
          <a:p>
            <a:pPr lvl="1">
              <a:spcBef>
                <a:spcPts val="300"/>
              </a:spcBef>
            </a:pPr>
            <a:r>
              <a:rPr lang="de-DE" sz="2600" dirty="0"/>
              <a:t>Kandidatenschlüssel</a:t>
            </a:r>
          </a:p>
          <a:p>
            <a:pPr lvl="1">
              <a:spcBef>
                <a:spcPts val="300"/>
              </a:spcBef>
            </a:pPr>
            <a:r>
              <a:rPr lang="de-DE" sz="2600" dirty="0"/>
              <a:t>Primärschlüssel</a:t>
            </a:r>
          </a:p>
          <a:p>
            <a:pPr lvl="1">
              <a:spcBef>
                <a:spcPts val="300"/>
              </a:spcBef>
            </a:pPr>
            <a:r>
              <a:rPr lang="de-DE" sz="2600" dirty="0"/>
              <a:t>Fremdschlüssel</a:t>
            </a:r>
          </a:p>
          <a:p>
            <a:pPr>
              <a:spcBef>
                <a:spcPts val="300"/>
              </a:spcBef>
            </a:pPr>
            <a:r>
              <a:rPr lang="de-DE" sz="2800" dirty="0" err="1"/>
              <a:t>Beziehungskardinalitäten</a:t>
            </a:r>
            <a:endParaRPr lang="de-DE" sz="2800" dirty="0"/>
          </a:p>
          <a:p>
            <a:pPr>
              <a:spcBef>
                <a:spcPts val="300"/>
              </a:spcBef>
            </a:pPr>
            <a:r>
              <a:rPr lang="de-DE" sz="2800" dirty="0"/>
              <a:t>Inklusion bei Generalisierung</a:t>
            </a:r>
          </a:p>
          <a:p>
            <a:pPr>
              <a:spcBef>
                <a:spcPts val="300"/>
              </a:spcBef>
            </a:pPr>
            <a:r>
              <a:rPr lang="de-DE" sz="2800" dirty="0"/>
              <a:t>Referentielle Integrität</a:t>
            </a:r>
            <a:endParaRPr lang="de-DE" sz="26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Referentielle Integrität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2605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Referentielle Integrität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769832"/>
            <a:ext cx="10773565" cy="324369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de-DE" sz="2600" b="1" dirty="0"/>
              <a:t>Fremdschlüssel</a:t>
            </a:r>
          </a:p>
          <a:p>
            <a:r>
              <a:rPr lang="de-DE" sz="2600" dirty="0"/>
              <a:t>Verweisen auf Tupel einer Relation</a:t>
            </a:r>
          </a:p>
          <a:p>
            <a:r>
              <a:rPr lang="de-DE" sz="2600" dirty="0"/>
              <a:t>Beispiel: </a:t>
            </a:r>
            <a:r>
              <a:rPr lang="de-DE" sz="2600" b="1" i="1" dirty="0" err="1"/>
              <a:t>gelesenVon</a:t>
            </a:r>
            <a:r>
              <a:rPr lang="de-DE" sz="2600" i="1" dirty="0"/>
              <a:t> in </a:t>
            </a:r>
            <a:r>
              <a:rPr lang="de-DE" sz="2600" b="1" i="1" dirty="0"/>
              <a:t>Vorlesungen</a:t>
            </a:r>
            <a:r>
              <a:rPr lang="de-DE" sz="2600" i="1" dirty="0"/>
              <a:t> verweist auf Tupel in </a:t>
            </a:r>
            <a:r>
              <a:rPr lang="de-DE" sz="2600" b="1" i="1" dirty="0"/>
              <a:t>Professoren</a:t>
            </a:r>
          </a:p>
          <a:p>
            <a:endParaRPr lang="de-DE" sz="2600" dirty="0"/>
          </a:p>
          <a:p>
            <a:pPr>
              <a:buNone/>
            </a:pPr>
            <a:r>
              <a:rPr lang="de-DE" sz="2600" b="1" dirty="0"/>
              <a:t>Referentielle Integrität</a:t>
            </a:r>
          </a:p>
          <a:p>
            <a:r>
              <a:rPr lang="de-DE" sz="2600" dirty="0"/>
              <a:t>Fremdschlüssel müssen auf existierende Tupel verweisen </a:t>
            </a:r>
            <a:br>
              <a:rPr lang="de-DE" sz="2600" dirty="0"/>
            </a:br>
            <a:r>
              <a:rPr lang="de-DE" sz="2600" i="1" dirty="0"/>
              <a:t>oder</a:t>
            </a:r>
            <a:r>
              <a:rPr lang="de-DE" sz="2600" dirty="0"/>
              <a:t> einen Nullwert enthalten</a:t>
            </a:r>
          </a:p>
          <a:p>
            <a:endParaRPr lang="de-DE" sz="2600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6" name="Grafik 5" descr="Kap5_f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318" y="0"/>
            <a:ext cx="9159593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Referentielle Integrität in SQL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09800"/>
            <a:ext cx="9798738" cy="3803725"/>
          </a:xfrm>
        </p:spPr>
        <p:txBody>
          <a:bodyPr>
            <a:noAutofit/>
          </a:bodyPr>
          <a:lstStyle/>
          <a:p>
            <a:r>
              <a:rPr lang="de-DE" sz="2200" dirty="0"/>
              <a:t>Kandidatenschlüssel: </a:t>
            </a:r>
            <a:r>
              <a:rPr lang="de-DE" sz="2200" b="1" dirty="0" err="1"/>
              <a:t>unique</a:t>
            </a:r>
            <a:endParaRPr lang="de-DE" sz="2200" b="1" dirty="0"/>
          </a:p>
          <a:p>
            <a:r>
              <a:rPr lang="de-DE" sz="2200" dirty="0"/>
              <a:t>Primärschlüssel: </a:t>
            </a:r>
            <a:r>
              <a:rPr lang="de-DE" sz="2200" b="1" dirty="0" err="1"/>
              <a:t>primary</a:t>
            </a:r>
            <a:r>
              <a:rPr lang="de-DE" sz="2200" b="1" dirty="0"/>
              <a:t> </a:t>
            </a:r>
            <a:r>
              <a:rPr lang="de-DE" sz="2200" b="1" dirty="0" err="1"/>
              <a:t>key</a:t>
            </a:r>
            <a:endParaRPr lang="de-DE" sz="2200" b="1" dirty="0"/>
          </a:p>
          <a:p>
            <a:r>
              <a:rPr lang="de-DE" sz="2200" dirty="0"/>
              <a:t>Fremdschlüssel: </a:t>
            </a:r>
            <a:r>
              <a:rPr lang="de-DE" sz="2200" b="1" dirty="0" err="1"/>
              <a:t>foreign</a:t>
            </a:r>
            <a:r>
              <a:rPr lang="de-DE" sz="2200" b="1" dirty="0"/>
              <a:t> </a:t>
            </a:r>
            <a:r>
              <a:rPr lang="de-DE" sz="2200" b="1" dirty="0" err="1"/>
              <a:t>key</a:t>
            </a:r>
            <a:endParaRPr lang="de-DE" sz="2200" b="1" dirty="0"/>
          </a:p>
          <a:p>
            <a:endParaRPr lang="de-DE" sz="2200" b="1" dirty="0"/>
          </a:p>
          <a:p>
            <a:pPr>
              <a:spcBef>
                <a:spcPts val="0"/>
              </a:spcBef>
            </a:pPr>
            <a:r>
              <a:rPr lang="de-DE" sz="2200" dirty="0"/>
              <a:t>Beispiel:</a:t>
            </a:r>
          </a:p>
          <a:p>
            <a:pPr>
              <a:spcBef>
                <a:spcPts val="0"/>
              </a:spcBef>
              <a:buNone/>
            </a:pPr>
            <a:r>
              <a:rPr lang="de-DE" sz="2200" b="1" dirty="0"/>
              <a:t>		</a:t>
            </a:r>
            <a:r>
              <a:rPr lang="de-DE" sz="2200" b="1" dirty="0" err="1"/>
              <a:t>create</a:t>
            </a:r>
            <a:r>
              <a:rPr lang="de-DE" sz="2200" b="1" dirty="0"/>
              <a:t> </a:t>
            </a:r>
            <a:r>
              <a:rPr lang="de-DE" sz="2200" b="1" dirty="0" err="1"/>
              <a:t>table</a:t>
            </a:r>
            <a:r>
              <a:rPr lang="de-DE" sz="2200" b="1" dirty="0"/>
              <a:t> </a:t>
            </a:r>
            <a:r>
              <a:rPr lang="de-DE" sz="2200" i="1" dirty="0"/>
              <a:t>R</a:t>
            </a:r>
          </a:p>
          <a:p>
            <a:pPr>
              <a:spcBef>
                <a:spcPts val="0"/>
              </a:spcBef>
              <a:buNone/>
            </a:pPr>
            <a:r>
              <a:rPr lang="de-DE" sz="2200" dirty="0"/>
              <a:t>			(</a:t>
            </a:r>
            <a:r>
              <a:rPr lang="en-GB" sz="2200" dirty="0"/>
              <a:t>α</a:t>
            </a:r>
            <a:r>
              <a:rPr lang="de-DE" sz="2200" b="1" dirty="0"/>
              <a:t> integer </a:t>
            </a:r>
            <a:r>
              <a:rPr lang="de-DE" sz="2200" b="1" dirty="0" err="1"/>
              <a:t>primary</a:t>
            </a:r>
            <a:r>
              <a:rPr lang="de-DE" sz="2200" b="1" dirty="0"/>
              <a:t> </a:t>
            </a:r>
            <a:r>
              <a:rPr lang="de-DE" sz="2200" b="1" dirty="0" err="1"/>
              <a:t>key</a:t>
            </a:r>
            <a:r>
              <a:rPr lang="de-DE" sz="2200" dirty="0"/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de-DE" sz="2200" dirty="0"/>
              <a:t>			... );</a:t>
            </a:r>
          </a:p>
          <a:p>
            <a:pPr>
              <a:spcBef>
                <a:spcPts val="0"/>
              </a:spcBef>
              <a:buNone/>
            </a:pPr>
            <a:r>
              <a:rPr lang="de-DE" sz="2200" b="1" dirty="0"/>
              <a:t>		</a:t>
            </a:r>
            <a:r>
              <a:rPr lang="de-DE" sz="2200" b="1" dirty="0" err="1"/>
              <a:t>create</a:t>
            </a:r>
            <a:r>
              <a:rPr lang="de-DE" sz="2200" b="1" dirty="0"/>
              <a:t> </a:t>
            </a:r>
            <a:r>
              <a:rPr lang="de-DE" sz="2200" b="1" dirty="0" err="1"/>
              <a:t>table</a:t>
            </a:r>
            <a:r>
              <a:rPr lang="de-DE" sz="2200" b="1" dirty="0"/>
              <a:t> </a:t>
            </a:r>
            <a:r>
              <a:rPr lang="de-DE" sz="2200" i="1" dirty="0"/>
              <a:t>S</a:t>
            </a:r>
          </a:p>
          <a:p>
            <a:pPr>
              <a:spcBef>
                <a:spcPts val="0"/>
              </a:spcBef>
              <a:buNone/>
            </a:pPr>
            <a:r>
              <a:rPr lang="de-DE" sz="2200" dirty="0"/>
              <a:t>			( ...,</a:t>
            </a:r>
          </a:p>
          <a:p>
            <a:pPr>
              <a:spcBef>
                <a:spcPts val="0"/>
              </a:spcBef>
              <a:buNone/>
            </a:pPr>
            <a:r>
              <a:rPr lang="de-DE" sz="2200" dirty="0"/>
              <a:t>			</a:t>
            </a:r>
            <a:r>
              <a:rPr lang="en-GB" sz="2200" dirty="0"/>
              <a:t>κ</a:t>
            </a:r>
            <a:r>
              <a:rPr lang="de-DE" sz="2200" b="1" dirty="0"/>
              <a:t> integer </a:t>
            </a:r>
            <a:r>
              <a:rPr lang="de-DE" sz="2200" b="1" dirty="0" err="1"/>
              <a:t>references</a:t>
            </a:r>
            <a:r>
              <a:rPr lang="de-DE" sz="2200" b="1" dirty="0"/>
              <a:t> </a:t>
            </a:r>
            <a:r>
              <a:rPr lang="de-DE" sz="2200" i="1" dirty="0"/>
              <a:t>R );</a:t>
            </a:r>
            <a:endParaRPr lang="de-DE" sz="2200" dirty="0"/>
          </a:p>
          <a:p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7" name="Grafik 6" descr="Kap5_f11.jpg">
            <a:extLst>
              <a:ext uri="{FF2B5EF4-FFF2-40B4-BE49-F238E27FC236}">
                <a16:creationId xmlns:a16="http://schemas.microsoft.com/office/drawing/2014/main" id="{A12334AB-289F-4F7C-8EBC-3C2C2B31B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511" y="4111662"/>
            <a:ext cx="4635649" cy="212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Einhaltung referentieller Integrität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667000"/>
            <a:ext cx="9798738" cy="334652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None/>
            </a:pPr>
            <a:r>
              <a:rPr lang="de-DE" sz="2400" dirty="0">
                <a:solidFill>
                  <a:schemeClr val="tx2"/>
                </a:solidFill>
              </a:rPr>
              <a:t>Änderung von referenzierten Daten</a:t>
            </a:r>
          </a:p>
          <a:p>
            <a:pPr>
              <a:spcBef>
                <a:spcPts val="1200"/>
              </a:spcBef>
            </a:pPr>
            <a:r>
              <a:rPr lang="de-DE" sz="2400" dirty="0"/>
              <a:t>Default: Zurückweisen der Änderungsoperation</a:t>
            </a:r>
          </a:p>
          <a:p>
            <a:pPr>
              <a:spcBef>
                <a:spcPts val="1200"/>
              </a:spcBef>
            </a:pPr>
            <a:r>
              <a:rPr lang="de-DE" sz="2400" dirty="0"/>
              <a:t>Propagieren der Änderungen: </a:t>
            </a:r>
            <a:r>
              <a:rPr lang="de-DE" sz="2400" b="1" dirty="0" err="1"/>
              <a:t>cascade</a:t>
            </a:r>
            <a:endParaRPr lang="de-DE" sz="2400" b="1" dirty="0"/>
          </a:p>
          <a:p>
            <a:pPr>
              <a:spcBef>
                <a:spcPts val="1200"/>
              </a:spcBef>
            </a:pPr>
            <a:r>
              <a:rPr lang="de-DE" sz="2400" dirty="0"/>
              <a:t>Verweise auf </a:t>
            </a:r>
            <a:r>
              <a:rPr lang="de-DE" sz="2400" dirty="0" err="1"/>
              <a:t>Nullwert</a:t>
            </a:r>
            <a:r>
              <a:rPr lang="de-DE" sz="2400" dirty="0"/>
              <a:t> setzen: </a:t>
            </a:r>
            <a:r>
              <a:rPr lang="de-DE" sz="2400" b="1" dirty="0" err="1"/>
              <a:t>set</a:t>
            </a:r>
            <a:r>
              <a:rPr lang="de-DE" sz="2400" b="1" dirty="0"/>
              <a:t> null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Kap5_f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31" y="2288765"/>
            <a:ext cx="4635649" cy="2129255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Einhaltung referentieller Integrität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841290"/>
            <a:ext cx="9798738" cy="44968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dirty="0">
                <a:solidFill>
                  <a:schemeClr val="tx2"/>
                </a:solidFill>
              </a:rPr>
              <a:t>Originalzustand:</a:t>
            </a:r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r>
              <a:rPr lang="de-DE" sz="2400" b="1" dirty="0"/>
              <a:t>					</a:t>
            </a:r>
          </a:p>
          <a:p>
            <a:pPr>
              <a:buNone/>
            </a:pPr>
            <a:r>
              <a:rPr lang="de-DE" sz="2400" dirty="0">
                <a:solidFill>
                  <a:schemeClr val="tx2"/>
                </a:solidFill>
              </a:rPr>
              <a:t>Änderungsoperationen:</a:t>
            </a:r>
          </a:p>
          <a:p>
            <a:pPr>
              <a:buNone/>
            </a:pPr>
            <a:r>
              <a:rPr lang="de-DE" sz="2400" b="1" dirty="0"/>
              <a:t>update </a:t>
            </a:r>
            <a:r>
              <a:rPr lang="de-DE" sz="2400" i="1" dirty="0"/>
              <a:t>R				</a:t>
            </a:r>
            <a:r>
              <a:rPr lang="de-DE" sz="2400" b="1" dirty="0"/>
              <a:t>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from</a:t>
            </a:r>
            <a:r>
              <a:rPr lang="de-DE" sz="2400" b="1" dirty="0"/>
              <a:t> </a:t>
            </a:r>
            <a:r>
              <a:rPr lang="de-DE" sz="2400" i="1" dirty="0"/>
              <a:t>R</a:t>
            </a:r>
          </a:p>
          <a:p>
            <a:pPr>
              <a:buNone/>
            </a:pPr>
            <a:r>
              <a:rPr lang="de-DE" sz="2400" b="1" dirty="0"/>
              <a:t>	</a:t>
            </a:r>
            <a:r>
              <a:rPr lang="de-DE" sz="2400" b="1" dirty="0" err="1"/>
              <a:t>set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de-DE" sz="2400" dirty="0"/>
              <a:t>'</a:t>
            </a:r>
            <a:r>
              <a:rPr lang="en-GB" sz="2400" baseline="-25000" dirty="0"/>
              <a:t> 1					</a:t>
            </a:r>
            <a:r>
              <a:rPr lang="de-DE" sz="2400" b="1" dirty="0"/>
              <a:t> </a:t>
            </a:r>
            <a:r>
              <a:rPr lang="de-DE" sz="2400" b="1" dirty="0" err="1"/>
              <a:t>where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 </a:t>
            </a:r>
            <a:r>
              <a:rPr lang="en-GB" sz="2400" baseline="-25000" dirty="0"/>
              <a:t>1 </a:t>
            </a:r>
            <a:r>
              <a:rPr lang="de-DE" sz="2400" dirty="0"/>
              <a:t>;</a:t>
            </a:r>
            <a:endParaRPr lang="de-DE" sz="2400" i="1" dirty="0"/>
          </a:p>
          <a:p>
            <a:pPr>
              <a:buNone/>
            </a:pPr>
            <a:r>
              <a:rPr lang="de-DE" sz="2400" b="1" dirty="0"/>
              <a:t>	</a:t>
            </a:r>
            <a:r>
              <a:rPr lang="de-DE" sz="2400" b="1" dirty="0" err="1"/>
              <a:t>where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en-GB" sz="2400" baseline="-25000" dirty="0"/>
              <a:t> 1</a:t>
            </a:r>
            <a:r>
              <a:rPr lang="de-DE" sz="2400" dirty="0"/>
              <a:t>;				</a:t>
            </a:r>
            <a:endParaRPr lang="de-DE" sz="2200" dirty="0"/>
          </a:p>
          <a:p>
            <a:pPr>
              <a:buNone/>
            </a:pPr>
            <a:endParaRPr lang="de-DE" sz="24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75831" y="4400550"/>
            <a:ext cx="9798738" cy="167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i="1" dirty="0"/>
              <a:t>S</a:t>
            </a:r>
          </a:p>
          <a:p>
            <a:pPr>
              <a:buNone/>
            </a:pPr>
            <a:r>
              <a:rPr lang="de-DE" sz="2400" dirty="0"/>
              <a:t>	( ...,						</a:t>
            </a:r>
            <a:r>
              <a:rPr lang="de-DE" sz="2400" b="1" dirty="0"/>
              <a:t> update </a:t>
            </a:r>
            <a:r>
              <a:rPr lang="de-DE" sz="2400" i="1" dirty="0"/>
              <a:t>R</a:t>
            </a:r>
            <a:endParaRPr lang="de-DE" sz="2400" dirty="0"/>
          </a:p>
          <a:p>
            <a:pPr>
              <a:buNone/>
            </a:pPr>
            <a:r>
              <a:rPr lang="en-GB" sz="2400" dirty="0"/>
              <a:t>	κ</a:t>
            </a:r>
            <a:r>
              <a:rPr lang="de-DE" sz="2400" dirty="0"/>
              <a:t>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i="1" dirty="0"/>
              <a:t>R				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de-DE" sz="2400" dirty="0"/>
              <a:t>'</a:t>
            </a:r>
            <a:r>
              <a:rPr lang="en-GB" sz="2400" baseline="-25000" dirty="0"/>
              <a:t> 1</a:t>
            </a:r>
            <a:endParaRPr lang="de-DE" sz="2400" i="1" dirty="0"/>
          </a:p>
          <a:p>
            <a:pPr>
              <a:buNone/>
            </a:pPr>
            <a:r>
              <a:rPr lang="de-DE" sz="2400" b="1" dirty="0"/>
              <a:t>	   on update </a:t>
            </a:r>
            <a:r>
              <a:rPr lang="de-DE" sz="2400" b="1" dirty="0" err="1"/>
              <a:t>cascade</a:t>
            </a:r>
            <a:r>
              <a:rPr lang="de-DE" sz="2400" b="1" dirty="0"/>
              <a:t> </a:t>
            </a:r>
            <a:r>
              <a:rPr lang="de-DE" sz="2400" dirty="0"/>
              <a:t>);				</a:t>
            </a:r>
            <a:r>
              <a:rPr lang="de-DE" sz="2400" b="1" dirty="0"/>
              <a:t> </a:t>
            </a:r>
            <a:r>
              <a:rPr lang="de-DE" sz="2400" b="1" dirty="0" err="1"/>
              <a:t>where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en-GB" sz="2400" baseline="-25000" dirty="0"/>
              <a:t> 1</a:t>
            </a:r>
            <a:r>
              <a:rPr lang="de-DE" sz="2400" dirty="0"/>
              <a:t>;</a:t>
            </a:r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r>
              <a:rPr lang="de-DE" sz="2400" b="1" dirty="0"/>
              <a:t>					</a:t>
            </a:r>
          </a:p>
          <a:p>
            <a:pPr>
              <a:buNone/>
            </a:pPr>
            <a:r>
              <a:rPr lang="de-DE" sz="2400" b="1" dirty="0"/>
              <a:t>			</a:t>
            </a:r>
            <a:endParaRPr lang="de-DE" sz="2400" dirty="0"/>
          </a:p>
        </p:txBody>
      </p:sp>
      <p:pic>
        <p:nvPicPr>
          <p:cNvPr id="11" name="Grafik 10" descr="Kap5_f12.jpg"/>
          <p:cNvPicPr>
            <a:picLocks noChangeAspect="1"/>
          </p:cNvPicPr>
          <p:nvPr/>
        </p:nvPicPr>
        <p:blipFill rotWithShape="1">
          <a:blip r:embed="rId3"/>
          <a:srcRect l="54561"/>
          <a:stretch/>
        </p:blipFill>
        <p:spPr>
          <a:xfrm>
            <a:off x="5977940" y="2231947"/>
            <a:ext cx="3230448" cy="2191795"/>
          </a:xfrm>
          <a:prstGeom prst="rect">
            <a:avLst/>
          </a:prstGeom>
        </p:spPr>
      </p:pic>
      <p:sp>
        <p:nvSpPr>
          <p:cNvPr id="3" name="Textplatzhalter 1">
            <a:extLst>
              <a:ext uri="{FF2B5EF4-FFF2-40B4-BE49-F238E27FC236}">
                <a16:creationId xmlns:a16="http://schemas.microsoft.com/office/drawing/2014/main" id="{B9CF4720-284E-894E-52DD-CF1BE5A508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Kaskadieren: update</a:t>
            </a:r>
          </a:p>
        </p:txBody>
      </p:sp>
      <p:pic>
        <p:nvPicPr>
          <p:cNvPr id="8" name="Grafik 6" descr="Kap5_f11.jpg">
            <a:extLst>
              <a:ext uri="{FF2B5EF4-FFF2-40B4-BE49-F238E27FC236}">
                <a16:creationId xmlns:a16="http://schemas.microsoft.com/office/drawing/2014/main" id="{5A2B6B21-9A12-4262-9D27-D1A1D03EC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31" y="2288765"/>
            <a:ext cx="4635649" cy="21292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FBC365-0A0F-488B-B190-6A901DDAFFF4}"/>
              </a:ext>
            </a:extLst>
          </p:cNvPr>
          <p:cNvSpPr txBox="1"/>
          <p:nvPr/>
        </p:nvSpPr>
        <p:spPr>
          <a:xfrm>
            <a:off x="2421909" y="198674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vorher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799599-B90B-465C-860C-51390687EB13}"/>
              </a:ext>
            </a:extLst>
          </p:cNvPr>
          <p:cNvSpPr txBox="1"/>
          <p:nvPr/>
        </p:nvSpPr>
        <p:spPr>
          <a:xfrm>
            <a:off x="7173818" y="198674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nachher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75831" y="4400550"/>
            <a:ext cx="9798738" cy="167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i="1" dirty="0"/>
              <a:t>S</a:t>
            </a:r>
          </a:p>
          <a:p>
            <a:pPr>
              <a:buNone/>
            </a:pPr>
            <a:r>
              <a:rPr lang="de-DE" sz="2400" dirty="0"/>
              <a:t>	( ...,						</a:t>
            </a:r>
            <a:r>
              <a:rPr lang="de-DE" sz="2400" b="1" dirty="0"/>
              <a:t>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from</a:t>
            </a:r>
            <a:r>
              <a:rPr lang="de-DE" sz="2400" b="1" dirty="0"/>
              <a:t> </a:t>
            </a:r>
            <a:r>
              <a:rPr lang="de-DE" sz="2400" i="1" dirty="0"/>
              <a:t>R</a:t>
            </a:r>
            <a:endParaRPr lang="de-DE" sz="2400" dirty="0"/>
          </a:p>
          <a:p>
            <a:pPr>
              <a:buNone/>
            </a:pPr>
            <a:r>
              <a:rPr lang="en-GB" sz="2400" dirty="0"/>
              <a:t>	κ</a:t>
            </a:r>
            <a:r>
              <a:rPr lang="de-DE" sz="2400" dirty="0"/>
              <a:t>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i="1" dirty="0"/>
              <a:t>R				</a:t>
            </a:r>
            <a:r>
              <a:rPr lang="de-DE" sz="2400" b="1" dirty="0"/>
              <a:t> </a:t>
            </a:r>
            <a:r>
              <a:rPr lang="de-DE" sz="2400" b="1" dirty="0" err="1"/>
              <a:t>where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en-GB" sz="2400" baseline="-25000" dirty="0"/>
              <a:t> 1</a:t>
            </a:r>
            <a:r>
              <a:rPr lang="de-DE" sz="2400" dirty="0"/>
              <a:t>;</a:t>
            </a:r>
            <a:endParaRPr lang="de-DE" sz="2400" i="1" dirty="0"/>
          </a:p>
          <a:p>
            <a:pPr>
              <a:buNone/>
            </a:pPr>
            <a:r>
              <a:rPr lang="de-DE" sz="2400" b="1" dirty="0"/>
              <a:t>	   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b="1" dirty="0"/>
              <a:t> </a:t>
            </a:r>
            <a:r>
              <a:rPr lang="de-DE" sz="2400" dirty="0"/>
              <a:t>);				</a:t>
            </a:r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r>
              <a:rPr lang="de-DE" sz="2400" b="1" dirty="0"/>
              <a:t>					</a:t>
            </a:r>
          </a:p>
          <a:p>
            <a:pPr>
              <a:buNone/>
            </a:pPr>
            <a:r>
              <a:rPr lang="de-DE" sz="2400" b="1" dirty="0"/>
              <a:t>			</a:t>
            </a:r>
            <a:endParaRPr lang="de-DE" sz="2400" dirty="0"/>
          </a:p>
        </p:txBody>
      </p:sp>
      <p:pic>
        <p:nvPicPr>
          <p:cNvPr id="9" name="Grafik 8" descr="Kap5_f13.jpg"/>
          <p:cNvPicPr>
            <a:picLocks noChangeAspect="1"/>
          </p:cNvPicPr>
          <p:nvPr/>
        </p:nvPicPr>
        <p:blipFill rotWithShape="1">
          <a:blip r:embed="rId3"/>
          <a:srcRect l="52240"/>
          <a:stretch/>
        </p:blipFill>
        <p:spPr>
          <a:xfrm>
            <a:off x="5674469" y="2280452"/>
            <a:ext cx="4098776" cy="2552700"/>
          </a:xfrm>
          <a:prstGeom prst="rect">
            <a:avLst/>
          </a:prstGeom>
        </p:spPr>
      </p:pic>
      <p:sp>
        <p:nvSpPr>
          <p:cNvPr id="8" name="Textplatzhalter 1">
            <a:extLst>
              <a:ext uri="{FF2B5EF4-FFF2-40B4-BE49-F238E27FC236}">
                <a16:creationId xmlns:a16="http://schemas.microsoft.com/office/drawing/2014/main" id="{378FCDC8-D182-3D09-1EC2-9340C189F5A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Kaskadieren: </a:t>
            </a:r>
            <a:r>
              <a:rPr lang="de-DE" dirty="0" err="1"/>
              <a:t>delete</a:t>
            </a:r>
            <a:endParaRPr lang="de-DE" dirty="0"/>
          </a:p>
        </p:txBody>
      </p:sp>
      <p:pic>
        <p:nvPicPr>
          <p:cNvPr id="11" name="Grafik 6" descr="Kap5_f11.jpg">
            <a:extLst>
              <a:ext uri="{FF2B5EF4-FFF2-40B4-BE49-F238E27FC236}">
                <a16:creationId xmlns:a16="http://schemas.microsoft.com/office/drawing/2014/main" id="{DC1FA99B-8897-40EA-8B23-0475873D7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31" y="2288765"/>
            <a:ext cx="4635649" cy="21292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4B167F-2B07-4587-AC96-42BA6E70727F}"/>
              </a:ext>
            </a:extLst>
          </p:cNvPr>
          <p:cNvSpPr txBox="1"/>
          <p:nvPr/>
        </p:nvSpPr>
        <p:spPr>
          <a:xfrm>
            <a:off x="2421909" y="198674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vorher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2B957A-9AF8-4BE1-9AE7-3E09D07D42BA}"/>
              </a:ext>
            </a:extLst>
          </p:cNvPr>
          <p:cNvSpPr txBox="1"/>
          <p:nvPr/>
        </p:nvSpPr>
        <p:spPr>
          <a:xfrm>
            <a:off x="7448136" y="198674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nachher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Probeklausur und Überblick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7"/>
            <a:ext cx="9798738" cy="4227041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1200"/>
              </a:spcBef>
            </a:pPr>
            <a:r>
              <a:rPr lang="de-DE" sz="3600" dirty="0"/>
              <a:t>Probeklausur im </a:t>
            </a:r>
            <a:r>
              <a:rPr lang="de-DE" sz="3600" dirty="0" err="1"/>
              <a:t>Moodle</a:t>
            </a:r>
            <a:r>
              <a:rPr lang="de-DE" sz="3600" dirty="0"/>
              <a:t> verfügbar</a:t>
            </a:r>
          </a:p>
          <a:p>
            <a:pPr>
              <a:spcBef>
                <a:spcPts val="1200"/>
              </a:spcBef>
            </a:pPr>
            <a:r>
              <a:rPr lang="de-DE" sz="3600" dirty="0"/>
              <a:t>Weiterer Verlauf (ohne Gewähr):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05.12: Datenintegrität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12.12: Transaktionsverwaltung / Mehrbenutzersynchronisation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19.12: Relationale Entwurfstheorie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de-DE" sz="2900" dirty="0"/>
              <a:t>	...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09.01: Relationale Entwurfstheorie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16.01: Relationale Entwurfstheorie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23.01: Physische Datenorganisation, </a:t>
            </a:r>
            <a:r>
              <a:rPr lang="de-DE" sz="2900" dirty="0" err="1"/>
              <a:t>NoSQL</a:t>
            </a:r>
            <a:r>
              <a:rPr lang="de-DE" sz="2900" dirty="0"/>
              <a:t>, o.ä.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30.01: Wiederholung / Zusammenfassung (Format/Termin in Klärung)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de-DE" sz="2900" dirty="0"/>
              <a:t>	...</a:t>
            </a:r>
          </a:p>
          <a:p>
            <a:pPr lvl="1">
              <a:spcBef>
                <a:spcPts val="1200"/>
              </a:spcBef>
            </a:pPr>
            <a:r>
              <a:rPr lang="de-DE" sz="2900" dirty="0"/>
              <a:t>19.02: Klausur</a:t>
            </a:r>
          </a:p>
          <a:p>
            <a:pPr lvl="1">
              <a:spcBef>
                <a:spcPts val="1200"/>
              </a:spcBef>
            </a:pPr>
            <a:endParaRPr lang="de-DE" sz="3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Informationen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212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75831" y="4400550"/>
            <a:ext cx="9798738" cy="167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i="1" dirty="0"/>
              <a:t>S</a:t>
            </a:r>
          </a:p>
          <a:p>
            <a:pPr>
              <a:buNone/>
            </a:pPr>
            <a:r>
              <a:rPr lang="de-DE" sz="2400" dirty="0"/>
              <a:t>	( ...,						</a:t>
            </a:r>
            <a:r>
              <a:rPr lang="de-DE" sz="2400" b="1" dirty="0"/>
              <a:t> update </a:t>
            </a:r>
            <a:r>
              <a:rPr lang="de-DE" sz="2400" i="1" dirty="0"/>
              <a:t>R</a:t>
            </a:r>
            <a:endParaRPr lang="de-DE" sz="2400" dirty="0"/>
          </a:p>
          <a:p>
            <a:pPr>
              <a:buNone/>
            </a:pPr>
            <a:r>
              <a:rPr lang="en-GB" sz="2400" dirty="0"/>
              <a:t>	κ</a:t>
            </a:r>
            <a:r>
              <a:rPr lang="de-DE" sz="2400" dirty="0"/>
              <a:t>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i="1" dirty="0"/>
              <a:t>R				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de-DE" sz="2400" dirty="0"/>
              <a:t>'</a:t>
            </a:r>
            <a:r>
              <a:rPr lang="en-GB" sz="2400" baseline="-25000" dirty="0"/>
              <a:t> 1</a:t>
            </a:r>
            <a:endParaRPr lang="de-DE" sz="2400" i="1" dirty="0"/>
          </a:p>
          <a:p>
            <a:pPr>
              <a:buNone/>
            </a:pPr>
            <a:r>
              <a:rPr lang="de-DE" sz="2400" b="1" dirty="0"/>
              <a:t>	   on update </a:t>
            </a:r>
            <a:r>
              <a:rPr lang="de-DE" sz="2400" b="1" dirty="0" err="1"/>
              <a:t>set</a:t>
            </a:r>
            <a:r>
              <a:rPr lang="de-DE" sz="2400" b="1" dirty="0"/>
              <a:t> null </a:t>
            </a:r>
            <a:r>
              <a:rPr lang="de-DE" sz="2400" dirty="0"/>
              <a:t>);				</a:t>
            </a:r>
            <a:r>
              <a:rPr lang="de-DE" sz="2400" b="1" dirty="0"/>
              <a:t> </a:t>
            </a:r>
            <a:r>
              <a:rPr lang="de-DE" sz="2400" b="1" dirty="0" err="1"/>
              <a:t>where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en-GB" sz="2400" baseline="-25000" dirty="0"/>
              <a:t> 1</a:t>
            </a:r>
            <a:r>
              <a:rPr lang="de-DE" sz="2400" dirty="0"/>
              <a:t>;</a:t>
            </a:r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r>
              <a:rPr lang="de-DE" sz="2400" b="1" dirty="0"/>
              <a:t>					</a:t>
            </a:r>
          </a:p>
          <a:p>
            <a:pPr>
              <a:buNone/>
            </a:pPr>
            <a:r>
              <a:rPr lang="de-DE" sz="2400" b="1" dirty="0"/>
              <a:t>			</a:t>
            </a:r>
            <a:endParaRPr lang="de-DE" sz="2400" dirty="0"/>
          </a:p>
        </p:txBody>
      </p:sp>
      <p:pic>
        <p:nvPicPr>
          <p:cNvPr id="11" name="Grafik 10" descr="Kap5_f14.jpg"/>
          <p:cNvPicPr>
            <a:picLocks noChangeAspect="1"/>
          </p:cNvPicPr>
          <p:nvPr/>
        </p:nvPicPr>
        <p:blipFill rotWithShape="1">
          <a:blip r:embed="rId3"/>
          <a:srcRect l="49839"/>
          <a:stretch/>
        </p:blipFill>
        <p:spPr>
          <a:xfrm>
            <a:off x="5812815" y="2280452"/>
            <a:ext cx="3505754" cy="2236157"/>
          </a:xfrm>
          <a:prstGeom prst="rect">
            <a:avLst/>
          </a:prstGeom>
        </p:spPr>
      </p:pic>
      <p:sp>
        <p:nvSpPr>
          <p:cNvPr id="8" name="Textplatzhalter 1">
            <a:extLst>
              <a:ext uri="{FF2B5EF4-FFF2-40B4-BE49-F238E27FC236}">
                <a16:creationId xmlns:a16="http://schemas.microsoft.com/office/drawing/2014/main" id="{73CAE7FD-4152-56A5-38FF-B57990D487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Auf Nullwerte setzen: update</a:t>
            </a:r>
          </a:p>
        </p:txBody>
      </p:sp>
      <p:pic>
        <p:nvPicPr>
          <p:cNvPr id="9" name="Grafik 6" descr="Kap5_f11.jpg">
            <a:extLst>
              <a:ext uri="{FF2B5EF4-FFF2-40B4-BE49-F238E27FC236}">
                <a16:creationId xmlns:a16="http://schemas.microsoft.com/office/drawing/2014/main" id="{B23C1317-B7E1-4335-A9DC-03675604B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31" y="2288765"/>
            <a:ext cx="4635649" cy="21292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7C6CDA-95A2-432E-916F-CA0CAEC5E01E}"/>
              </a:ext>
            </a:extLst>
          </p:cNvPr>
          <p:cNvSpPr txBox="1"/>
          <p:nvPr/>
        </p:nvSpPr>
        <p:spPr>
          <a:xfrm>
            <a:off x="2421909" y="198674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vorher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67BB82-90B0-48E4-B629-3F5BC92FA041}"/>
              </a:ext>
            </a:extLst>
          </p:cNvPr>
          <p:cNvSpPr txBox="1"/>
          <p:nvPr/>
        </p:nvSpPr>
        <p:spPr>
          <a:xfrm>
            <a:off x="7173818" y="198674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nachher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75831" y="4400550"/>
            <a:ext cx="9798738" cy="167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i="1" dirty="0"/>
              <a:t>S</a:t>
            </a:r>
          </a:p>
          <a:p>
            <a:pPr>
              <a:buNone/>
            </a:pPr>
            <a:r>
              <a:rPr lang="de-DE" sz="2400" dirty="0"/>
              <a:t>	( ...,						</a:t>
            </a:r>
            <a:r>
              <a:rPr lang="de-DE" sz="2400" b="1" dirty="0"/>
              <a:t> update </a:t>
            </a:r>
            <a:r>
              <a:rPr lang="de-DE" sz="2400" i="1" dirty="0"/>
              <a:t>R</a:t>
            </a:r>
            <a:endParaRPr lang="de-DE" sz="2400" dirty="0"/>
          </a:p>
          <a:p>
            <a:pPr>
              <a:buNone/>
            </a:pPr>
            <a:r>
              <a:rPr lang="en-GB" sz="2400" dirty="0"/>
              <a:t>	κ</a:t>
            </a:r>
            <a:r>
              <a:rPr lang="de-DE" sz="2400" dirty="0"/>
              <a:t>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i="1" dirty="0"/>
              <a:t>R				</a:t>
            </a:r>
            <a:r>
              <a:rPr lang="de-DE" sz="2400" b="1" dirty="0"/>
              <a:t> </a:t>
            </a:r>
            <a:r>
              <a:rPr lang="de-DE" sz="2400" b="1" dirty="0" err="1"/>
              <a:t>where</a:t>
            </a:r>
            <a:r>
              <a:rPr lang="de-DE" sz="2400" b="1" dirty="0"/>
              <a:t> </a:t>
            </a:r>
            <a:r>
              <a:rPr lang="en-GB" sz="2400" dirty="0"/>
              <a:t>α</a:t>
            </a:r>
            <a:r>
              <a:rPr lang="de-DE" sz="2400" dirty="0"/>
              <a:t> = </a:t>
            </a:r>
            <a:r>
              <a:rPr lang="en-GB" sz="2400" dirty="0"/>
              <a:t>α</a:t>
            </a:r>
            <a:r>
              <a:rPr lang="en-GB" sz="2400" baseline="-25000" dirty="0"/>
              <a:t> 1</a:t>
            </a:r>
            <a:r>
              <a:rPr lang="de-DE" sz="2400" dirty="0"/>
              <a:t>;</a:t>
            </a:r>
            <a:endParaRPr lang="de-DE" sz="2400" i="1" dirty="0"/>
          </a:p>
          <a:p>
            <a:pPr>
              <a:buNone/>
            </a:pPr>
            <a:r>
              <a:rPr lang="de-DE" sz="2400" b="1" dirty="0"/>
              <a:t>	   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null </a:t>
            </a:r>
            <a:r>
              <a:rPr lang="de-DE" sz="2400" dirty="0"/>
              <a:t>);				</a:t>
            </a:r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endParaRPr lang="de-DE" sz="2400" b="1" dirty="0"/>
          </a:p>
          <a:p>
            <a:pPr>
              <a:buNone/>
            </a:pPr>
            <a:r>
              <a:rPr lang="de-DE" sz="2400" b="1" dirty="0"/>
              <a:t>					</a:t>
            </a:r>
          </a:p>
          <a:p>
            <a:pPr>
              <a:buNone/>
            </a:pPr>
            <a:r>
              <a:rPr lang="de-DE" sz="2400" b="1" dirty="0"/>
              <a:t>			</a:t>
            </a:r>
            <a:endParaRPr lang="de-DE" sz="2400" dirty="0"/>
          </a:p>
        </p:txBody>
      </p:sp>
      <p:pic>
        <p:nvPicPr>
          <p:cNvPr id="9" name="Grafik 8" descr="Kap5_f15.jpg"/>
          <p:cNvPicPr>
            <a:picLocks noChangeAspect="1"/>
          </p:cNvPicPr>
          <p:nvPr/>
        </p:nvPicPr>
        <p:blipFill rotWithShape="1">
          <a:blip r:embed="rId3"/>
          <a:srcRect l="50278"/>
          <a:stretch/>
        </p:blipFill>
        <p:spPr>
          <a:xfrm>
            <a:off x="5619536" y="2248574"/>
            <a:ext cx="3834222" cy="2331740"/>
          </a:xfrm>
          <a:prstGeom prst="rect">
            <a:avLst/>
          </a:prstGeom>
        </p:spPr>
      </p:pic>
      <p:sp>
        <p:nvSpPr>
          <p:cNvPr id="8" name="Textplatzhalter 1">
            <a:extLst>
              <a:ext uri="{FF2B5EF4-FFF2-40B4-BE49-F238E27FC236}">
                <a16:creationId xmlns:a16="http://schemas.microsoft.com/office/drawing/2014/main" id="{3119A645-37D1-1A64-1E06-040ECEF889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Auf Nullwerte setzen: </a:t>
            </a:r>
            <a:r>
              <a:rPr lang="de-DE" dirty="0" err="1"/>
              <a:t>delete</a:t>
            </a:r>
            <a:endParaRPr lang="de-DE" dirty="0"/>
          </a:p>
        </p:txBody>
      </p:sp>
      <p:pic>
        <p:nvPicPr>
          <p:cNvPr id="11" name="Grafik 6" descr="Kap5_f11.jpg">
            <a:extLst>
              <a:ext uri="{FF2B5EF4-FFF2-40B4-BE49-F238E27FC236}">
                <a16:creationId xmlns:a16="http://schemas.microsoft.com/office/drawing/2014/main" id="{36DC7DF0-1116-4E59-9649-0864D1AD9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31" y="2288765"/>
            <a:ext cx="4635649" cy="21292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DB87AA-546B-48B3-8BF9-90CE380830AA}"/>
              </a:ext>
            </a:extLst>
          </p:cNvPr>
          <p:cNvSpPr txBox="1"/>
          <p:nvPr/>
        </p:nvSpPr>
        <p:spPr>
          <a:xfrm>
            <a:off x="2421909" y="198674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vorher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3DB04A-1600-449E-97DD-B3928AFEE82E}"/>
              </a:ext>
            </a:extLst>
          </p:cNvPr>
          <p:cNvSpPr txBox="1"/>
          <p:nvPr/>
        </p:nvSpPr>
        <p:spPr>
          <a:xfrm>
            <a:off x="7265261" y="198674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nachher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Vorsicht bei kaskadierendem Löschen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10" name="Grafik 9" descr="Kap5_f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975" y="1841290"/>
            <a:ext cx="802005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Integritätsbedingungen in SQL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38251" y="2530929"/>
            <a:ext cx="9083918" cy="3114086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de-DE" sz="2200" b="1" dirty="0" err="1"/>
              <a:t>create</a:t>
            </a:r>
            <a:r>
              <a:rPr lang="de-DE" sz="2200" b="1" dirty="0"/>
              <a:t> </a:t>
            </a:r>
            <a:r>
              <a:rPr lang="de-DE" sz="2200" b="1" dirty="0" err="1"/>
              <a:t>table</a:t>
            </a:r>
            <a:r>
              <a:rPr lang="de-DE" sz="2200" b="1" dirty="0"/>
              <a:t> </a:t>
            </a:r>
            <a:r>
              <a:rPr lang="de-DE" sz="2400" dirty="0"/>
              <a:t>Vorlesungen</a:t>
            </a:r>
            <a:endParaRPr lang="de-DE" sz="2200" i="1" dirty="0"/>
          </a:p>
          <a:p>
            <a:pPr>
              <a:buNone/>
            </a:pPr>
            <a:r>
              <a:rPr lang="de-DE" sz="2400" dirty="0"/>
              <a:t>	( ...,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dirty="0" err="1"/>
              <a:t>gelesenVon</a:t>
            </a:r>
            <a:r>
              <a:rPr lang="de-DE" sz="2400" dirty="0"/>
              <a:t> </a:t>
            </a:r>
            <a:r>
              <a:rPr lang="de-DE" sz="2400" b="1" dirty="0"/>
              <a:t>integer</a:t>
            </a:r>
          </a:p>
          <a:p>
            <a:pPr>
              <a:buNone/>
            </a:pPr>
            <a:r>
              <a:rPr lang="de-DE" sz="2400" b="1" dirty="0"/>
              <a:t>	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dirty="0"/>
              <a:t>Professoren</a:t>
            </a:r>
          </a:p>
          <a:p>
            <a:pPr>
              <a:buNone/>
            </a:pPr>
            <a:r>
              <a:rPr lang="de-DE" sz="2400" b="1" dirty="0"/>
              <a:t>	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b="1" dirty="0"/>
              <a:t> </a:t>
            </a:r>
            <a:r>
              <a:rPr lang="de-DE" sz="2400" dirty="0"/>
              <a:t>);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hören</a:t>
            </a:r>
          </a:p>
          <a:p>
            <a:pPr>
              <a:buNone/>
            </a:pPr>
            <a:r>
              <a:rPr lang="de-DE" sz="2400" dirty="0"/>
              <a:t>	( ...,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dirty="0" err="1"/>
              <a:t>VorlNr</a:t>
            </a:r>
            <a:r>
              <a:rPr lang="de-DE" sz="2400" dirty="0"/>
              <a:t> </a:t>
            </a:r>
            <a:r>
              <a:rPr lang="de-DE" sz="2400" b="1" dirty="0"/>
              <a:t>integer</a:t>
            </a:r>
          </a:p>
          <a:p>
            <a:pPr>
              <a:buNone/>
            </a:pPr>
            <a:r>
              <a:rPr lang="de-DE" sz="2400" b="1" dirty="0"/>
              <a:t>	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dirty="0"/>
              <a:t>Vorlesungen</a:t>
            </a:r>
          </a:p>
          <a:p>
            <a:pPr>
              <a:buNone/>
            </a:pPr>
            <a:r>
              <a:rPr lang="de-DE" sz="2400" b="1" dirty="0"/>
              <a:t>	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b="1" dirty="0"/>
              <a:t> </a:t>
            </a:r>
            <a:r>
              <a:rPr lang="de-DE" sz="2400" dirty="0"/>
              <a:t>);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Integritätsbedingungen in SQL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8240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Einfache </a:t>
            </a:r>
            <a:r>
              <a:rPr lang="de-DE"/>
              <a:t>statische Integritätsbedingungen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667000"/>
            <a:ext cx="9798737" cy="334652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de-DE" sz="2400" dirty="0"/>
              <a:t>Wertebereichseinschränkungen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/>
              <a:t>	... </a:t>
            </a:r>
            <a:r>
              <a:rPr lang="en-US" sz="2400" b="1" dirty="0"/>
              <a:t>check </a:t>
            </a:r>
            <a:r>
              <a:rPr lang="en-US" sz="2400" dirty="0"/>
              <a:t>Semester</a:t>
            </a:r>
            <a:r>
              <a:rPr lang="en-US" sz="2400" b="1" dirty="0"/>
              <a:t> between </a:t>
            </a:r>
            <a:r>
              <a:rPr lang="en-US" sz="2400" dirty="0"/>
              <a:t>1</a:t>
            </a:r>
            <a:r>
              <a:rPr lang="en-US" sz="2400" b="1" dirty="0"/>
              <a:t> and </a:t>
            </a:r>
            <a:r>
              <a:rPr lang="en-US" sz="2400" dirty="0"/>
              <a:t>13</a:t>
            </a:r>
          </a:p>
          <a:p>
            <a:pPr>
              <a:spcBef>
                <a:spcPts val="1200"/>
              </a:spcBef>
            </a:pPr>
            <a:r>
              <a:rPr lang="de-DE" sz="2400" dirty="0"/>
              <a:t>Aufzählungstypen</a:t>
            </a:r>
          </a:p>
          <a:p>
            <a:pPr>
              <a:spcBef>
                <a:spcPts val="1200"/>
              </a:spcBef>
              <a:buNone/>
            </a:pPr>
            <a:r>
              <a:rPr lang="en-US" sz="2400" dirty="0"/>
              <a:t>	... </a:t>
            </a:r>
            <a:r>
              <a:rPr lang="en-US" sz="2400" b="1" dirty="0"/>
              <a:t>check </a:t>
            </a:r>
            <a:r>
              <a:rPr lang="en-US" sz="2400" dirty="0"/>
              <a:t>Rang</a:t>
            </a:r>
            <a:r>
              <a:rPr lang="en-US" sz="2400" b="1" dirty="0"/>
              <a:t> in </a:t>
            </a:r>
            <a:r>
              <a:rPr lang="en-US" sz="2400" dirty="0"/>
              <a:t>('C2', 'C3', 'C4') ...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Das Universitätsschema mit Integritätsbedingungen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2" y="1877199"/>
            <a:ext cx="11139413" cy="3613225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Studenten</a:t>
            </a:r>
          </a:p>
          <a:p>
            <a:pPr>
              <a:buNone/>
            </a:pPr>
            <a:r>
              <a:rPr lang="de-DE" sz="2400" dirty="0"/>
              <a:t> ( </a:t>
            </a:r>
            <a:r>
              <a:rPr lang="de-DE" sz="2400" dirty="0" err="1"/>
              <a:t>MatrNr</a:t>
            </a:r>
            <a:r>
              <a:rPr lang="de-DE" sz="2400" dirty="0"/>
              <a:t> 	</a:t>
            </a:r>
            <a:r>
              <a:rPr lang="de-DE" sz="2400" b="1" dirty="0"/>
              <a:t>integer 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Name 	</a:t>
            </a:r>
            <a:r>
              <a:rPr lang="de-DE" sz="2400" b="1" dirty="0" err="1"/>
              <a:t>varchar</a:t>
            </a:r>
            <a:r>
              <a:rPr lang="de-DE" sz="2400" dirty="0"/>
              <a:t>(30) </a:t>
            </a:r>
            <a:r>
              <a:rPr lang="de-DE" sz="2400" b="1" dirty="0"/>
              <a:t>not null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en-US" sz="2400" dirty="0"/>
              <a:t>	Semester 	</a:t>
            </a:r>
            <a:r>
              <a:rPr lang="en-US" sz="2400" b="1" dirty="0"/>
              <a:t>integer check </a:t>
            </a:r>
            <a:r>
              <a:rPr lang="en-US" sz="2400" dirty="0"/>
              <a:t>Semester</a:t>
            </a:r>
            <a:r>
              <a:rPr lang="en-US" sz="2400" b="1" dirty="0"/>
              <a:t> 			  between </a:t>
            </a:r>
            <a:r>
              <a:rPr lang="en-US" sz="2400" dirty="0"/>
              <a:t>1</a:t>
            </a:r>
            <a:r>
              <a:rPr lang="en-US" sz="2400" b="1" dirty="0"/>
              <a:t> and </a:t>
            </a:r>
            <a:r>
              <a:rPr lang="en-US" sz="2400" dirty="0"/>
              <a:t>13 );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Professoren</a:t>
            </a:r>
          </a:p>
          <a:p>
            <a:pPr>
              <a:buNone/>
            </a:pPr>
            <a:r>
              <a:rPr lang="de-DE" sz="2400" dirty="0"/>
              <a:t> ( </a:t>
            </a:r>
            <a:r>
              <a:rPr lang="de-DE" sz="2400" dirty="0" err="1"/>
              <a:t>PersNr</a:t>
            </a:r>
            <a:r>
              <a:rPr lang="de-DE" sz="2400" dirty="0"/>
              <a:t> 	</a:t>
            </a:r>
            <a:r>
              <a:rPr lang="de-DE" sz="2400" b="1" dirty="0"/>
              <a:t>integer 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Name 	</a:t>
            </a:r>
            <a:r>
              <a:rPr lang="de-DE" sz="2400" b="1" dirty="0" err="1"/>
              <a:t>varchar</a:t>
            </a:r>
            <a:r>
              <a:rPr lang="de-DE" sz="2400" dirty="0"/>
              <a:t>(30) </a:t>
            </a:r>
            <a:r>
              <a:rPr lang="de-DE" sz="2400" b="1" dirty="0"/>
              <a:t>not null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en-US" sz="2400" dirty="0"/>
              <a:t>	Rang 	</a:t>
            </a:r>
            <a:r>
              <a:rPr lang="en-US" sz="2400" b="1" dirty="0"/>
              <a:t>character</a:t>
            </a:r>
            <a:r>
              <a:rPr lang="en-US" sz="2400" dirty="0"/>
              <a:t>(2) </a:t>
            </a:r>
            <a:r>
              <a:rPr lang="en-US" sz="2400" b="1" dirty="0"/>
              <a:t>check </a:t>
            </a:r>
            <a:r>
              <a:rPr lang="en-US" sz="2400" dirty="0"/>
              <a:t>(Rang 		  </a:t>
            </a:r>
            <a:r>
              <a:rPr lang="en-US" sz="2400" b="1" dirty="0"/>
              <a:t>in </a:t>
            </a:r>
            <a:r>
              <a:rPr lang="en-US" sz="2400" dirty="0"/>
              <a:t>(‘C2’,’C3’,’C4’)),</a:t>
            </a:r>
          </a:p>
          <a:p>
            <a:pPr>
              <a:buNone/>
            </a:pPr>
            <a:r>
              <a:rPr lang="de-DE" sz="2400" dirty="0"/>
              <a:t>	Raum 	</a:t>
            </a:r>
            <a:r>
              <a:rPr lang="de-DE" sz="2400" b="1" dirty="0"/>
              <a:t>integer </a:t>
            </a:r>
            <a:r>
              <a:rPr lang="de-DE" sz="2400" b="1" dirty="0" err="1"/>
              <a:t>unique</a:t>
            </a:r>
            <a:r>
              <a:rPr lang="de-DE" sz="2400" b="1" dirty="0"/>
              <a:t> </a:t>
            </a:r>
            <a:r>
              <a:rPr lang="de-DE" sz="2400" dirty="0"/>
              <a:t>);</a:t>
            </a:r>
            <a:endParaRPr lang="de-DE" sz="2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899406"/>
            <a:ext cx="11527972" cy="4415330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Assistenten</a:t>
            </a:r>
          </a:p>
          <a:p>
            <a:pPr>
              <a:buNone/>
            </a:pPr>
            <a:r>
              <a:rPr lang="de-DE" sz="2400" dirty="0"/>
              <a:t> ( </a:t>
            </a:r>
            <a:r>
              <a:rPr lang="de-DE" sz="2400" dirty="0" err="1"/>
              <a:t>PersNr</a:t>
            </a:r>
            <a:r>
              <a:rPr lang="de-DE" sz="2400" dirty="0"/>
              <a:t> 	     </a:t>
            </a:r>
            <a:r>
              <a:rPr lang="de-DE" sz="2400" b="1" dirty="0"/>
              <a:t>integer 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Name 	     </a:t>
            </a:r>
            <a:r>
              <a:rPr lang="de-DE" sz="2400" b="1" dirty="0" err="1"/>
              <a:t>varchar</a:t>
            </a:r>
            <a:r>
              <a:rPr lang="de-DE" sz="2400" dirty="0"/>
              <a:t>(30) </a:t>
            </a:r>
            <a:r>
              <a:rPr lang="de-DE" sz="2400" b="1" dirty="0"/>
              <a:t>not null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Fachgebiet     </a:t>
            </a:r>
            <a:r>
              <a:rPr lang="de-DE" sz="2400" b="1" dirty="0" err="1"/>
              <a:t>varchar</a:t>
            </a:r>
            <a:r>
              <a:rPr lang="de-DE" sz="2400" dirty="0"/>
              <a:t>(30),</a:t>
            </a:r>
          </a:p>
          <a:p>
            <a:pPr>
              <a:buNone/>
            </a:pPr>
            <a:r>
              <a:rPr lang="de-DE" sz="2400" dirty="0"/>
              <a:t>	Boss 	     </a:t>
            </a:r>
            <a:r>
              <a:rPr lang="de-DE" sz="2400" b="1" dirty="0"/>
              <a:t>integer</a:t>
            </a:r>
            <a:r>
              <a:rPr lang="de-DE" sz="2400" dirty="0"/>
              <a:t>, </a:t>
            </a:r>
          </a:p>
          <a:p>
            <a:pPr>
              <a:buNone/>
            </a:pPr>
            <a:r>
              <a:rPr lang="en-US" sz="2400" b="1" dirty="0"/>
              <a:t>	foreign key   </a:t>
            </a:r>
            <a:r>
              <a:rPr lang="en-US" sz="2400" dirty="0"/>
              <a:t>(Boss) </a:t>
            </a:r>
            <a:r>
              <a:rPr lang="en-US" sz="2400" b="1" dirty="0"/>
              <a:t>references</a:t>
            </a:r>
            <a:br>
              <a:rPr lang="en-US" sz="2400" b="1" dirty="0"/>
            </a:br>
            <a:r>
              <a:rPr lang="en-US" sz="2400" b="1" dirty="0"/>
              <a:t>    </a:t>
            </a:r>
            <a:r>
              <a:rPr lang="en-US" sz="2400" dirty="0" err="1"/>
              <a:t>Professoren</a:t>
            </a:r>
            <a:r>
              <a:rPr lang="en-US" sz="2400" dirty="0"/>
              <a:t> </a:t>
            </a:r>
            <a:r>
              <a:rPr lang="de-DE" sz="2400" b="1" dirty="0"/>
              <a:t>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null</a:t>
            </a:r>
            <a:r>
              <a:rPr lang="de-DE" sz="2400" dirty="0"/>
              <a:t>);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Vorlesungen</a:t>
            </a:r>
          </a:p>
          <a:p>
            <a:pPr>
              <a:buNone/>
            </a:pPr>
            <a:r>
              <a:rPr lang="de-DE" sz="2400" dirty="0"/>
              <a:t> ( </a:t>
            </a:r>
            <a:r>
              <a:rPr lang="de-DE" sz="2400" dirty="0" err="1"/>
              <a:t>VorlNr</a:t>
            </a:r>
            <a:r>
              <a:rPr lang="de-DE" sz="2400" dirty="0"/>
              <a:t> 	     </a:t>
            </a:r>
            <a:r>
              <a:rPr lang="de-DE" sz="2400" b="1" dirty="0"/>
              <a:t>integer 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Titel 	     </a:t>
            </a:r>
            <a:r>
              <a:rPr lang="de-DE" sz="2400" b="1" dirty="0" err="1"/>
              <a:t>varchar</a:t>
            </a:r>
            <a:r>
              <a:rPr lang="de-DE" sz="2400" dirty="0"/>
              <a:t>(30),</a:t>
            </a:r>
          </a:p>
          <a:p>
            <a:pPr>
              <a:buNone/>
            </a:pPr>
            <a:r>
              <a:rPr lang="de-DE" sz="2400" dirty="0"/>
              <a:t>	SWS  	     </a:t>
            </a:r>
            <a:r>
              <a:rPr lang="de-DE" sz="2400" b="1" dirty="0"/>
              <a:t>integer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dirty="0" err="1"/>
              <a:t>gelesenVon</a:t>
            </a:r>
            <a:r>
              <a:rPr lang="de-DE" sz="2400" dirty="0"/>
              <a:t>   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br>
              <a:rPr lang="de-DE" sz="2400" b="1" dirty="0"/>
            </a:br>
            <a:r>
              <a:rPr lang="de-DE" sz="2400" b="1" dirty="0"/>
              <a:t>  </a:t>
            </a:r>
            <a:r>
              <a:rPr lang="de-DE" sz="2400" dirty="0"/>
              <a:t>Professoren </a:t>
            </a:r>
            <a:r>
              <a:rPr lang="de-DE" sz="2400" b="1" dirty="0"/>
              <a:t>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null</a:t>
            </a:r>
            <a:r>
              <a:rPr lang="de-DE" sz="2400" dirty="0"/>
              <a:t>);</a:t>
            </a:r>
            <a:endParaRPr lang="de-DE" sz="22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6635F939-7DD6-45F1-9062-D9ED76F2E5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Das Universitätsschema mit Integritätsbedingungen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CAEB97FD-4E78-4479-8B1D-1A6FA88B2E9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411CE5C-F81B-48FB-8EA8-FE4C9C3C1E8F}"/>
              </a:ext>
            </a:extLst>
          </p:cNvPr>
          <p:cNvSpPr/>
          <p:nvPr/>
        </p:nvSpPr>
        <p:spPr>
          <a:xfrm>
            <a:off x="4853247" y="5400336"/>
            <a:ext cx="2485505" cy="914400"/>
          </a:xfrm>
          <a:prstGeom prst="ellipse">
            <a:avLst/>
          </a:prstGeom>
          <a:solidFill>
            <a:srgbClr val="FFE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Lang- vs. Kurzform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90BF19-4818-485D-A144-66CB037C77F1}"/>
              </a:ext>
            </a:extLst>
          </p:cNvPr>
          <p:cNvCxnSpPr/>
          <p:nvPr/>
        </p:nvCxnSpPr>
        <p:spPr>
          <a:xfrm flipH="1" flipV="1">
            <a:off x="4853247" y="4987636"/>
            <a:ext cx="450273" cy="412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9CA96E6-454B-47EB-A463-2B2E5D8AA949}"/>
              </a:ext>
            </a:extLst>
          </p:cNvPr>
          <p:cNvCxnSpPr>
            <a:cxnSpLocks/>
          </p:cNvCxnSpPr>
          <p:nvPr/>
        </p:nvCxnSpPr>
        <p:spPr>
          <a:xfrm flipV="1">
            <a:off x="6888483" y="4494462"/>
            <a:ext cx="883917" cy="911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841290"/>
            <a:ext cx="11461740" cy="438066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hören</a:t>
            </a:r>
          </a:p>
          <a:p>
            <a:pPr>
              <a:buNone/>
            </a:pPr>
            <a:r>
              <a:rPr lang="de-DE" sz="2400" dirty="0"/>
              <a:t> ( </a:t>
            </a:r>
            <a:r>
              <a:rPr lang="de-DE" sz="2400" dirty="0" err="1"/>
              <a:t>MatrNr</a:t>
            </a:r>
            <a:r>
              <a:rPr lang="de-DE" sz="2400" dirty="0"/>
              <a:t> 	    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br>
              <a:rPr lang="de-DE" sz="2400" b="1" dirty="0"/>
            </a:br>
            <a:r>
              <a:rPr lang="de-DE" sz="2400" b="1" dirty="0"/>
              <a:t>  </a:t>
            </a:r>
            <a:r>
              <a:rPr lang="de-DE" sz="2400" dirty="0"/>
              <a:t>Studenten </a:t>
            </a:r>
            <a:r>
              <a:rPr lang="de-DE" sz="2400" b="1" dirty="0"/>
              <a:t>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dirty="0" err="1"/>
              <a:t>VorlNr</a:t>
            </a:r>
            <a:r>
              <a:rPr lang="de-DE" sz="2400" dirty="0"/>
              <a:t>	    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br>
              <a:rPr lang="de-DE" sz="2400" b="1" dirty="0"/>
            </a:br>
            <a:r>
              <a:rPr lang="de-DE" sz="2400" b="1" dirty="0"/>
              <a:t>  </a:t>
            </a:r>
            <a:r>
              <a:rPr lang="de-DE" sz="2400" dirty="0"/>
              <a:t>Vorlesungen </a:t>
            </a:r>
            <a:r>
              <a:rPr lang="de-DE" sz="2400" b="1" dirty="0"/>
              <a:t>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b="1" dirty="0"/>
              <a:t> </a:t>
            </a:r>
            <a:r>
              <a:rPr lang="de-DE" sz="2400" dirty="0"/>
              <a:t>(</a:t>
            </a:r>
            <a:r>
              <a:rPr lang="de-DE" sz="2400" dirty="0" err="1"/>
              <a:t>MatrNr</a:t>
            </a:r>
            <a:r>
              <a:rPr lang="de-DE" sz="2400" dirty="0"/>
              <a:t>, </a:t>
            </a:r>
            <a:r>
              <a:rPr lang="de-DE" sz="2400" dirty="0" err="1"/>
              <a:t>VorlNr</a:t>
            </a:r>
            <a:r>
              <a:rPr lang="de-DE" sz="2400" dirty="0"/>
              <a:t>));</a:t>
            </a:r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sz="2400" dirty="0"/>
          </a:p>
          <a:p>
            <a:pPr>
              <a:buNone/>
            </a:pPr>
            <a:endParaRPr lang="de-DE" sz="2400" dirty="0"/>
          </a:p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voraussetzen</a:t>
            </a:r>
          </a:p>
          <a:p>
            <a:pPr>
              <a:buNone/>
            </a:pPr>
            <a:r>
              <a:rPr lang="de-DE" sz="2400" dirty="0"/>
              <a:t> ( Vorgänger	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br>
              <a:rPr lang="de-DE" sz="2400" b="1" dirty="0"/>
            </a:br>
            <a:r>
              <a:rPr lang="de-DE" sz="2400" b="1" dirty="0"/>
              <a:t>  </a:t>
            </a:r>
            <a:r>
              <a:rPr lang="de-DE" sz="2400" dirty="0"/>
              <a:t>Vorlesungen </a:t>
            </a:r>
            <a:r>
              <a:rPr lang="de-DE" sz="2400" b="1" dirty="0"/>
              <a:t>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Nachfolger 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br>
              <a:rPr lang="de-DE" sz="2400" b="1" dirty="0"/>
            </a:br>
            <a:r>
              <a:rPr lang="de-DE" sz="2400" b="1" dirty="0"/>
              <a:t>  </a:t>
            </a:r>
            <a:r>
              <a:rPr lang="de-DE" sz="2400" dirty="0"/>
              <a:t>Vorlesungen </a:t>
            </a:r>
            <a:r>
              <a:rPr lang="de-DE" sz="2400" b="1" dirty="0"/>
              <a:t>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b="1" dirty="0"/>
              <a:t> </a:t>
            </a:r>
            <a:r>
              <a:rPr lang="de-DE" sz="2400" dirty="0"/>
              <a:t>(Vorgänger, Nachfolger));</a:t>
            </a:r>
            <a:endParaRPr lang="de-DE" sz="22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3215B9F0-1155-4A54-98A4-75913193CC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Das Universitätsschema mit Integritätsbedingungen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8710260-AD78-45C7-A287-71835CB3C8A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841290"/>
            <a:ext cx="9798737" cy="41722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2400" b="1" dirty="0" err="1"/>
              <a:t>create</a:t>
            </a:r>
            <a:r>
              <a:rPr lang="de-DE" sz="2400" b="1" dirty="0"/>
              <a:t> </a:t>
            </a:r>
            <a:r>
              <a:rPr lang="de-DE" sz="2400" b="1" dirty="0" err="1"/>
              <a:t>table</a:t>
            </a:r>
            <a:r>
              <a:rPr lang="de-DE" sz="2400" b="1" dirty="0"/>
              <a:t> </a:t>
            </a:r>
            <a:r>
              <a:rPr lang="de-DE" sz="2400" dirty="0"/>
              <a:t>prüfen</a:t>
            </a:r>
          </a:p>
          <a:p>
            <a:pPr>
              <a:buNone/>
            </a:pPr>
            <a:r>
              <a:rPr lang="de-DE" sz="2400" dirty="0"/>
              <a:t> ( </a:t>
            </a:r>
            <a:r>
              <a:rPr lang="de-DE" sz="2400" dirty="0" err="1"/>
              <a:t>MatrNr</a:t>
            </a:r>
            <a:r>
              <a:rPr lang="de-DE" sz="2400" dirty="0"/>
              <a:t>	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dirty="0"/>
              <a:t>Studenten</a:t>
            </a:r>
          </a:p>
          <a:p>
            <a:pPr>
              <a:buNone/>
            </a:pPr>
            <a:r>
              <a:rPr lang="de-DE" sz="2400" b="1" dirty="0"/>
              <a:t>			    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cascade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dirty="0" err="1"/>
              <a:t>VorlNr</a:t>
            </a:r>
            <a:r>
              <a:rPr lang="de-DE" sz="2400" dirty="0"/>
              <a:t> 	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dirty="0"/>
              <a:t>Vorlesungen,</a:t>
            </a:r>
          </a:p>
          <a:p>
            <a:pPr>
              <a:buNone/>
            </a:pPr>
            <a:r>
              <a:rPr lang="de-DE" sz="2400" dirty="0"/>
              <a:t>	</a:t>
            </a:r>
            <a:r>
              <a:rPr lang="de-DE" sz="2400" dirty="0" err="1"/>
              <a:t>PersNr</a:t>
            </a:r>
            <a:r>
              <a:rPr lang="de-DE" sz="2400" dirty="0"/>
              <a:t> 	</a:t>
            </a:r>
            <a:r>
              <a:rPr lang="de-DE" sz="2400" b="1" dirty="0"/>
              <a:t>integer </a:t>
            </a:r>
            <a:r>
              <a:rPr lang="de-DE" sz="2400" b="1" dirty="0" err="1"/>
              <a:t>references</a:t>
            </a:r>
            <a:r>
              <a:rPr lang="de-DE" sz="2400" b="1" dirty="0"/>
              <a:t> </a:t>
            </a:r>
            <a:r>
              <a:rPr lang="de-DE" sz="2400" dirty="0"/>
              <a:t>Professoren</a:t>
            </a:r>
          </a:p>
          <a:p>
            <a:pPr>
              <a:buNone/>
            </a:pPr>
            <a:r>
              <a:rPr lang="de-DE" sz="2400" b="1" dirty="0"/>
              <a:t>			    on </a:t>
            </a:r>
            <a:r>
              <a:rPr lang="de-DE" sz="2400" b="1" dirty="0" err="1"/>
              <a:t>delete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null</a:t>
            </a:r>
            <a:r>
              <a:rPr lang="de-DE" sz="2400" dirty="0"/>
              <a:t>,</a:t>
            </a:r>
          </a:p>
          <a:p>
            <a:pPr>
              <a:buNone/>
            </a:pPr>
            <a:r>
              <a:rPr lang="de-DE" sz="2400" dirty="0"/>
              <a:t>	Note	</a:t>
            </a:r>
            <a:r>
              <a:rPr lang="de-DE" sz="2400" b="1" dirty="0" err="1"/>
              <a:t>numeric</a:t>
            </a:r>
            <a:r>
              <a:rPr lang="de-DE" sz="2400" b="1" dirty="0"/>
              <a:t> </a:t>
            </a:r>
            <a:r>
              <a:rPr lang="de-DE" sz="2400" dirty="0"/>
              <a:t>(2,1) </a:t>
            </a:r>
            <a:r>
              <a:rPr lang="de-DE" sz="2400" b="1" dirty="0"/>
              <a:t>check </a:t>
            </a:r>
            <a:r>
              <a:rPr lang="en-US" sz="2400" dirty="0"/>
              <a:t>(Note </a:t>
            </a:r>
            <a:r>
              <a:rPr lang="en-US" sz="2400" b="1" dirty="0"/>
              <a:t>between </a:t>
            </a:r>
            <a:r>
              <a:rPr lang="en-US" sz="2400" dirty="0"/>
              <a:t>0.7 </a:t>
            </a:r>
            <a:r>
              <a:rPr lang="en-US" sz="2400" b="1" dirty="0"/>
              <a:t>and </a:t>
            </a:r>
            <a:r>
              <a:rPr lang="en-US" sz="2400" dirty="0"/>
              <a:t>5.0),</a:t>
            </a:r>
          </a:p>
          <a:p>
            <a:pPr>
              <a:buNone/>
            </a:pPr>
            <a:r>
              <a:rPr lang="de-DE" sz="2400" b="1" dirty="0"/>
              <a:t>	</a:t>
            </a:r>
            <a:r>
              <a:rPr lang="de-DE" sz="2400" b="1" dirty="0" err="1"/>
              <a:t>primary</a:t>
            </a:r>
            <a:r>
              <a:rPr lang="de-DE" sz="2400" b="1" dirty="0"/>
              <a:t> </a:t>
            </a:r>
            <a:r>
              <a:rPr lang="de-DE" sz="2400" b="1" dirty="0" err="1"/>
              <a:t>key</a:t>
            </a:r>
            <a:r>
              <a:rPr lang="de-DE" sz="2400" b="1" dirty="0"/>
              <a:t>   </a:t>
            </a:r>
            <a:r>
              <a:rPr lang="de-DE" sz="2400" dirty="0"/>
              <a:t>(</a:t>
            </a:r>
            <a:r>
              <a:rPr lang="de-DE" sz="2400" dirty="0" err="1"/>
              <a:t>MatrNr</a:t>
            </a:r>
            <a:r>
              <a:rPr lang="de-DE" sz="2400" dirty="0"/>
              <a:t>, </a:t>
            </a:r>
            <a:r>
              <a:rPr lang="de-DE" sz="2400" dirty="0" err="1"/>
              <a:t>VorlNr</a:t>
            </a:r>
            <a:r>
              <a:rPr lang="de-DE" sz="2400" dirty="0"/>
              <a:t>));</a:t>
            </a:r>
            <a:endParaRPr lang="de-DE" sz="22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7" name="Textplatzhalter 1">
            <a:extLst>
              <a:ext uri="{FF2B5EF4-FFF2-40B4-BE49-F238E27FC236}">
                <a16:creationId xmlns:a16="http://schemas.microsoft.com/office/drawing/2014/main" id="{EBC3215F-6EE7-48E6-9B92-E9D5790114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457101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Das Universitätsschema mit Integritätsbedingungen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31DBA507-153A-4038-A1FD-134E93E7DD3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748008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Kapitel 5: Datenintegrität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B4C253-AC23-0C79-0DD2-AC059AC68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691" y="2349062"/>
            <a:ext cx="11148032" cy="39891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de-DE" b="0" dirty="0"/>
              <a:t>Arten von Integritätsbedingungen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Statische Integritätsbedingungen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Referentielle Integrität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Integritätsbedingungen in SQL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Trigger</a:t>
            </a:r>
          </a:p>
          <a:p>
            <a:pPr>
              <a:buFont typeface="Wingdings" pitchFamily="2" charset="2"/>
              <a:buChar char="§"/>
            </a:pPr>
            <a:r>
              <a:rPr lang="de-DE" b="0" dirty="0"/>
              <a:t>Temporale Daten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Datenintegrität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Kap5_f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14" y="1388079"/>
            <a:ext cx="7182772" cy="2997351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4813" y="748008"/>
            <a:ext cx="9703645" cy="854318"/>
          </a:xfrm>
        </p:spPr>
        <p:txBody>
          <a:bodyPr>
            <a:normAutofit/>
          </a:bodyPr>
          <a:lstStyle/>
          <a:p>
            <a:r>
              <a:rPr lang="de-DE" dirty="0"/>
              <a:t>Komplexere Konsistenzbedingungen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4472247"/>
            <a:ext cx="11405165" cy="1865935"/>
          </a:xfrm>
        </p:spPr>
        <p:txBody>
          <a:bodyPr>
            <a:noAutofit/>
          </a:bodyPr>
          <a:lstStyle/>
          <a:p>
            <a:pPr lvl="1">
              <a:buFont typeface="Symbol" panose="05050102010706020507" pitchFamily="18" charset="2"/>
              <a:buChar char="-"/>
            </a:pPr>
            <a:r>
              <a:rPr lang="de-DE" sz="1800" dirty="0"/>
              <a:t>Studierende können sich nur über Vorlesungen prüfen lassen, die sie gehört haben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800" dirty="0"/>
              <a:t>Bei jeder Änderung und Einfügung wird die </a:t>
            </a:r>
            <a:r>
              <a:rPr lang="de-DE" sz="1800" dirty="0">
                <a:solidFill>
                  <a:schemeClr val="tx2"/>
                </a:solidFill>
              </a:rPr>
              <a:t>check</a:t>
            </a:r>
            <a:r>
              <a:rPr lang="de-DE" sz="1800" dirty="0"/>
              <a:t>-Klausel ausgewertet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800" dirty="0"/>
              <a:t>Operation wird nur durchgeführt, wenn der check </a:t>
            </a:r>
            <a:r>
              <a:rPr lang="de-DE" sz="1800" dirty="0" err="1">
                <a:solidFill>
                  <a:schemeClr val="tx2"/>
                </a:solidFill>
              </a:rPr>
              <a:t>true</a:t>
            </a:r>
            <a:r>
              <a:rPr lang="de-DE" sz="1800" dirty="0"/>
              <a:t> ergibt</a:t>
            </a:r>
          </a:p>
          <a:p>
            <a:endParaRPr lang="de-DE" sz="2400" dirty="0"/>
          </a:p>
          <a:p>
            <a:r>
              <a:rPr lang="de-DE" sz="2400" dirty="0"/>
              <a:t>Leider selten bzw. noch nicht unterstützt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3431" y="502484"/>
            <a:ext cx="9798738" cy="2455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Trigger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744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Trigger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8"/>
            <a:ext cx="11139414" cy="3781578"/>
          </a:xfrm>
        </p:spPr>
        <p:txBody>
          <a:bodyPr>
            <a:noAutofit/>
          </a:bodyPr>
          <a:lstStyle/>
          <a:p>
            <a:r>
              <a:rPr lang="de-DE" sz="2200" dirty="0"/>
              <a:t>Allgemeinster Konsistenzsicherungsmechanismus</a:t>
            </a:r>
          </a:p>
          <a:p>
            <a:r>
              <a:rPr lang="de-DE" sz="2200" dirty="0"/>
              <a:t>Erst im SQL:1999-Standard enthalten</a:t>
            </a:r>
          </a:p>
          <a:p>
            <a:endParaRPr lang="de-DE" sz="2200" dirty="0"/>
          </a:p>
          <a:p>
            <a:r>
              <a:rPr lang="de-DE" sz="2200" dirty="0"/>
              <a:t>Benutzerdefinierte Prozedur, die automatisch bei Erfüllung einer bestimmten Bedingung vom DBMS gestartet wird</a:t>
            </a:r>
          </a:p>
          <a:p>
            <a:endParaRPr lang="de-DE" sz="2200" dirty="0"/>
          </a:p>
          <a:p>
            <a:r>
              <a:rPr lang="de-DE" sz="2200" dirty="0"/>
              <a:t>Kann Überprüfungs- sowie Berechnungsfunktionen übernehmen</a:t>
            </a:r>
          </a:p>
          <a:p>
            <a:pPr lvl="1"/>
            <a:r>
              <a:rPr lang="de-DE" sz="1800" dirty="0"/>
              <a:t>Beispiel: Statistiken aktuell halten oder die Werte abgeleiteter Spalten berechnen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797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Datenbank-Trigger Syntax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33</a:t>
            </a:fld>
            <a:endParaRPr lang="de-DE" dirty="0"/>
          </a:p>
        </p:txBody>
      </p:sp>
      <p:pic>
        <p:nvPicPr>
          <p:cNvPr id="7" name="Grafik 6" descr="Kap5_f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31" y="1841290"/>
            <a:ext cx="928687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3431" y="1384189"/>
            <a:ext cx="9798738" cy="558911"/>
          </a:xfrm>
        </p:spPr>
        <p:txBody>
          <a:bodyPr>
            <a:normAutofit/>
          </a:bodyPr>
          <a:lstStyle/>
          <a:p>
            <a:r>
              <a:rPr lang="de-DE" dirty="0"/>
              <a:t>Beispiel in DB2 / SQL:1999-Syntax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34</a:t>
            </a:fld>
            <a:endParaRPr lang="de-DE" dirty="0"/>
          </a:p>
        </p:txBody>
      </p:sp>
      <p:pic>
        <p:nvPicPr>
          <p:cNvPr id="10" name="Grafik 9" descr="Kap5_f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31" y="1889807"/>
            <a:ext cx="9267825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Trigger-Erläuterungen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8"/>
            <a:ext cx="11139414" cy="3781578"/>
          </a:xfrm>
        </p:spPr>
        <p:txBody>
          <a:bodyPr>
            <a:noAutofit/>
          </a:bodyPr>
          <a:lstStyle/>
          <a:p>
            <a:pPr marL="36000" indent="0">
              <a:buNone/>
            </a:pPr>
            <a:r>
              <a:rPr lang="de-DE" sz="2200" dirty="0"/>
              <a:t>Dieser Trigger besteht aus vier Teilen:</a:t>
            </a:r>
          </a:p>
          <a:p>
            <a:pPr marL="821250" lvl="1" indent="-457200">
              <a:buFont typeface="+mj-lt"/>
              <a:buAutoNum type="arabicPeriod"/>
            </a:pPr>
            <a:r>
              <a:rPr lang="de-DE" sz="2200" dirty="0"/>
              <a:t>der </a:t>
            </a:r>
            <a:r>
              <a:rPr lang="de-DE" sz="2200" b="1" dirty="0" err="1"/>
              <a:t>create</a:t>
            </a:r>
            <a:r>
              <a:rPr lang="de-DE" sz="2200" b="1" dirty="0"/>
              <a:t> </a:t>
            </a:r>
            <a:r>
              <a:rPr lang="de-DE" sz="2200" b="1" dirty="0" err="1"/>
              <a:t>trigger</a:t>
            </a:r>
            <a:r>
              <a:rPr lang="de-DE" sz="2200" b="1" dirty="0"/>
              <a:t> </a:t>
            </a:r>
            <a:r>
              <a:rPr lang="de-DE" sz="2200" dirty="0"/>
              <a:t>Anweisung, gefolgt von einem Namen,</a:t>
            </a:r>
          </a:p>
          <a:p>
            <a:pPr marL="821250" lvl="1" indent="-457200">
              <a:buFont typeface="+mj-lt"/>
              <a:buAutoNum type="arabicPeriod"/>
            </a:pPr>
            <a:r>
              <a:rPr lang="de-DE" sz="2200" dirty="0"/>
              <a:t>der Definition des Auslösers, in diesem Fall bevor eine Änderungsoperation (</a:t>
            </a:r>
            <a:r>
              <a:rPr lang="de-DE" sz="2200" b="1" dirty="0" err="1"/>
              <a:t>before</a:t>
            </a:r>
            <a:r>
              <a:rPr lang="de-DE" sz="2200" b="1" dirty="0"/>
              <a:t> update on</a:t>
            </a:r>
            <a:r>
              <a:rPr lang="de-DE" sz="2200" dirty="0"/>
              <a:t>) auf einer Zeile (</a:t>
            </a:r>
            <a:r>
              <a:rPr lang="de-DE" sz="2200" b="1" dirty="0" err="1"/>
              <a:t>for</a:t>
            </a:r>
            <a:r>
              <a:rPr lang="de-DE" sz="2200" b="1" dirty="0"/>
              <a:t> </a:t>
            </a:r>
            <a:r>
              <a:rPr lang="de-DE" sz="2200" b="1" dirty="0" err="1"/>
              <a:t>each</a:t>
            </a:r>
            <a:r>
              <a:rPr lang="de-DE" sz="2200" b="1" dirty="0"/>
              <a:t> </a:t>
            </a:r>
            <a:r>
              <a:rPr lang="de-DE" sz="2200" b="1" dirty="0" err="1"/>
              <a:t>row</a:t>
            </a:r>
            <a:r>
              <a:rPr lang="de-DE" sz="2200" dirty="0"/>
              <a:t>) der Tabelle </a:t>
            </a:r>
            <a:r>
              <a:rPr lang="de-DE" sz="2200" i="1" dirty="0"/>
              <a:t>Professoren</a:t>
            </a:r>
            <a:r>
              <a:rPr lang="de-DE" sz="2200" dirty="0"/>
              <a:t> ausgeführt werden kann,</a:t>
            </a:r>
          </a:p>
          <a:p>
            <a:pPr marL="821250" lvl="1" indent="-457200">
              <a:buFont typeface="+mj-lt"/>
              <a:buAutoNum type="arabicPeriod"/>
            </a:pPr>
            <a:r>
              <a:rPr lang="de-DE" sz="2200" dirty="0"/>
              <a:t>einer einschränkenden Bedingung (</a:t>
            </a:r>
            <a:r>
              <a:rPr lang="de-DE" sz="2200" b="1" dirty="0" err="1"/>
              <a:t>when</a:t>
            </a:r>
            <a:r>
              <a:rPr lang="de-DE" sz="2200" dirty="0"/>
              <a:t>) und</a:t>
            </a:r>
          </a:p>
          <a:p>
            <a:pPr marL="821250" lvl="1" indent="-457200">
              <a:buFont typeface="+mj-lt"/>
              <a:buAutoNum type="arabicPeriod"/>
            </a:pPr>
            <a:r>
              <a:rPr lang="de-DE" sz="2200" dirty="0"/>
              <a:t>einer Prozedurdefinition.</a:t>
            </a:r>
          </a:p>
          <a:p>
            <a:pPr marL="0" indent="0">
              <a:buNone/>
            </a:pPr>
            <a:r>
              <a:rPr lang="de-DE" sz="2200" dirty="0"/>
              <a:t>In der Prozedurdefinition bezieht sich </a:t>
            </a:r>
            <a:r>
              <a:rPr lang="de-DE" sz="2200" i="1" dirty="0" err="1"/>
              <a:t>alterZustand</a:t>
            </a:r>
            <a:r>
              <a:rPr lang="de-DE" sz="2200" dirty="0"/>
              <a:t> auf das unveränderte Tupel (den Originalzustand), </a:t>
            </a:r>
            <a:r>
              <a:rPr lang="de-DE" sz="2200" i="1" dirty="0" err="1"/>
              <a:t>neuerZustand</a:t>
            </a:r>
            <a:r>
              <a:rPr lang="de-DE" sz="2200" dirty="0"/>
              <a:t> enthält bereits die Veränderungen durch die Operation.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950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Temporale Daten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7584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Temporale Daten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2231948"/>
            <a:ext cx="10773565" cy="378157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DE" sz="2200" dirty="0"/>
              <a:t>Explizite Datenmodell-Konzepte, um zeitliches Verhalten der Daten zu erfassen</a:t>
            </a:r>
          </a:p>
          <a:p>
            <a:pPr>
              <a:spcBef>
                <a:spcPts val="1200"/>
              </a:spcBef>
            </a:pPr>
            <a:endParaRPr lang="de-DE" sz="2200" dirty="0"/>
          </a:p>
          <a:p>
            <a:pPr>
              <a:spcBef>
                <a:spcPts val="1200"/>
              </a:spcBef>
            </a:pPr>
            <a:r>
              <a:rPr lang="de-DE" sz="2200" dirty="0"/>
              <a:t>Zweck: alten Zustand der Daten erhalten, auch wenn die Daten aktualisiert werden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800" dirty="0"/>
              <a:t>Beispiel: In verschiedenen Bundesländern wurden Studiengebühren eingeführt, </a:t>
            </a:r>
            <a:br>
              <a:rPr lang="de-DE" sz="1800" dirty="0"/>
            </a:br>
            <a:r>
              <a:rPr lang="de-DE" sz="1800" dirty="0"/>
              <a:t>dann der Betrag verändert, dann wieder abgeschafft, usw.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604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System-versionierte Daten – „</a:t>
            </a:r>
            <a:r>
              <a:rPr lang="de-DE" dirty="0" err="1"/>
              <a:t>transaction</a:t>
            </a:r>
            <a:r>
              <a:rPr lang="de-DE" dirty="0"/>
              <a:t> time“-Versionierung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8"/>
            <a:ext cx="9798738" cy="378157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endParaRPr lang="de-DE" sz="24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38</a:t>
            </a:fld>
            <a:endParaRPr lang="de-DE" dirty="0"/>
          </a:p>
        </p:txBody>
      </p:sp>
      <p:pic>
        <p:nvPicPr>
          <p:cNvPr id="7" name="Bild 3" descr="Bildschirmfoto 2013-11-03 um 23.34.35.png">
            <a:extLst>
              <a:ext uri="{FF2B5EF4-FFF2-40B4-BE49-F238E27FC236}">
                <a16:creationId xmlns:a16="http://schemas.microsoft.com/office/drawing/2014/main" id="{7A2FA6C5-DBF3-F79A-F391-D0A99A2DF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35" y="1907292"/>
            <a:ext cx="5950977" cy="224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492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3" descr="Bildschirmfoto 2013-11-03 um 23.36.09.png">
            <a:extLst>
              <a:ext uri="{FF2B5EF4-FFF2-40B4-BE49-F238E27FC236}">
                <a16:creationId xmlns:a16="http://schemas.microsoft.com/office/drawing/2014/main" id="{40A3C131-C502-4D25-920D-81D98F488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051" b="-21051"/>
          <a:stretch>
            <a:fillRect/>
          </a:stretch>
        </p:blipFill>
        <p:spPr>
          <a:xfrm>
            <a:off x="631774" y="1583644"/>
            <a:ext cx="5430975" cy="3349102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System-versionierte Daten – „</a:t>
            </a:r>
            <a:r>
              <a:rPr lang="de-DE" dirty="0" err="1"/>
              <a:t>transaction</a:t>
            </a:r>
            <a:r>
              <a:rPr lang="de-DE" dirty="0"/>
              <a:t> time“-Versionierung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0" y="1857874"/>
            <a:ext cx="10773565" cy="4727757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Zustand der Relation nach Abschaffung der Studiengebühren in Bayern:</a:t>
            </a:r>
          </a:p>
          <a:p>
            <a:pPr>
              <a:spcBef>
                <a:spcPts val="1200"/>
              </a:spcBef>
            </a:pPr>
            <a:endParaRPr lang="de-DE" dirty="0"/>
          </a:p>
          <a:p>
            <a:pPr>
              <a:spcBef>
                <a:spcPts val="1200"/>
              </a:spcBef>
            </a:pPr>
            <a:endParaRPr lang="de-DE" dirty="0"/>
          </a:p>
          <a:p>
            <a:pPr>
              <a:spcBef>
                <a:spcPts val="1200"/>
              </a:spcBef>
            </a:pPr>
            <a:endParaRPr lang="de-DE" dirty="0"/>
          </a:p>
          <a:p>
            <a:pPr>
              <a:spcBef>
                <a:spcPts val="1200"/>
              </a:spcBef>
            </a:pPr>
            <a:endParaRPr lang="de-DE" dirty="0"/>
          </a:p>
          <a:p>
            <a:pPr>
              <a:spcBef>
                <a:spcPts val="1200"/>
              </a:spcBef>
            </a:pPr>
            <a:endParaRPr lang="de-DE" sz="800" dirty="0"/>
          </a:p>
          <a:p>
            <a:pPr>
              <a:spcBef>
                <a:spcPts val="1200"/>
              </a:spcBef>
            </a:pPr>
            <a:endParaRPr lang="de-DE" sz="500" dirty="0"/>
          </a:p>
          <a:p>
            <a:pPr>
              <a:spcBef>
                <a:spcPts val="1200"/>
              </a:spcBef>
            </a:pPr>
            <a:r>
              <a:rPr lang="de-DE" dirty="0"/>
              <a:t>Abfragen gegen temporale Daten: 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600" dirty="0"/>
              <a:t>„Normale“ SQL-Anfragen beziehen sich nur auf </a:t>
            </a:r>
            <a:r>
              <a:rPr lang="de-DE" sz="1600" i="1" dirty="0"/>
              <a:t>derzeit</a:t>
            </a:r>
            <a:r>
              <a:rPr lang="de-DE" sz="1600" dirty="0"/>
              <a:t> </a:t>
            </a:r>
            <a:r>
              <a:rPr lang="de-DE" sz="1600" i="1" dirty="0"/>
              <a:t>gültige</a:t>
            </a:r>
            <a:r>
              <a:rPr lang="de-DE" sz="1600" dirty="0"/>
              <a:t> Tupel der Relation</a:t>
            </a:r>
          </a:p>
          <a:p>
            <a:pPr lvl="2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600" dirty="0"/>
              <a:t>Beispiel: </a:t>
            </a:r>
            <a:r>
              <a:rPr lang="de-DE" sz="1600" b="1" i="1" dirty="0" err="1"/>
              <a:t>select</a:t>
            </a:r>
            <a:r>
              <a:rPr lang="de-DE" sz="1600" i="1" dirty="0"/>
              <a:t> Beitrag </a:t>
            </a:r>
            <a:r>
              <a:rPr lang="de-DE" sz="1600" b="1" i="1" dirty="0" err="1"/>
              <a:t>from</a:t>
            </a:r>
            <a:r>
              <a:rPr lang="de-DE" sz="1600" i="1" dirty="0"/>
              <a:t> SG </a:t>
            </a:r>
            <a:r>
              <a:rPr lang="de-DE" sz="1600" b="1" i="1" dirty="0" err="1"/>
              <a:t>where</a:t>
            </a:r>
            <a:r>
              <a:rPr lang="de-DE" sz="1600" i="1" dirty="0"/>
              <a:t> Bundesland='Bayern'</a:t>
            </a:r>
            <a:r>
              <a:rPr lang="de-DE" sz="1600" dirty="0"/>
              <a:t> ergibt 0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600" dirty="0"/>
              <a:t>Bayerische Studierende könnten ihre im </a:t>
            </a:r>
            <a:r>
              <a:rPr lang="de-DE" sz="1600" dirty="0" err="1"/>
              <a:t>SoSe</a:t>
            </a:r>
            <a:r>
              <a:rPr lang="de-DE" sz="1600" dirty="0"/>
              <a:t> 2011 entrichteten Beiträge wie folgt ermitteln: </a:t>
            </a:r>
          </a:p>
          <a:p>
            <a:pPr lvl="2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600" b="1" i="1" dirty="0" err="1"/>
              <a:t>select</a:t>
            </a:r>
            <a:r>
              <a:rPr lang="de-DE" sz="1600" i="1" dirty="0"/>
              <a:t> Beitrag </a:t>
            </a:r>
            <a:r>
              <a:rPr lang="de-DE" sz="1600" b="1" i="1" dirty="0" err="1"/>
              <a:t>from</a:t>
            </a:r>
            <a:r>
              <a:rPr lang="de-DE" sz="1600" i="1" dirty="0"/>
              <a:t> SG </a:t>
            </a:r>
            <a:r>
              <a:rPr lang="de-DE" sz="1600" b="1" i="1" dirty="0" err="1"/>
              <a:t>where</a:t>
            </a:r>
            <a:r>
              <a:rPr lang="de-DE" sz="1600" i="1" dirty="0"/>
              <a:t> Bundesland='Bayern' </a:t>
            </a:r>
            <a:r>
              <a:rPr lang="de-DE" sz="1600" b="1" i="1" dirty="0"/>
              <a:t>and </a:t>
            </a:r>
            <a:r>
              <a:rPr lang="de-DE" sz="1600" b="1" i="1" dirty="0" err="1"/>
              <a:t>system_time</a:t>
            </a:r>
            <a:r>
              <a:rPr lang="de-DE" sz="1600" b="1" i="1" dirty="0"/>
              <a:t> </a:t>
            </a:r>
            <a:r>
              <a:rPr lang="de-DE" sz="1600" b="1" i="1" dirty="0" err="1"/>
              <a:t>as</a:t>
            </a:r>
            <a:r>
              <a:rPr lang="de-DE" sz="1600" b="1" i="1" dirty="0"/>
              <a:t> </a:t>
            </a:r>
            <a:r>
              <a:rPr lang="de-DE" sz="1600" b="1" i="1" dirty="0" err="1"/>
              <a:t>of</a:t>
            </a:r>
            <a:r>
              <a:rPr lang="de-DE" sz="1600" b="1" i="1" dirty="0"/>
              <a:t> date</a:t>
            </a:r>
            <a:r>
              <a:rPr lang="de-DE" sz="1600" i="1" dirty="0"/>
              <a:t>('2011.04.01')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600" dirty="0"/>
              <a:t>Über </a:t>
            </a:r>
            <a:r>
              <a:rPr lang="de-DE" sz="1600" b="1" i="1" dirty="0" err="1"/>
              <a:t>system_time</a:t>
            </a:r>
            <a:r>
              <a:rPr lang="de-DE" sz="1600" b="1" i="1" dirty="0"/>
              <a:t> </a:t>
            </a:r>
            <a:r>
              <a:rPr lang="de-DE" sz="1600" b="1" i="1" dirty="0" err="1"/>
              <a:t>between</a:t>
            </a:r>
            <a:r>
              <a:rPr lang="de-DE" sz="1600" b="1" i="1" dirty="0"/>
              <a:t> ... and ...</a:t>
            </a:r>
            <a:r>
              <a:rPr lang="de-DE" sz="1600" dirty="0"/>
              <a:t> lässt sich auf während einer Periode gültig gewesene Tupel zugreifen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236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Arten von Integritätsbedingungen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0958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4E7DBAE-B2D7-BD07-B8ED-419C10ADD4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16C602-7BFE-C7AB-F43D-583D63A9F4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97238C-8B41-741C-C666-571505FFD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81930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Zusammenfassung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004854"/>
            <a:ext cx="8465586" cy="38846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400" dirty="0"/>
              <a:t>Datenintegrität ist für Datenbanken enorm wichtig </a:t>
            </a:r>
            <a:br>
              <a:rPr lang="de-DE" sz="2400" dirty="0"/>
            </a:br>
            <a:r>
              <a:rPr lang="de-DE" sz="2400" dirty="0"/>
              <a:t>– je größer der Datenbestand, desto mehr!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400" dirty="0"/>
              <a:t>Statische Integritätsbedingungen: </a:t>
            </a:r>
            <a:br>
              <a:rPr lang="de-DE" sz="2400" dirty="0"/>
            </a:br>
            <a:r>
              <a:rPr lang="de-DE" sz="2400" dirty="0"/>
              <a:t>Bedingungen an (jeden) einzelnen Zustand der Datenbasis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400" dirty="0"/>
              <a:t>Dynamische Integritätsbedingungen:</a:t>
            </a:r>
            <a:br>
              <a:rPr lang="de-DE" sz="2400" dirty="0"/>
            </a:br>
            <a:r>
              <a:rPr lang="de-DE" sz="2400" dirty="0"/>
              <a:t>Bedingungen an Folgen von Datenbankzuständen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400" dirty="0"/>
              <a:t>Kaskadierende Änderungen/Löschungen: </a:t>
            </a:r>
            <a:br>
              <a:rPr lang="de-DE" sz="2400" dirty="0"/>
            </a:br>
            <a:r>
              <a:rPr lang="de-DE" sz="2400" dirty="0"/>
              <a:t>Veränderungen über Relationen hinweg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400" dirty="0"/>
              <a:t>Temporale Daten: </a:t>
            </a:r>
            <a:br>
              <a:rPr lang="de-DE" sz="2400" dirty="0"/>
            </a:br>
            <a:r>
              <a:rPr lang="de-DE" sz="2400" dirty="0"/>
              <a:t>Nachvollziehbarkeit aller früheren Zustände von Tupeln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Datenbankenentwurf: Zusammenfassung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41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8471C1-3ED4-F12A-45BD-5C803C06C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0313" y="2933782"/>
            <a:ext cx="1963712" cy="196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09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2" name="Grafik 11" descr="Kap5_f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318" y="0"/>
            <a:ext cx="91564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2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25799-0973-215E-4961-1887789643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Updates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368344-EF1C-FC3F-BC54-CD96ABBA0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Datenintegrität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C6C1316-D7BB-88E1-0345-5FE93B2DB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6DD92EA0-8940-A2B9-052B-B8AEE7431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679193"/>
              </p:ext>
            </p:extLst>
          </p:nvPr>
        </p:nvGraphicFramePr>
        <p:xfrm>
          <a:off x="1525107" y="2561830"/>
          <a:ext cx="3279228" cy="304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9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4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432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Studenten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MatrNr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Semester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24002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Xenokrates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Jonas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Fichte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26830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Aristoxenos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Schopenhauer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Carnap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Theophrastos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Feuerbach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E7379AB4-A0E5-EB9E-B8D7-84EF8B3484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764907"/>
              </p:ext>
            </p:extLst>
          </p:nvPr>
        </p:nvGraphicFramePr>
        <p:xfrm>
          <a:off x="6947848" y="2561830"/>
          <a:ext cx="3279228" cy="304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9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4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432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Studenten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err="1"/>
                        <a:t>MatrNr</a:t>
                      </a:r>
                      <a:endParaRPr lang="de-DE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Semester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24002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Xenokrates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25403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Jonas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Fichte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26830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Aristoxenos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27550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Schopenhauer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28106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Carnap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Theophrastos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29555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Feuerbach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8A2EC783-7F92-E967-23FB-802A87A4AD80}"/>
              </a:ext>
            </a:extLst>
          </p:cNvPr>
          <p:cNvSpPr/>
          <p:nvPr/>
        </p:nvSpPr>
        <p:spPr>
          <a:xfrm>
            <a:off x="9481468" y="4083008"/>
            <a:ext cx="449179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E7BFA20-8F4C-02EE-7371-EAD4C2A68D25}"/>
              </a:ext>
            </a:extLst>
          </p:cNvPr>
          <p:cNvSpPr/>
          <p:nvPr/>
        </p:nvSpPr>
        <p:spPr>
          <a:xfrm>
            <a:off x="9481468" y="4387808"/>
            <a:ext cx="449179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77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8"/>
            <a:ext cx="9798738" cy="378157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DE" sz="2400" dirty="0"/>
              <a:t>Einschränkung der möglichen Datenbankzustände und -übergänge auf die in der Realität möglichen</a:t>
            </a:r>
          </a:p>
          <a:p>
            <a:pPr>
              <a:spcBef>
                <a:spcPts val="1200"/>
              </a:spcBef>
            </a:pPr>
            <a:r>
              <a:rPr lang="de-DE" sz="2400" dirty="0"/>
              <a:t>Formulierung von Integritätsbedingungen ist eine wichtige Aufgabe des Datenbankadministrators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Statische vs. </a:t>
            </a:r>
            <a:r>
              <a:rPr lang="de-DE"/>
              <a:t>dynamische </a:t>
            </a:r>
            <a:r>
              <a:rPr lang="de-DE" dirty="0"/>
              <a:t>Integritätsbedingungen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2231948"/>
            <a:ext cx="9798738" cy="378157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DE" sz="2200" dirty="0"/>
              <a:t>Statische Integritätsbedingungen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2200" dirty="0"/>
              <a:t>Bedingungen an (jeden) einzelnen Zustand der Datenbasis</a:t>
            </a:r>
          </a:p>
          <a:p>
            <a:pPr>
              <a:spcBef>
                <a:spcPts val="1200"/>
              </a:spcBef>
            </a:pPr>
            <a:r>
              <a:rPr lang="de-DE" sz="2200" dirty="0"/>
              <a:t>Beispiele:</a:t>
            </a:r>
          </a:p>
          <a:p>
            <a:pPr lvl="1">
              <a:lnSpc>
                <a:spcPct val="120000"/>
              </a:lnSpc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de-DE" sz="2200" i="1" dirty="0"/>
              <a:t>Die in der Relation </a:t>
            </a:r>
            <a:r>
              <a:rPr lang="de-DE" sz="2200" b="1" i="1" dirty="0"/>
              <a:t>hören</a:t>
            </a:r>
            <a:r>
              <a:rPr lang="de-DE" sz="2200" i="1" dirty="0"/>
              <a:t> referenzierten Studierenden und Vorlesungen müssen als Tupel in den entsprechenden Relationen existieren</a:t>
            </a:r>
          </a:p>
          <a:p>
            <a:pPr lvl="1"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de-DE" sz="2200" i="1" dirty="0"/>
              <a:t>Vorlesungen müssen mindestens drei Hörer haben</a:t>
            </a:r>
            <a:endParaRPr lang="de-DE" sz="2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Datenintegrität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DAD8C3-2566-4D90-AD24-EFC6273328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/>
              <a:t>Statische vs. dynamische Integritätsbedingungen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879EC6-4A54-4FA2-88D7-C02A68C695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3431" y="1973179"/>
            <a:ext cx="10613492" cy="4365003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de-DE" dirty="0"/>
              <a:t>Dynamische Integritätsbedingungen</a:t>
            </a:r>
          </a:p>
          <a:p>
            <a:pPr lvl="1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200" dirty="0"/>
              <a:t>Bedingungen an Folgen von Datenbankzuständen</a:t>
            </a:r>
          </a:p>
          <a:p>
            <a:pPr lvl="2">
              <a:spcBef>
                <a:spcPts val="1200"/>
              </a:spcBef>
            </a:pPr>
            <a:r>
              <a:rPr lang="de-DE" sz="1200" dirty="0" err="1"/>
              <a:t>Transitionale</a:t>
            </a:r>
            <a:r>
              <a:rPr lang="de-DE" sz="1200" dirty="0"/>
              <a:t> Bedingungen: Übergang zwischen zwei Zuständen</a:t>
            </a:r>
          </a:p>
          <a:p>
            <a:pPr lvl="2">
              <a:spcBef>
                <a:spcPts val="1200"/>
              </a:spcBef>
            </a:pPr>
            <a:r>
              <a:rPr lang="de-DE" sz="1200" dirty="0"/>
              <a:t>Temporale Bedingungen: Zustandsfolgen beliebiger Länge</a:t>
            </a:r>
          </a:p>
          <a:p>
            <a:pPr>
              <a:spcBef>
                <a:spcPts val="1200"/>
              </a:spcBef>
            </a:pPr>
            <a:r>
              <a:rPr lang="de-DE" dirty="0"/>
              <a:t>Beispiele</a:t>
            </a:r>
          </a:p>
          <a:p>
            <a:pPr marL="914400" lvl="1" indent="-457200">
              <a:spcBef>
                <a:spcPts val="1000"/>
              </a:spcBef>
              <a:buFont typeface="+mj-lt"/>
              <a:buAutoNum type="arabicPeriod"/>
            </a:pPr>
            <a:r>
              <a:rPr lang="de-DE" sz="1200" dirty="0" err="1"/>
              <a:t>Transitionale</a:t>
            </a:r>
            <a:r>
              <a:rPr lang="de-DE" sz="1200" dirty="0"/>
              <a:t> Bedingungen</a:t>
            </a:r>
          </a:p>
          <a:p>
            <a:pPr lvl="2">
              <a:spcBef>
                <a:spcPts val="1000"/>
              </a:spcBef>
            </a:pPr>
            <a:r>
              <a:rPr lang="de-DE" sz="1200" i="1" dirty="0"/>
              <a:t>Die Semesterzahl von Studierenden darf nur steigen</a:t>
            </a:r>
          </a:p>
          <a:p>
            <a:pPr lvl="2">
              <a:spcBef>
                <a:spcPts val="1000"/>
              </a:spcBef>
            </a:pPr>
            <a:r>
              <a:rPr lang="de-DE" sz="1200" i="1" dirty="0"/>
              <a:t>Professor*innen dürfen nicht degradiert werden</a:t>
            </a:r>
            <a:endParaRPr lang="de-DE" sz="1200" dirty="0"/>
          </a:p>
          <a:p>
            <a:pPr marL="914400" lvl="1" indent="-457200">
              <a:spcBef>
                <a:spcPts val="1000"/>
              </a:spcBef>
              <a:buFont typeface="+mj-lt"/>
              <a:buAutoNum type="arabicPeriod"/>
            </a:pPr>
            <a:r>
              <a:rPr lang="de-DE" sz="1200" dirty="0"/>
              <a:t>Temporale Bedingungen</a:t>
            </a:r>
          </a:p>
          <a:p>
            <a:pPr lvl="2">
              <a:spcBef>
                <a:spcPts val="1000"/>
              </a:spcBef>
            </a:pPr>
            <a:r>
              <a:rPr lang="de-DE" sz="1200" i="1" dirty="0"/>
              <a:t>Studierende müssen mindestens alle zwei Semester eine Prüfung ablegen</a:t>
            </a:r>
            <a:endParaRPr lang="de-DE" sz="1200" dirty="0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de-DE" dirty="0"/>
              <a:t>Temporale Bedingungen können auf </a:t>
            </a:r>
            <a:r>
              <a:rPr lang="de-DE" dirty="0" err="1"/>
              <a:t>transitionale</a:t>
            </a:r>
            <a:r>
              <a:rPr lang="de-DE" dirty="0"/>
              <a:t> zurückgeführt werden.</a:t>
            </a:r>
            <a:br>
              <a:rPr lang="de-DE" dirty="0"/>
            </a:br>
            <a:r>
              <a:rPr lang="de-DE" dirty="0"/>
              <a:t>Wir betrachten daher nur </a:t>
            </a:r>
            <a:r>
              <a:rPr lang="de-DE" dirty="0" err="1"/>
              <a:t>transitionale</a:t>
            </a:r>
            <a:r>
              <a:rPr lang="de-DE" dirty="0"/>
              <a:t> Bedingungen:</a:t>
            </a:r>
          </a:p>
          <a:p>
            <a:pPr lvl="1">
              <a:lnSpc>
                <a:spcPct val="120000"/>
              </a:lnSpc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de-DE" sz="1200" dirty="0"/>
              <a:t>Beispiel: </a:t>
            </a:r>
            <a:r>
              <a:rPr lang="de-DE" sz="1200" i="1" dirty="0"/>
              <a:t>Prüfe zu Beginn jedes Semesters (globale Relation </a:t>
            </a:r>
            <a:r>
              <a:rPr lang="de-DE" sz="1200" i="1" dirty="0" err="1"/>
              <a:t>lfdSemester</a:t>
            </a:r>
            <a:r>
              <a:rPr lang="de-DE" sz="1200" i="1" dirty="0"/>
              <a:t>), </a:t>
            </a:r>
            <a:br>
              <a:rPr lang="de-DE" sz="1200" i="1" dirty="0"/>
            </a:br>
            <a:r>
              <a:rPr lang="de-DE" sz="1200" i="1" dirty="0"/>
              <a:t>wann jeder Student seine letzte Prüfung abgelegt hat</a:t>
            </a:r>
            <a:endParaRPr lang="de-DE" sz="120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71A409-AA93-45C2-8DB6-19327FF018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Datenintegrität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A6786-2A30-4D07-8E66-B5FF74E80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4F77AF-5FC3-3742-9B04-C4967E118F6E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7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llgemeine Folien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001D1036-8C35-4B4A-BF8F-3409DA0C2135}"/>
    </a:ext>
  </a:extLst>
</a:theme>
</file>

<file path=ppt/theme/theme2.xml><?xml version="1.0" encoding="utf-8"?>
<a:theme xmlns:a="http://schemas.openxmlformats.org/drawingml/2006/main" name="Inhaltsfolien (Schlicht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DF5886AA-A43E-B246-BD49-51AE21586EFF}"/>
    </a:ext>
  </a:extLst>
</a:theme>
</file>

<file path=ppt/theme/theme3.xml><?xml version="1.0" encoding="utf-8"?>
<a:theme xmlns:a="http://schemas.openxmlformats.org/drawingml/2006/main" name="Inhaltsfolien (Schmuck)">
  <a:themeElements>
    <a:clrScheme name="UNIVERSITÄT DUISBURG ESSEN">
      <a:dk1>
        <a:srgbClr val="000000"/>
      </a:dk1>
      <a:lt1>
        <a:srgbClr val="FFFFFF"/>
      </a:lt1>
      <a:dk2>
        <a:srgbClr val="004C93"/>
      </a:dk2>
      <a:lt2>
        <a:srgbClr val="EFE4BF"/>
      </a:lt2>
      <a:accent1>
        <a:srgbClr val="EC7206"/>
      </a:accent1>
      <a:accent2>
        <a:srgbClr val="61A27C"/>
      </a:accent2>
      <a:accent3>
        <a:srgbClr val="B8103B"/>
      </a:accent3>
      <a:accent4>
        <a:srgbClr val="FECA00"/>
      </a:accent4>
      <a:accent5>
        <a:srgbClr val="A1B0D2"/>
      </a:accent5>
      <a:accent6>
        <a:srgbClr val="C1CADF"/>
      </a:accent6>
      <a:hlink>
        <a:srgbClr val="FFFFFF"/>
      </a:hlink>
      <a:folHlink>
        <a:srgbClr val="FFFF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DE-20-0003 PPT ÜBERARBEITUNG RZ" id="{A3077141-3387-AE4A-B558-E37B166E368A}" vid="{92C61122-91CB-9C49-B978-D45E0BE0A61C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1737</Words>
  <Application>Microsoft Office PowerPoint</Application>
  <PresentationFormat>Widescreen</PresentationFormat>
  <Paragraphs>459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Symbol</vt:lpstr>
      <vt:lpstr>Wingdings</vt:lpstr>
      <vt:lpstr>Allgemeine Folien</vt:lpstr>
      <vt:lpstr>Inhaltsfolien (Schlicht)</vt:lpstr>
      <vt:lpstr>Inhaltsfolien (Schmuck)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Loepp, Benedikt</cp:lastModifiedBy>
  <cp:revision>383</cp:revision>
  <dcterms:created xsi:type="dcterms:W3CDTF">2020-12-09T14:30:18Z</dcterms:created>
  <dcterms:modified xsi:type="dcterms:W3CDTF">2024-12-05T09:38:59Z</dcterms:modified>
</cp:coreProperties>
</file>