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15"/>
  </p:notesMasterIdLst>
  <p:sldIdLst>
    <p:sldId id="482" r:id="rId4"/>
    <p:sldId id="374" r:id="rId5"/>
    <p:sldId id="303" r:id="rId6"/>
    <p:sldId id="276" r:id="rId7"/>
    <p:sldId id="306" r:id="rId8"/>
    <p:sldId id="310" r:id="rId9"/>
    <p:sldId id="308" r:id="rId10"/>
    <p:sldId id="309" r:id="rId11"/>
    <p:sldId id="375" r:id="rId12"/>
    <p:sldId id="376" r:id="rId13"/>
    <p:sldId id="316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227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6600"/>
    <a:srgbClr val="00FF99"/>
    <a:srgbClr val="46C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 autoAdjust="0"/>
    <p:restoredTop sz="60563"/>
  </p:normalViewPr>
  <p:slideViewPr>
    <p:cSldViewPr snapToGrid="0" snapToObjects="1">
      <p:cViewPr varScale="1">
        <p:scale>
          <a:sx n="72" d="100"/>
          <a:sy n="72" d="100"/>
        </p:scale>
        <p:origin x="15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pPr/>
              <a:t>12.12.2024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/>
              <a:t>• potentiell: Die Transaktion ist codiert und „wartet darauf", in den Zustand aktiv zu wechseln. Diesen Übergang nennen wir inkarnieren.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aktiv: Die aktiven (d.h. derzeit laufenden) Transaktionen konkurrieren untereinander um die Betriebsmittel, wie z.B. Hauptspeicher, Rechnerkern zur Ausführung von Operationen, etc.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wartend: Bei einer Überlast des Systems kann die Transaktionsverwaltung einige aktive Transaktionen in den Zustand wartend verdrängen. 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abgeschlossen: Durch den </a:t>
            </a:r>
            <a:r>
              <a:rPr lang="de-DE" dirty="0" err="1"/>
              <a:t>commit</a:t>
            </a:r>
            <a:r>
              <a:rPr lang="de-DE" dirty="0"/>
              <a:t>-Befehl wird eine aktive Transaktion beendet. Die Wirkung abgeschlossener TAs kann aber nicht gleich in der Datenbank festgeschrieben werden. Vorher müssen noch möglicherweise verletzte Konsistenzbedingungen überprüft werden.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persistent: Die Wirkungen abgeschlossener Transaktionen werden wenn die Konsistenzerhaltung sichergestellt ist durch festschreiben dauerhaft in die Datenbasis eingebracht. 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gescheitert: Transaktionen können aufgrund vielfältiger Ereignisse scheitern. Z.B. kann der Benutzer selbst durch ein </a:t>
            </a:r>
            <a:r>
              <a:rPr lang="de-DE" dirty="0" err="1"/>
              <a:t>abort</a:t>
            </a:r>
            <a:r>
              <a:rPr lang="de-DE" dirty="0"/>
              <a:t> eine aktive Transaktion abbrechen. Weiterhin können Systemfehler zum Scheitern aktiver oder wartender Transaktionen führen. Bei abgeschlossenen Transaktionen können auch Konsistenzverletzungen festgestellt werden, die ein Scheitern veranlassen.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wiederholbar: Einmal gescheiterte Transaktionen sind u.U. wiederholbar. Dazu muss deren Wirkung auf die Datenbasis zunächst zurückgesetzt werden. Danach können sie durch Neustarten wiederum aktiviert werden.</a:t>
            </a:r>
          </a:p>
          <a:p>
            <a:pPr marL="0" lvl="0" indent="0">
              <a:buFont typeface="Symbol" pitchFamily="2" charset="2"/>
              <a:buNone/>
            </a:pPr>
            <a:r>
              <a:rPr lang="de-DE" dirty="0"/>
              <a:t>• aufgegeben: Eine gescheiterte Transaktion kann sich aber auch als „hoffnungslos“ herausstellen. In diesem Fall wird ihre Wirkung zurückgesetzt und die Transaktionsverarbeitung geht in den Endzustand aufgegeben über.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014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893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21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Muss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ununterbrechbar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sein. Es muss also gelten, dass entweder alle Befehle einer Transaktion ausgeführt werden oder gar keiner.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Weiterhin wird die Konsistenzerhaltung gefordert. Beispielsweise darf die Summe der Kontostände aller Konten eines Kunden darf den Dispositionskredit D nicht überschreiten. Zwei Möglichkeiten: Konten gehören einem Kunden, oder unterschiedlichen Kunden.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690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sz="1200" dirty="0"/>
              <a:t>Neben </a:t>
            </a:r>
            <a:r>
              <a:rPr lang="de-DE" sz="1200" dirty="0" err="1"/>
              <a:t>read</a:t>
            </a:r>
            <a:r>
              <a:rPr lang="de-DE" sz="1200" dirty="0"/>
              <a:t> und </a:t>
            </a:r>
            <a:r>
              <a:rPr lang="de-DE" sz="1200" dirty="0" err="1"/>
              <a:t>write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029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82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661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 err="1"/>
              <a:t>Atomarität</a:t>
            </a:r>
            <a:r>
              <a:rPr lang="de-DE" dirty="0"/>
              <a:t>, Konsistenz, Isolation, Dauerhaftigkeit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1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8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r>
              <a:rPr lang="de-DE" dirty="0"/>
              <a:t>Wegen der Integritätsbedingung für den Fremdschlüssel </a:t>
            </a:r>
            <a:r>
              <a:rPr lang="de-DE" dirty="0" err="1"/>
              <a:t>gelesenVon</a:t>
            </a:r>
            <a:r>
              <a:rPr lang="de-DE" dirty="0"/>
              <a:t> der Relation Vorlesungen, dürfte der </a:t>
            </a:r>
            <a:r>
              <a:rPr lang="de-DE" dirty="0" err="1"/>
              <a:t>commit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-Befehl nicht schon nach dem ersten </a:t>
            </a:r>
            <a:r>
              <a:rPr lang="de-DE" dirty="0" err="1"/>
              <a:t>insert</a:t>
            </a:r>
            <a:r>
              <a:rPr lang="de-DE" dirty="0"/>
              <a:t>-Befehl folgen. 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Dadurch wäre nämlich die referentielle Integrität der Datenbasis verletzt, weil es zu diesem Zeitpunkt ja noch keine Professorin namens Meitner mit </a:t>
            </a:r>
            <a:r>
              <a:rPr lang="de-DE" dirty="0" err="1"/>
              <a:t>PersNr</a:t>
            </a:r>
            <a:r>
              <a:rPr lang="de-DE" dirty="0"/>
              <a:t> 2141 in der </a:t>
            </a:r>
            <a:r>
              <a:rPr lang="de-DE" dirty="0" err="1"/>
              <a:t>Fro</a:t>
            </a:r>
            <a:r>
              <a:rPr lang="de-DE" dirty="0"/>
              <a:t>/</a:t>
            </a:r>
            <a:r>
              <a:rPr lang="de-DE" dirty="0" err="1"/>
              <a:t>essoren</a:t>
            </a:r>
            <a:r>
              <a:rPr lang="de-DE" dirty="0"/>
              <a:t>-Relation gibt. </a:t>
            </a:r>
          </a:p>
          <a:p>
            <a:pPr marL="0" indent="0">
              <a:buFont typeface="Symbol" pitchFamily="2" charset="2"/>
              <a:buNone/>
            </a:pPr>
            <a:r>
              <a:rPr lang="de-DE" dirty="0"/>
              <a:t>Zwischenzustände der Datenbank während einer Transaktionsausführung dürfen aber sehr wohl inkonsistent sein nur am Schluss der Transaktion muss die Konsistenz wiederhergestellt sein.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409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r>
              <a:rPr lang="de-DE" dirty="0"/>
              <a:t>WS 2023/24</a:t>
            </a:r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id="{B19F4576-4A35-4FD0-B298-96677A3FB5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5872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7C6C2283-29B0-4F33-AE35-3B5A7EF02B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627" y="6339679"/>
            <a:ext cx="9085007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Datum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700" r:id="rId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12.12.2024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Datenbanken |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i="0" dirty="0"/>
              <a:t>Transaktionsverwaltung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2997DA7E-AEAC-4483-8E5D-65CF4EE4CC9B}"/>
              </a:ext>
            </a:extLst>
          </p:cNvPr>
          <p:cNvSpPr txBox="1">
            <a:spLocks/>
          </p:cNvSpPr>
          <p:nvPr/>
        </p:nvSpPr>
        <p:spPr>
          <a:xfrm>
            <a:off x="527917" y="5540609"/>
            <a:ext cx="7591514" cy="4769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solidFill>
                  <a:schemeClr val="tx2"/>
                </a:solidFill>
              </a:rPr>
              <a:t>Die Folien bauen auf dem Foliensatz zum Buch „Datenbanksysteme“ von Kemper und </a:t>
            </a:r>
            <a:r>
              <a:rPr lang="de-DE" sz="1800" dirty="0" err="1">
                <a:solidFill>
                  <a:schemeClr val="tx2"/>
                </a:solidFill>
              </a:rPr>
              <a:t>Eickler</a:t>
            </a:r>
            <a:r>
              <a:rPr lang="de-DE" sz="1800">
                <a:solidFill>
                  <a:schemeClr val="tx2"/>
                </a:solidFill>
              </a:rPr>
              <a:t> auf.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867063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Zustandsübergänge einer Transaktion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71ED8D-AC56-4E4D-9826-15A209723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573" y="1912661"/>
            <a:ext cx="8272853" cy="454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0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Zusammenfassung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128838"/>
            <a:ext cx="8530922" cy="3884687"/>
          </a:xfrm>
        </p:spPr>
        <p:txBody>
          <a:bodyPr>
            <a:noAutofit/>
          </a:bodyPr>
          <a:lstStyle/>
          <a:p>
            <a:r>
              <a:rPr lang="de-DE" sz="2400" dirty="0"/>
              <a:t>Eine Transaktion ist die Bündelung mehrerer Datenbankoperationen.</a:t>
            </a:r>
          </a:p>
          <a:p>
            <a:r>
              <a:rPr lang="de-DE" sz="2400" dirty="0"/>
              <a:t>Am Ende der Transaktion muss ein Zustand der Datenbasis hergestellt sein, der allen Integritätsbedingungen entspricht.</a:t>
            </a:r>
          </a:p>
          <a:p>
            <a:r>
              <a:rPr lang="de-DE" sz="2400" dirty="0"/>
              <a:t>Bei einem Absturz muss der Zustand vor der begonnenen Transaktion wiederhergestellt werden.</a:t>
            </a:r>
          </a:p>
          <a:p>
            <a:r>
              <a:rPr lang="de-DE" sz="2400" dirty="0"/>
              <a:t>Die Transaktionsverwaltung wird komplexer im Mehrbenutzerbetrieb (der üblich ist).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Transaktionsverwaltung: Zusammenfassung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8471C1-3ED4-F12A-45BD-5C803C06C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0313" y="2933782"/>
            <a:ext cx="1963712" cy="196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0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Transaktionen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05050"/>
            <a:ext cx="9798738" cy="4033132"/>
          </a:xfrm>
        </p:spPr>
        <p:txBody>
          <a:bodyPr>
            <a:noAutofit/>
          </a:bodyPr>
          <a:lstStyle/>
          <a:p>
            <a:r>
              <a:rPr lang="de-DE" sz="2400" dirty="0"/>
              <a:t>Unter einer Transaktion versteht man eine „Bündelung“ mehrerer Datenbankoperationen, die in einem Mehrbenutzersystem ohne unerwünschte Einflüsse durch andere Transaktionen als </a:t>
            </a:r>
            <a:r>
              <a:rPr lang="de-DE" sz="2400" i="1" dirty="0"/>
              <a:t>Einheit</a:t>
            </a:r>
            <a:r>
              <a:rPr lang="de-DE" sz="2400" dirty="0"/>
              <a:t>, d.h. atomar, fehlerfrei ausgeführt werden sollen.</a:t>
            </a:r>
          </a:p>
          <a:p>
            <a:r>
              <a:rPr lang="de-DE" sz="2400" dirty="0"/>
              <a:t>Zwei grundlegende Anforderungen:</a:t>
            </a:r>
          </a:p>
          <a:p>
            <a:pPr lvl="1"/>
            <a:r>
              <a:rPr lang="de-DE" sz="2200" dirty="0"/>
              <a:t>Recovery, d.h. die Behebung von eingetretenen, oft unvermeidbaren Fehlersituationen.</a:t>
            </a:r>
          </a:p>
          <a:p>
            <a:pPr lvl="1"/>
            <a:r>
              <a:rPr lang="de-DE" sz="2200" dirty="0"/>
              <a:t>Synchronisation von mehreren gleichzeitig auf der Datenbank ablaufenden Transaktionen.</a:t>
            </a:r>
          </a:p>
          <a:p>
            <a:endParaRPr lang="de-DE" sz="2200" dirty="0"/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343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 erstes Beispiel: Geldtransfer von A nach B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Autofit/>
          </a:bodyPr>
          <a:lstStyle/>
          <a:p>
            <a:pPr marL="493200" indent="-457200">
              <a:buFont typeface="+mj-lt"/>
              <a:buAutoNum type="arabicPeriod"/>
            </a:pPr>
            <a:r>
              <a:rPr lang="de-DE" sz="2200" dirty="0"/>
              <a:t>Lese den Kontostand von </a:t>
            </a:r>
            <a:r>
              <a:rPr lang="de-DE" sz="2200" i="1" dirty="0"/>
              <a:t>A </a:t>
            </a:r>
            <a:r>
              <a:rPr lang="de-DE" sz="2200" dirty="0"/>
              <a:t>in die Variable </a:t>
            </a:r>
            <a:r>
              <a:rPr lang="de-DE" sz="2200" i="1" dirty="0"/>
              <a:t>a: </a:t>
            </a:r>
            <a:r>
              <a:rPr lang="de-DE" sz="2200" b="1" dirty="0" err="1"/>
              <a:t>read</a:t>
            </a:r>
            <a:r>
              <a:rPr lang="de-DE" sz="2200" dirty="0"/>
              <a:t>(</a:t>
            </a:r>
            <a:r>
              <a:rPr lang="de-DE" sz="2200" i="1" dirty="0" err="1"/>
              <a:t>A</a:t>
            </a:r>
            <a:r>
              <a:rPr lang="de-DE" sz="2200" dirty="0" err="1"/>
              <a:t>,</a:t>
            </a:r>
            <a:r>
              <a:rPr lang="de-DE" sz="2200" i="1" dirty="0" err="1"/>
              <a:t>a</a:t>
            </a:r>
            <a:r>
              <a:rPr lang="de-DE" sz="2200" dirty="0"/>
              <a:t>);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2200" dirty="0"/>
              <a:t>Reduziere den Kontostand um 50 €: </a:t>
            </a:r>
            <a:r>
              <a:rPr lang="de-DE" sz="2200" i="1" dirty="0"/>
              <a:t>a </a:t>
            </a:r>
            <a:r>
              <a:rPr lang="de-DE" sz="2200" dirty="0"/>
              <a:t>:= </a:t>
            </a:r>
            <a:r>
              <a:rPr lang="de-DE" sz="2200" i="1" dirty="0"/>
              <a:t>a </a:t>
            </a:r>
            <a:r>
              <a:rPr lang="de-DE" sz="2200" dirty="0"/>
              <a:t>– 50;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2200" dirty="0"/>
              <a:t>Schreibe den neuen Kontostand in die Datenbasis:</a:t>
            </a:r>
          </a:p>
          <a:p>
            <a:pPr marL="493200" indent="-457200">
              <a:buNone/>
            </a:pPr>
            <a:r>
              <a:rPr lang="de-DE" sz="2200" b="1" dirty="0"/>
              <a:t>	</a:t>
            </a:r>
            <a:r>
              <a:rPr lang="de-DE" sz="2200" b="1" dirty="0" err="1"/>
              <a:t>write</a:t>
            </a:r>
            <a:r>
              <a:rPr lang="de-DE" sz="2200" dirty="0"/>
              <a:t>(</a:t>
            </a:r>
            <a:r>
              <a:rPr lang="de-DE" sz="2200" i="1" dirty="0" err="1"/>
              <a:t>A,a</a:t>
            </a:r>
            <a:r>
              <a:rPr lang="de-DE" sz="2200" dirty="0"/>
              <a:t>);</a:t>
            </a:r>
          </a:p>
          <a:p>
            <a:pPr marL="493200" indent="-457200">
              <a:buFont typeface="+mj-lt"/>
              <a:buAutoNum type="arabicPeriod" startAt="4"/>
            </a:pPr>
            <a:r>
              <a:rPr lang="de-DE" sz="2200" dirty="0"/>
              <a:t>Lese den Kontostand von </a:t>
            </a:r>
            <a:r>
              <a:rPr lang="de-DE" sz="2200" i="1" dirty="0"/>
              <a:t>B </a:t>
            </a:r>
            <a:r>
              <a:rPr lang="de-DE" sz="2200" dirty="0"/>
              <a:t>in die Variable </a:t>
            </a:r>
            <a:r>
              <a:rPr lang="de-DE" sz="2200" i="1" dirty="0"/>
              <a:t>b: </a:t>
            </a:r>
            <a:r>
              <a:rPr lang="de-DE" sz="2200" b="1" dirty="0" err="1"/>
              <a:t>read</a:t>
            </a:r>
            <a:r>
              <a:rPr lang="de-DE" sz="2200" dirty="0"/>
              <a:t>(</a:t>
            </a:r>
            <a:r>
              <a:rPr lang="de-DE" sz="2200" i="1" dirty="0" err="1"/>
              <a:t>B</a:t>
            </a:r>
            <a:r>
              <a:rPr lang="de-DE" sz="2200" dirty="0" err="1"/>
              <a:t>,</a:t>
            </a:r>
            <a:r>
              <a:rPr lang="de-DE" sz="2200" i="1" dirty="0" err="1"/>
              <a:t>b</a:t>
            </a:r>
            <a:r>
              <a:rPr lang="de-DE" sz="2200" dirty="0"/>
              <a:t>);</a:t>
            </a:r>
          </a:p>
          <a:p>
            <a:pPr marL="493200" indent="-457200">
              <a:buFont typeface="+mj-lt"/>
              <a:buAutoNum type="arabicPeriod" startAt="4"/>
            </a:pPr>
            <a:r>
              <a:rPr lang="de-DE" sz="2200" dirty="0"/>
              <a:t>Erhöhe den Kontostand um 50 €: </a:t>
            </a:r>
            <a:r>
              <a:rPr lang="de-DE" sz="2200" i="1" dirty="0"/>
              <a:t>b </a:t>
            </a:r>
            <a:r>
              <a:rPr lang="de-DE" sz="2200" dirty="0"/>
              <a:t>:= </a:t>
            </a:r>
            <a:r>
              <a:rPr lang="de-DE" sz="2200" i="1" dirty="0"/>
              <a:t>b </a:t>
            </a:r>
            <a:r>
              <a:rPr lang="de-DE" sz="2200" dirty="0"/>
              <a:t>+ 50;</a:t>
            </a:r>
          </a:p>
          <a:p>
            <a:pPr marL="493200" indent="-457200">
              <a:buFont typeface="+mj-lt"/>
              <a:buAutoNum type="arabicPeriod" startAt="4"/>
            </a:pPr>
            <a:r>
              <a:rPr lang="de-DE" sz="2200" dirty="0"/>
              <a:t>Schreibe den neuen Kontostand in die Datenbasis:</a:t>
            </a:r>
          </a:p>
          <a:p>
            <a:pPr marL="493200" indent="-457200">
              <a:buNone/>
            </a:pPr>
            <a:r>
              <a:rPr lang="de-DE" sz="2200" b="1" dirty="0"/>
              <a:t>	</a:t>
            </a:r>
            <a:r>
              <a:rPr lang="de-DE" sz="2200" b="1" dirty="0" err="1"/>
              <a:t>write</a:t>
            </a:r>
            <a:r>
              <a:rPr lang="de-DE" sz="2200" dirty="0"/>
              <a:t>(</a:t>
            </a:r>
            <a:r>
              <a:rPr lang="de-DE" sz="2200" i="1" dirty="0"/>
              <a:t>B, b</a:t>
            </a:r>
            <a:r>
              <a:rPr lang="de-DE" sz="2200" dirty="0"/>
              <a:t>);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123366B-6A89-5F97-C62C-AAF264BC990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Operationen auf Transaktions-Ebene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05050"/>
            <a:ext cx="8849169" cy="4033132"/>
          </a:xfrm>
        </p:spPr>
        <p:txBody>
          <a:bodyPr>
            <a:noAutofit/>
          </a:bodyPr>
          <a:lstStyle/>
          <a:p>
            <a:r>
              <a:rPr lang="de-DE" sz="2200" b="1" dirty="0" err="1"/>
              <a:t>begin</a:t>
            </a:r>
            <a:r>
              <a:rPr lang="de-DE" sz="2200" b="1" dirty="0"/>
              <a:t> </a:t>
            </a:r>
            <a:r>
              <a:rPr lang="de-DE" sz="2200" b="1" dirty="0" err="1"/>
              <a:t>of</a:t>
            </a:r>
            <a:r>
              <a:rPr lang="de-DE" sz="2200" b="1" dirty="0"/>
              <a:t> </a:t>
            </a:r>
            <a:r>
              <a:rPr lang="de-DE" sz="2200" b="1" dirty="0" err="1"/>
              <a:t>transaction</a:t>
            </a:r>
            <a:r>
              <a:rPr lang="de-DE" sz="2200" b="1" dirty="0"/>
              <a:t> (BOT): </a:t>
            </a:r>
            <a:r>
              <a:rPr lang="de-DE" sz="2200" dirty="0"/>
              <a:t>Kennzeichnet den Beginn einer eine Transaktion darstellenden Befehlsfolge.</a:t>
            </a:r>
          </a:p>
          <a:p>
            <a:r>
              <a:rPr lang="de-DE" sz="2200" b="1" dirty="0" err="1"/>
              <a:t>commit</a:t>
            </a:r>
            <a:r>
              <a:rPr lang="de-DE" sz="2200" b="1" dirty="0"/>
              <a:t>: </a:t>
            </a:r>
            <a:r>
              <a:rPr lang="de-DE" sz="2200" dirty="0"/>
              <a:t>Leitet die Beendigung der Transaktion ein. Alle Änderungen der Datenbasis werden durch diesen Befehl festgeschrieben, d.h. sie gelangen dauerhaft in die Datenbank.</a:t>
            </a:r>
          </a:p>
          <a:p>
            <a:r>
              <a:rPr lang="de-DE" sz="2200" b="1" dirty="0" err="1"/>
              <a:t>abort</a:t>
            </a:r>
            <a:r>
              <a:rPr lang="de-DE" sz="2200" b="1" dirty="0"/>
              <a:t>: </a:t>
            </a:r>
            <a:r>
              <a:rPr lang="de-DE" sz="2200" dirty="0"/>
              <a:t>Führt zu einem Selbstabbruch der Transaktion. Das Datenbanksystem muss sicherstellen, dass die Datenbasis wieder in den Zustand zurückgesetzt wird, der vor Beginn der Transaktionsausführung existierte.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Abschluss einer Transaktion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893324"/>
            <a:ext cx="9798738" cy="344485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dirty="0"/>
              <a:t>Für den Abschluss einer Transaktion gibt es zwei Möglichkeiten:</a:t>
            </a:r>
          </a:p>
          <a:p>
            <a:pPr marL="493200" indent="-457200">
              <a:buFont typeface="+mj-lt"/>
              <a:buAutoNum type="arabicPeriod"/>
            </a:pPr>
            <a:r>
              <a:rPr lang="de-DE" sz="2400" dirty="0"/>
              <a:t>Den erfolgreichen Abschluss durch ein</a:t>
            </a:r>
          </a:p>
          <a:p>
            <a:pPr marL="493200" indent="-457200">
              <a:buNone/>
            </a:pPr>
            <a:r>
              <a:rPr lang="de-DE" sz="2400" dirty="0"/>
              <a:t>	 </a:t>
            </a:r>
            <a:r>
              <a:rPr lang="de-DE" sz="2400" b="1" dirty="0" err="1"/>
              <a:t>commit</a:t>
            </a:r>
            <a:endParaRPr lang="de-DE" sz="2400" b="1" dirty="0"/>
          </a:p>
          <a:p>
            <a:pPr marL="493200" indent="-457200">
              <a:buFont typeface="+mj-lt"/>
              <a:buAutoNum type="arabicPeriod" startAt="2"/>
            </a:pPr>
            <a:r>
              <a:rPr lang="de-DE" sz="2400" dirty="0"/>
              <a:t>Den erfolglosen Abschluss durch ein </a:t>
            </a:r>
          </a:p>
          <a:p>
            <a:pPr marL="493200" indent="-457200">
              <a:buNone/>
            </a:pPr>
            <a:r>
              <a:rPr lang="de-DE" sz="2400" b="1" dirty="0"/>
              <a:t>	 </a:t>
            </a:r>
            <a:r>
              <a:rPr lang="de-DE" sz="2400" b="1" dirty="0" err="1"/>
              <a:t>abort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Transaktionen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812" y="5145206"/>
            <a:ext cx="10590509" cy="10019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000" dirty="0"/>
              <a:t>Transaktionsbeginn und -ende relativ zu einem Systemabsturz (oder einem Selbstabbruch)</a:t>
            </a:r>
          </a:p>
          <a:p>
            <a:pPr>
              <a:buFont typeface="Symbol" pitchFamily="18" charset="2"/>
              <a:buChar char="-"/>
            </a:pPr>
            <a:r>
              <a:rPr lang="de-DE" sz="2000" dirty="0"/>
              <a:t>Änderungen von T1 bleiben erhalten</a:t>
            </a:r>
          </a:p>
          <a:p>
            <a:pPr>
              <a:buFont typeface="Symbol" pitchFamily="18" charset="2"/>
              <a:buChar char="-"/>
            </a:pPr>
            <a:r>
              <a:rPr lang="de-DE" sz="2000" dirty="0"/>
              <a:t>Änderungen von T2 werden rückgängig gemacht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9775" y="1841291"/>
            <a:ext cx="6806679" cy="331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0C558E-3423-4B2F-B4A0-1503D327ED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3288" y="1920233"/>
            <a:ext cx="836899" cy="12837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F32114-A85A-4F8F-9C76-41C82F1B1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2813" y="3395090"/>
            <a:ext cx="828774" cy="12431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6F8843-7E31-4F13-973E-97A60BB8DD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4363" y="3366426"/>
            <a:ext cx="1291913" cy="13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Eigenschaften von Transaktionen: ACID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60812"/>
            <a:ext cx="9798738" cy="4277370"/>
          </a:xfrm>
        </p:spPr>
        <p:txBody>
          <a:bodyPr>
            <a:noAutofit/>
          </a:bodyPr>
          <a:lstStyle/>
          <a:p>
            <a:r>
              <a:rPr lang="de-DE" sz="2400" b="1" dirty="0" err="1"/>
              <a:t>A</a:t>
            </a:r>
            <a:r>
              <a:rPr lang="de-DE" sz="2400" dirty="0" err="1"/>
              <a:t>tomicity</a:t>
            </a:r>
            <a:endParaRPr lang="de-DE" sz="2400" dirty="0"/>
          </a:p>
          <a:p>
            <a:pPr lvl="1"/>
            <a:r>
              <a:rPr lang="de-DE" sz="2200" dirty="0"/>
              <a:t>Alles oder nichts: Die Transaktion wird komplett durchgeführt.</a:t>
            </a:r>
          </a:p>
          <a:p>
            <a:r>
              <a:rPr lang="de-DE" sz="2200" b="1" dirty="0" err="1"/>
              <a:t>C</a:t>
            </a:r>
            <a:r>
              <a:rPr lang="de-DE" sz="2200" dirty="0" err="1"/>
              <a:t>onsistency</a:t>
            </a:r>
            <a:endParaRPr lang="de-DE" sz="2200" dirty="0"/>
          </a:p>
          <a:p>
            <a:pPr lvl="1"/>
            <a:r>
              <a:rPr lang="de-DE" sz="2200" dirty="0"/>
              <a:t>Konsistenter Zustand der DB </a:t>
            </a:r>
            <a:r>
              <a:rPr lang="de-DE" sz="2200" dirty="0">
                <a:latin typeface="Courier New"/>
                <a:cs typeface="Courier New"/>
              </a:rPr>
              <a:t>→</a:t>
            </a:r>
            <a:r>
              <a:rPr lang="de-DE" sz="2200" dirty="0"/>
              <a:t> konsistenter Zustand.</a:t>
            </a:r>
          </a:p>
          <a:p>
            <a:r>
              <a:rPr lang="de-DE" sz="2400" b="1" dirty="0"/>
              <a:t>I</a:t>
            </a:r>
            <a:r>
              <a:rPr lang="de-DE" sz="2400" dirty="0"/>
              <a:t>solation</a:t>
            </a:r>
          </a:p>
          <a:p>
            <a:pPr lvl="1"/>
            <a:r>
              <a:rPr lang="de-DE" sz="2200" dirty="0"/>
              <a:t>Jede Transaktion hat die DB „für sich allein“, keine Beeinflussung durch parallel laufende Transaktionen.</a:t>
            </a:r>
          </a:p>
          <a:p>
            <a:r>
              <a:rPr lang="de-DE" sz="2400" b="1" dirty="0" err="1"/>
              <a:t>D</a:t>
            </a:r>
            <a:r>
              <a:rPr lang="de-DE" sz="2400" dirty="0" err="1"/>
              <a:t>urability</a:t>
            </a:r>
            <a:r>
              <a:rPr lang="de-DE" sz="2400" dirty="0"/>
              <a:t> </a:t>
            </a:r>
          </a:p>
          <a:p>
            <a:pPr lvl="1"/>
            <a:r>
              <a:rPr lang="de-DE" sz="2200" dirty="0"/>
              <a:t>Änderungen erfolgreicher Transaktionen dürfen nie verloren gehen.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Transaktionsverwaltung in SQL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66559"/>
            <a:ext cx="9798738" cy="3444857"/>
          </a:xfrm>
        </p:spPr>
        <p:txBody>
          <a:bodyPr>
            <a:noAutofit/>
          </a:bodyPr>
          <a:lstStyle/>
          <a:p>
            <a:r>
              <a:rPr lang="de-DE" sz="2400" b="1" dirty="0" err="1"/>
              <a:t>commit</a:t>
            </a:r>
            <a:r>
              <a:rPr lang="de-DE" sz="2400" b="1" dirty="0"/>
              <a:t> </a:t>
            </a:r>
            <a:r>
              <a:rPr lang="de-DE" sz="2400" b="1" dirty="0" err="1"/>
              <a:t>work</a:t>
            </a:r>
            <a:r>
              <a:rPr lang="de-DE" sz="2400" b="1" dirty="0"/>
              <a:t>: </a:t>
            </a:r>
            <a:r>
              <a:rPr lang="de-DE" sz="2400" dirty="0"/>
              <a:t>Die in der Transaktion vollzogenen Änderungen werden – falls keine Konsistenzverletzung oder andere Probleme aufgedeckt werden – festgeschrieben.</a:t>
            </a:r>
          </a:p>
          <a:p>
            <a:pPr>
              <a:buNone/>
            </a:pPr>
            <a:r>
              <a:rPr lang="de-DE" sz="2400" dirty="0"/>
              <a:t>	Das Schlüsselwort </a:t>
            </a:r>
            <a:r>
              <a:rPr lang="de-DE" sz="2400" b="1" dirty="0" err="1"/>
              <a:t>work</a:t>
            </a:r>
            <a:r>
              <a:rPr lang="de-DE" sz="2400" b="1" dirty="0"/>
              <a:t> </a:t>
            </a:r>
            <a:r>
              <a:rPr lang="de-DE" sz="2400" dirty="0"/>
              <a:t>ist optional, d.h. das Transaktionsende kann auch einfach mit </a:t>
            </a:r>
            <a:r>
              <a:rPr lang="de-DE" sz="2400" b="1" dirty="0" err="1"/>
              <a:t>commit</a:t>
            </a:r>
            <a:r>
              <a:rPr lang="de-DE" sz="2400" b="1" dirty="0"/>
              <a:t> </a:t>
            </a:r>
            <a:r>
              <a:rPr lang="de-DE" sz="2400" dirty="0"/>
              <a:t>„befohlen“ werden.</a:t>
            </a:r>
          </a:p>
          <a:p>
            <a:r>
              <a:rPr lang="de-DE" sz="2400" b="1" dirty="0" err="1"/>
              <a:t>rollback</a:t>
            </a:r>
            <a:r>
              <a:rPr lang="de-DE" sz="2400" b="1" dirty="0"/>
              <a:t> </a:t>
            </a:r>
            <a:r>
              <a:rPr lang="de-DE" sz="2400" b="1" dirty="0" err="1"/>
              <a:t>work</a:t>
            </a:r>
            <a:r>
              <a:rPr lang="de-DE" sz="2400" b="1" dirty="0"/>
              <a:t>: </a:t>
            </a:r>
            <a:r>
              <a:rPr lang="de-DE" sz="2400" dirty="0"/>
              <a:t>Alle Änderungen sollen zurückgesetzt werden.</a:t>
            </a:r>
          </a:p>
          <a:p>
            <a:pPr>
              <a:buNone/>
            </a:pPr>
            <a:r>
              <a:rPr lang="de-DE" sz="2400" dirty="0"/>
              <a:t>	Anders als der </a:t>
            </a:r>
            <a:r>
              <a:rPr lang="de-DE" sz="2400" b="1" dirty="0" err="1"/>
              <a:t>commit</a:t>
            </a:r>
            <a:r>
              <a:rPr lang="de-DE" sz="2400" dirty="0"/>
              <a:t>-Befehl</a:t>
            </a:r>
            <a:r>
              <a:rPr lang="de-DE" sz="2400" b="1" dirty="0"/>
              <a:t> </a:t>
            </a:r>
            <a:r>
              <a:rPr lang="de-DE" sz="2400" dirty="0"/>
              <a:t>muss das DBMS die „erfolgreiche“</a:t>
            </a:r>
            <a:r>
              <a:rPr lang="de-DE" sz="2400" i="1" dirty="0"/>
              <a:t> </a:t>
            </a:r>
            <a:r>
              <a:rPr lang="de-DE" sz="2400" dirty="0"/>
              <a:t>Ausführung eines </a:t>
            </a:r>
            <a:r>
              <a:rPr lang="de-DE" sz="2400" dirty="0" err="1"/>
              <a:t>rollback</a:t>
            </a:r>
            <a:r>
              <a:rPr lang="de-DE" sz="2400" dirty="0"/>
              <a:t>-Befehls immer garantieren können.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Transaktionsverwaltung in SQL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366559"/>
            <a:ext cx="9798738" cy="3444857"/>
          </a:xfrm>
        </p:spPr>
        <p:txBody>
          <a:bodyPr>
            <a:noAutofit/>
          </a:bodyPr>
          <a:lstStyle/>
          <a:p>
            <a:pPr marL="36000" indent="0">
              <a:buNone/>
            </a:pPr>
            <a:r>
              <a:rPr lang="de-DE" sz="2200" b="1" dirty="0" err="1"/>
              <a:t>insert</a:t>
            </a:r>
            <a:r>
              <a:rPr lang="de-DE" sz="2200" b="1" dirty="0"/>
              <a:t> </a:t>
            </a:r>
            <a:r>
              <a:rPr lang="de-DE" sz="2200" b="1" dirty="0" err="1"/>
              <a:t>into</a:t>
            </a:r>
            <a:r>
              <a:rPr lang="de-DE" sz="2200" b="1" dirty="0"/>
              <a:t> </a:t>
            </a:r>
            <a:r>
              <a:rPr lang="de-DE" sz="2200" dirty="0"/>
              <a:t>Vorlesungen</a:t>
            </a:r>
          </a:p>
          <a:p>
            <a:pPr marL="36000" indent="0">
              <a:buNone/>
            </a:pPr>
            <a:r>
              <a:rPr lang="de-DE" sz="2200" dirty="0"/>
              <a:t>	</a:t>
            </a:r>
            <a:r>
              <a:rPr lang="de-DE" sz="2200" b="1" dirty="0" err="1"/>
              <a:t>values</a:t>
            </a:r>
            <a:r>
              <a:rPr lang="de-DE" sz="2200" dirty="0"/>
              <a:t> (5275, 'Kernphysik', 3, 2141);</a:t>
            </a:r>
          </a:p>
          <a:p>
            <a:pPr marL="36000" indent="0">
              <a:buNone/>
            </a:pPr>
            <a:r>
              <a:rPr lang="de-DE" sz="2200" b="1" dirty="0" err="1"/>
              <a:t>insert</a:t>
            </a:r>
            <a:r>
              <a:rPr lang="de-DE" sz="2200" b="1" dirty="0"/>
              <a:t> </a:t>
            </a:r>
            <a:r>
              <a:rPr lang="de-DE" sz="2200" b="1" dirty="0" err="1"/>
              <a:t>into</a:t>
            </a:r>
            <a:r>
              <a:rPr lang="de-DE" sz="2200" b="1" dirty="0"/>
              <a:t> </a:t>
            </a:r>
            <a:r>
              <a:rPr lang="de-DE" sz="2200" dirty="0"/>
              <a:t>Professoren</a:t>
            </a:r>
          </a:p>
          <a:p>
            <a:pPr marL="36000" indent="0">
              <a:buNone/>
            </a:pPr>
            <a:r>
              <a:rPr lang="de-DE" sz="2200" dirty="0"/>
              <a:t>	</a:t>
            </a:r>
            <a:r>
              <a:rPr lang="de-DE" sz="2200" b="1" dirty="0" err="1"/>
              <a:t>values</a:t>
            </a:r>
            <a:r>
              <a:rPr lang="de-DE" sz="2200" dirty="0"/>
              <a:t> (2141, 'Meitner', 'C4', 205);</a:t>
            </a:r>
          </a:p>
          <a:p>
            <a:pPr marL="36000" indent="0">
              <a:buNone/>
            </a:pPr>
            <a:r>
              <a:rPr lang="de-DE" sz="2200" b="1" dirty="0" err="1"/>
              <a:t>commit</a:t>
            </a:r>
            <a:r>
              <a:rPr lang="de-DE" sz="2200" b="1" dirty="0"/>
              <a:t> </a:t>
            </a:r>
            <a:r>
              <a:rPr lang="de-DE" sz="2200" b="1" dirty="0" err="1"/>
              <a:t>work</a:t>
            </a:r>
            <a:endParaRPr lang="de-DE" sz="2200" b="1" dirty="0"/>
          </a:p>
          <a:p>
            <a:pPr marL="36000" indent="0">
              <a:buNone/>
            </a:pP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Transaktionsverwaltung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1796FA04-7296-4C4B-8AEE-96B46AF1FA84}"/>
              </a:ext>
            </a:extLst>
          </p:cNvPr>
          <p:cNvSpPr/>
          <p:nvPr/>
        </p:nvSpPr>
        <p:spPr>
          <a:xfrm>
            <a:off x="6864627" y="3220279"/>
            <a:ext cx="2955234" cy="1656521"/>
          </a:xfrm>
          <a:prstGeom prst="wedgeEllipseCallout">
            <a:avLst>
              <a:gd name="adj1" fmla="val -74801"/>
              <a:gd name="adj2" fmla="val -602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ysClr val="windowText" lastClr="000000"/>
                </a:solidFill>
              </a:rPr>
              <a:t>commit</a:t>
            </a:r>
            <a:r>
              <a:rPr lang="de-DE" dirty="0">
                <a:solidFill>
                  <a:sysClr val="windowText" lastClr="000000"/>
                </a:solidFill>
              </a:rPr>
              <a:t> darf an dieser Stelle noch nicht erfolgen</a:t>
            </a:r>
          </a:p>
        </p:txBody>
      </p:sp>
    </p:spTree>
    <p:extLst>
      <p:ext uri="{BB962C8B-B14F-4D97-AF65-F5344CB8AC3E}">
        <p14:creationId xmlns:p14="http://schemas.microsoft.com/office/powerpoint/2010/main" val="2646331171"/>
      </p:ext>
    </p:extLst>
  </p:cSld>
  <p:clrMapOvr>
    <a:masterClrMapping/>
  </p:clrMapOvr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979</Words>
  <Application>Microsoft Office PowerPoint</Application>
  <PresentationFormat>Widescreen</PresentationFormat>
  <Paragraphs>105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Symbol</vt:lpstr>
      <vt:lpstr>Wingdings</vt:lpstr>
      <vt:lpstr>Allgemeine Folien</vt:lpstr>
      <vt:lpstr>Inhaltsfolien (Schlicht)</vt:lpstr>
      <vt:lpstr>Inhaltsfolien (Schmuck)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378</cp:revision>
  <dcterms:created xsi:type="dcterms:W3CDTF">2020-12-09T14:30:18Z</dcterms:created>
  <dcterms:modified xsi:type="dcterms:W3CDTF">2024-12-12T08:18:00Z</dcterms:modified>
</cp:coreProperties>
</file>