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84" r:id="rId2"/>
    <p:sldMasterId id="2147483670" r:id="rId3"/>
  </p:sldMasterIdLst>
  <p:notesMasterIdLst>
    <p:notesMasterId r:id="rId36"/>
  </p:notesMasterIdLst>
  <p:sldIdLst>
    <p:sldId id="482" r:id="rId4"/>
    <p:sldId id="267" r:id="rId5"/>
    <p:sldId id="494" r:id="rId6"/>
    <p:sldId id="477" r:id="rId7"/>
    <p:sldId id="495" r:id="rId8"/>
    <p:sldId id="303" r:id="rId9"/>
    <p:sldId id="307" r:id="rId10"/>
    <p:sldId id="310" r:id="rId11"/>
    <p:sldId id="479" r:id="rId12"/>
    <p:sldId id="308" r:id="rId13"/>
    <p:sldId id="311" r:id="rId14"/>
    <p:sldId id="309" r:id="rId15"/>
    <p:sldId id="312" r:id="rId16"/>
    <p:sldId id="319" r:id="rId17"/>
    <p:sldId id="316" r:id="rId18"/>
    <p:sldId id="317" r:id="rId19"/>
    <p:sldId id="318" r:id="rId20"/>
    <p:sldId id="320" r:id="rId21"/>
    <p:sldId id="321" r:id="rId22"/>
    <p:sldId id="322" r:id="rId23"/>
    <p:sldId id="492" r:id="rId24"/>
    <p:sldId id="323" r:id="rId25"/>
    <p:sldId id="324" r:id="rId26"/>
    <p:sldId id="325" r:id="rId27"/>
    <p:sldId id="480" r:id="rId28"/>
    <p:sldId id="326" r:id="rId29"/>
    <p:sldId id="327" r:id="rId30"/>
    <p:sldId id="328" r:id="rId31"/>
    <p:sldId id="329" r:id="rId32"/>
    <p:sldId id="496" r:id="rId33"/>
    <p:sldId id="493" r:id="rId34"/>
    <p:sldId id="497" r:id="rId3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k Lewandowski" initials="DL" lastIdx="246" clrIdx="0">
    <p:extLst>
      <p:ext uri="{19B8F6BF-5375-455C-9EA6-DF929625EA0E}">
        <p15:presenceInfo xmlns:p15="http://schemas.microsoft.com/office/powerpoint/2012/main" userId="Dirk Lewandow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99"/>
    <a:srgbClr val="FF0000"/>
    <a:srgbClr val="EA7204"/>
    <a:srgbClr val="00FF99"/>
    <a:srgbClr val="46C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1" autoAdjust="0"/>
    <p:restoredTop sz="65603" autoAdjust="0"/>
  </p:normalViewPr>
  <p:slideViewPr>
    <p:cSldViewPr snapToGrid="0" snapToObjects="1">
      <p:cViewPr varScale="1">
        <p:scale>
          <a:sx n="61" d="100"/>
          <a:sy n="61" d="100"/>
        </p:scale>
        <p:origin x="11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30D2D-C9C0-0A43-9CDA-FD1C7392E3E9}" type="datetimeFigureOut">
              <a:rPr lang="de-DE" smtClean="0"/>
              <a:pPr/>
              <a:t>19.12.2024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56D2-8CC5-134D-95EB-4AA507CEEB4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3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0770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LSN (Log Sequence Number) - e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ine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eindeutige Kennung des Log Eintrags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Transaktionskennung TA der Transaktion, die die Änderung durchgeführt hat.</a:t>
            </a:r>
          </a:p>
          <a:p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PageID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die Kennung der Seite, auf der die Änderungsoperationen vollzogen wurde.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Redo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-Information gibt an, wie die Änderung nachvollzogen werden kann.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Undo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-Information beschreibt, wie die Änderung rückgängig gemacht werden kann.</a:t>
            </a:r>
          </a:p>
          <a:p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PrevLSN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einen Zeiger auf den vorhergehenden Log-Eintrag der jeweiligen Transaktion (aus Effizienzgründen benötigt).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55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/>
              <a:t>Bezogen auf A ist T1 vor T3, bezogen auf B ist T3 aber vor T1.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Deshalb ist diese Historie nicht äquivalent zu einer der beiden möglichen seriellen Ausführungen von T1 und T3, nämlich T1 | T3 oder T3 | T1.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68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/>
              <a:t>In dieser Reihenfolge keine Inkonsistenzen zu befürchten. Aber: Was, wenn Schritt 5 und 6 vor 4 durchgeführt worden wären (Lost update)</a:t>
            </a:r>
          </a:p>
          <a:p>
            <a:pPr marL="0" indent="0">
              <a:buFont typeface="Symbol" pitchFamily="2" charset="2"/>
              <a:buNone/>
            </a:pPr>
            <a:r>
              <a:rPr lang="de-DE" dirty="0"/>
              <a:t>Datenbank sieht aber nur </a:t>
            </a:r>
            <a:r>
              <a:rPr lang="de-DE" dirty="0" err="1"/>
              <a:t>read</a:t>
            </a:r>
            <a:r>
              <a:rPr lang="de-DE" dirty="0"/>
              <a:t> und </a:t>
            </a:r>
            <a:r>
              <a:rPr lang="de-DE" dirty="0" err="1"/>
              <a:t>write</a:t>
            </a:r>
            <a:r>
              <a:rPr lang="de-DE" dirty="0"/>
              <a:t>, d.h., kann auch zu Zinsgutschrift auf der nächste Folie passen: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679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 = 100</a:t>
            </a:r>
          </a:p>
          <a:p>
            <a:r>
              <a:rPr lang="de-DE" dirty="0"/>
              <a:t>A = 50</a:t>
            </a:r>
          </a:p>
          <a:p>
            <a:r>
              <a:rPr lang="de-DE" dirty="0"/>
              <a:t>B = 100</a:t>
            </a:r>
          </a:p>
          <a:p>
            <a:r>
              <a:rPr lang="de-DE" dirty="0"/>
              <a:t>B = 150</a:t>
            </a:r>
          </a:p>
          <a:p>
            <a:endParaRPr lang="de-DE" dirty="0"/>
          </a:p>
          <a:p>
            <a:r>
              <a:rPr lang="de-DE" dirty="0"/>
              <a:t>A = 51.5</a:t>
            </a:r>
          </a:p>
          <a:p>
            <a:r>
              <a:rPr lang="de-DE" dirty="0"/>
              <a:t>B = 154.5</a:t>
            </a:r>
          </a:p>
          <a:p>
            <a:endParaRPr lang="de-DE" dirty="0"/>
          </a:p>
          <a:p>
            <a:r>
              <a:rPr lang="de-DE" dirty="0"/>
              <a:t>Oder</a:t>
            </a:r>
          </a:p>
          <a:p>
            <a:endParaRPr lang="de-DE" dirty="0"/>
          </a:p>
          <a:p>
            <a:r>
              <a:rPr lang="de-DE" dirty="0"/>
              <a:t>A = 103</a:t>
            </a:r>
          </a:p>
          <a:p>
            <a:r>
              <a:rPr lang="de-DE" dirty="0"/>
              <a:t>B = 103</a:t>
            </a:r>
          </a:p>
          <a:p>
            <a:endParaRPr lang="de-DE" dirty="0"/>
          </a:p>
          <a:p>
            <a:r>
              <a:rPr lang="de-DE" dirty="0"/>
              <a:t>A = 103</a:t>
            </a:r>
          </a:p>
          <a:p>
            <a:r>
              <a:rPr lang="de-DE" dirty="0"/>
              <a:t>A = 53</a:t>
            </a:r>
          </a:p>
          <a:p>
            <a:r>
              <a:rPr lang="de-DE" dirty="0"/>
              <a:t>B = 103</a:t>
            </a:r>
          </a:p>
          <a:p>
            <a:r>
              <a:rPr lang="de-DE" dirty="0"/>
              <a:t>B = 153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687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Konsistenz muss für jeden möglichen Datenbankzustand und für jede denkbare Verarbeitung garantiert werden.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Darf nicht nur rein zufällig - wegen der speziellen Anwendungssemantik - äquivalent ist zu einer seriellen Historie sein.	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19004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478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 sind Konfliktoperationen? Das sind solche Operationen, die bei unkontrollierter Nebenläufigkeit potentiell Inkonsistenzen verursachen können.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kann aber nur geschehen, wenn die Operationen auf dasselbe Datenobjekt zugreifen und mindestens eine davon das Datum modifiziert.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2247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Formal ist eine Historie H für eine Menge von Transaktionen {Ti,...,T„} eine Menge von Elementaroperationen mit partieller Ordnung &lt;H, so dass gilt: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075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/>
              <a:t>Keine Definition der Reihenfolge von nicht in Konflikt stehenden Operationen, bspw. r3 und r1</a:t>
            </a:r>
          </a:p>
          <a:p>
            <a:pPr marL="0" indent="0">
              <a:buFont typeface="Symbol" pitchFamily="2" charset="2"/>
              <a:buNone/>
            </a:pPr>
            <a:endParaRPr lang="de-DE" dirty="0"/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 Allgemeinen werden wir aber eine totale Ordnung angeben, die wie folgt aussehen könnte:</a:t>
            </a:r>
          </a:p>
          <a:p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(A) -&gt; r3(B) -&gt; w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(A) -&gt; w3(A) -&gt; c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pl-PL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-&gt; w3(B) -&gt;...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717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16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anose="05050102010706020507" pitchFamily="18" charset="2"/>
              <a:buChar char="º"/>
            </a:pPr>
            <a:r>
              <a:rPr lang="de-DE" sz="1200" b="0" i="0" dirty="0">
                <a:sym typeface="Symbol" pitchFamily="-106" charset="2"/>
              </a:rPr>
              <a:t>Entspricht Äquivalenz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de-DE" sz="1200" b="0" i="0" dirty="0">
              <a:sym typeface="Symbol" pitchFamily="-106" charset="2"/>
            </a:endParaRPr>
          </a:p>
          <a:p>
            <a:pPr marL="0" indent="0">
              <a:buFont typeface="Symbol" panose="05050102010706020507" pitchFamily="18" charset="2"/>
              <a:buNone/>
            </a:pPr>
            <a:r>
              <a:rPr lang="de-DE" sz="1200" b="0" i="0" dirty="0">
                <a:sym typeface="Symbol" pitchFamily="-106" charset="2"/>
              </a:rPr>
              <a:t>Erste beiden: </a:t>
            </a:r>
            <a:r>
              <a:rPr lang="de-DE" sz="1200" i="0" dirty="0">
                <a:solidFill>
                  <a:srgbClr val="FF6600"/>
                </a:solidFill>
                <a:sym typeface="Symbol" pitchFamily="-106" charset="2"/>
              </a:rPr>
              <a:t>w</a:t>
            </a:r>
            <a:r>
              <a:rPr lang="de-DE" sz="1200" i="0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1200" i="0" dirty="0">
                <a:solidFill>
                  <a:srgbClr val="FF6600"/>
                </a:solidFill>
                <a:sym typeface="Symbol" pitchFamily="-106" charset="2"/>
              </a:rPr>
              <a:t>(A)  r</a:t>
            </a:r>
            <a:r>
              <a:rPr lang="de-DE" sz="1200" i="0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1200" i="0" dirty="0">
                <a:solidFill>
                  <a:srgbClr val="FF6600"/>
                </a:solidFill>
                <a:sym typeface="Symbol" pitchFamily="-106" charset="2"/>
              </a:rPr>
              <a:t>(C)</a:t>
            </a:r>
            <a:r>
              <a:rPr lang="de-DE" sz="1200" i="0" dirty="0">
                <a:solidFill>
                  <a:srgbClr val="FF6600"/>
                </a:solidFill>
              </a:rPr>
              <a:t>  stehen nicht in Konflikt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de-DE" sz="1200" i="0" dirty="0">
              <a:solidFill>
                <a:srgbClr val="FF6600"/>
              </a:solidFill>
            </a:endParaRPr>
          </a:p>
          <a:p>
            <a:r>
              <a:rPr lang="de-DE" sz="1200" i="0" dirty="0">
                <a:solidFill>
                  <a:srgbClr val="FF6600"/>
                </a:solidFill>
              </a:rPr>
              <a:t>Zweite: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r1(B) nicht in Konflikt mit w2(C) und r2(C)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Dritte: Gleiches für w1(B) und c1</a:t>
            </a:r>
            <a:endParaRPr lang="de-DE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5166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Durch sukzessives (zielgerichtetes) Vertauschen von Operationen, die nicht in Konflikt stehen, haben wir aus dem verzahnten Schedule den bereits bekannten seriellen Schedule generiert.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7336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Für je zwei Konfliktoperationen </a:t>
            </a:r>
            <a:r>
              <a:rPr lang="de-DE" dirty="0" err="1"/>
              <a:t>pi</a:t>
            </a:r>
            <a:r>
              <a:rPr lang="de-DE" dirty="0"/>
              <a:t>, </a:t>
            </a:r>
            <a:r>
              <a:rPr lang="de-DE" dirty="0" err="1"/>
              <a:t>qj</a:t>
            </a:r>
            <a:r>
              <a:rPr lang="de-DE" dirty="0"/>
              <a:t> aus der Historie H mit </a:t>
            </a:r>
            <a:r>
              <a:rPr lang="de-DE" dirty="0" err="1"/>
              <a:t>pi</a:t>
            </a:r>
            <a:r>
              <a:rPr lang="de-DE" dirty="0"/>
              <a:t> &lt;H </a:t>
            </a:r>
            <a:r>
              <a:rPr lang="de-DE" dirty="0" err="1"/>
              <a:t>qj</a:t>
            </a:r>
            <a:r>
              <a:rPr lang="de-DE" dirty="0"/>
              <a:t> (also </a:t>
            </a:r>
            <a:r>
              <a:rPr lang="de-DE" dirty="0" err="1"/>
              <a:t>pi</a:t>
            </a:r>
            <a:r>
              <a:rPr lang="de-DE" dirty="0"/>
              <a:t> wird vor </a:t>
            </a:r>
            <a:r>
              <a:rPr lang="de-DE" dirty="0" err="1"/>
              <a:t>qj</a:t>
            </a:r>
            <a:r>
              <a:rPr lang="de-DE" dirty="0"/>
              <a:t> ausgeführt) fügen wir die Kante Ti-&gt;</a:t>
            </a:r>
            <a:r>
              <a:rPr lang="de-DE" dirty="0" err="1"/>
              <a:t>Tj</a:t>
            </a:r>
            <a:r>
              <a:rPr lang="de-DE" dirty="0"/>
              <a:t> in den Graphen SG(H) ein - falls es diese Kante nicht schon aus anderem Grund gibt.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164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/>
              <a:t>Für je zwei Konfliktoperationen </a:t>
            </a:r>
            <a:r>
              <a:rPr lang="de-DE" dirty="0" err="1"/>
              <a:t>pi</a:t>
            </a:r>
            <a:r>
              <a:rPr lang="de-DE" dirty="0"/>
              <a:t>, </a:t>
            </a:r>
            <a:r>
              <a:rPr lang="de-DE" dirty="0" err="1"/>
              <a:t>qj</a:t>
            </a:r>
            <a:r>
              <a:rPr lang="de-DE" dirty="0"/>
              <a:t> aus der Historie H mit </a:t>
            </a:r>
            <a:r>
              <a:rPr lang="de-DE" dirty="0" err="1"/>
              <a:t>pi</a:t>
            </a:r>
            <a:r>
              <a:rPr lang="de-DE" dirty="0"/>
              <a:t> &lt;H </a:t>
            </a:r>
            <a:r>
              <a:rPr lang="de-DE" dirty="0" err="1"/>
              <a:t>qj</a:t>
            </a:r>
            <a:r>
              <a:rPr lang="de-DE" dirty="0"/>
              <a:t> (also </a:t>
            </a:r>
            <a:r>
              <a:rPr lang="de-DE" dirty="0" err="1"/>
              <a:t>pi</a:t>
            </a:r>
            <a:r>
              <a:rPr lang="de-DE" dirty="0"/>
              <a:t> wird vor </a:t>
            </a:r>
            <a:r>
              <a:rPr lang="de-DE" dirty="0" err="1"/>
              <a:t>qj</a:t>
            </a:r>
            <a:r>
              <a:rPr lang="de-DE" dirty="0"/>
              <a:t> ausgeführt) fügen wir die Kante Ti-&gt;</a:t>
            </a:r>
            <a:r>
              <a:rPr lang="de-DE" dirty="0" err="1"/>
              <a:t>Tj</a:t>
            </a:r>
            <a:r>
              <a:rPr lang="de-DE" dirty="0"/>
              <a:t> in den Graphen SG(H) ein - falls es diese Kante nicht schon aus anderem Grund gibt.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075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Weiterhin ist eine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serialisierbare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Historie H äquivalent zu all den seriellen Historien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Hs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 denen die Anordnung der Transaktionen einer topologischen Sortierung von SG(H) entspricht.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Topologische Sortierung: sequentielle Anordnung der Transaktionen des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Serialisierbarkeitsgraphen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der Form, dass keine Transaktion Ti vor einer Transaktion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Tj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steht, wenn es einen gerichteten Pfad von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Tj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nach Ti im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Serialisierbarkeitsgraphen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gibt.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8012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9677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3500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Wäre diese Bedingung nicht erfüllt, könnte man die schreibende Transaktion womöglich nicht zurücksetzen, da die lesende Transaktion dann mit einem „offiziell" nie existenten Wert für A ihre Berechnung „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committed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hätte.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5357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der Theorie ist kein Problem, da die Historie rücksetzbar ist; praktisch gibt es aber selbst dann noch ein Problem: die Leistungsfähigkeit des Systems wird drastisch beeinträchtigt.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Deshalb sind wir an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Schedules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interessiert, die kaskadierendes Rücksetzen vermeiden.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Ohne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kaskierendes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Rücksetzen: Anders ausgedrückt: Änderungen werden erst nach dem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commit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freigegeben.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7984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Heißt: auch veränderte Daten einer noch laufenden Transaktion nicht überschrieben werden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88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9194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6831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8938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58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d.h., nicht synchronisierten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82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836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Transaktion T1 transferiert 300,- Euro von Konto A nach Konto B, wobei zunächst Konto A belastet wird und danach die Gutschrift auf Konto B erfolgt.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gleichzeitig ablaufende Transaktion T2 schreibt dem Konto A die 3 % Zinseinkünfte gut.</a:t>
            </a:r>
            <a:endParaRPr lang="de-DE" dirty="0"/>
          </a:p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430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dieser verzahnten Ausführung liest T2 in Schritt 4. einen Wert für Konto A, von dem T1 schon 300,- Euro abgebucht hat. Aber T1 wird in Schritt 9. mit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abort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abgebrochen, so dass die Wirkung von T1 gänzlich zurückgesetzt werden muss.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Leider hat aber T2 in Schritt 5. die Zinsen basierend auf dem „falschen" Wert von A berechnet und in Schritt 6. dem Konto gutgeschrieben. 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heißt, die Transaktion T2 wurde auf der Basis inkonsistenter Daten (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dirty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durchgeführt.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235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/>
              <a:t>Hierbei führt T2 (innerhalb einer Transaktion) zweimal die SQL-Anfrage aus, um die Summe aller Kontostände zu ermitteln. </a:t>
            </a:r>
          </a:p>
          <a:p>
            <a:pPr marL="0" indent="0">
              <a:buFont typeface="Symbol" pitchFamily="2" charset="2"/>
              <a:buNone/>
            </a:pPr>
            <a:r>
              <a:rPr lang="de-DE" dirty="0"/>
              <a:t>Das Problem besteht nun darin, dass T1 zwischenzeitlich ein neues Konto - nämlich das Konto mit der Kennung C und dem Kontostand 1000, - Euro einfügt, das aber erst beim zweiten „Durchgang" der SQL-Anfrage berücksichtigt wird. </a:t>
            </a:r>
          </a:p>
          <a:p>
            <a:pPr marL="0" indent="0">
              <a:buFont typeface="Symbol" pitchFamily="2" charset="2"/>
              <a:buNone/>
            </a:pPr>
            <a:r>
              <a:rPr lang="de-DE" dirty="0"/>
              <a:t>Die Transaktion T2 berechnet also zwei unterschiedliche Werte, da zwischenzeitlich das „Phantom" C eingefügt wurde.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367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Nachteile der seriellen (Nacheinander-) Ausführung von Transaktionen hinsichtlich der Leistungsfähigkeit des Gesamtsystems.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Andererseits können die vorhin aufgeführten Fehler bei der seriellen Ausführung nicht auftreten, da sich Transaktionen nicht gegenseitig beeinflussen können.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Konzept der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Serialisierbarkeit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kombiniert die Vorzüge.</a:t>
            </a:r>
          </a:p>
          <a:p>
            <a:endParaRPr lang="de-DE" dirty="0"/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serialisierbare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Ausführung einer Menge von Transaktionen entspricht einer kontrollierten, nebenläufigen, verzahnten Ausführung, wobei die Kontrollkomponente dafür sorgt, dass die (beobachtbare) Wirkung der nebenläufigen Ausführung einer möglichen seriellen Ausführung der Transaktionen entspricht.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051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5730F1C-C70B-6C4F-868B-5A625A265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52923">
            <a:off x="7430924" y="2364304"/>
            <a:ext cx="2018889" cy="2024732"/>
          </a:xfrm>
          <a:prstGeom prst="ellipse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36000" tIns="144000" rIns="0" bIns="36000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Optional ein Störer mit Text zu dem Thema.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46731A96-8EDA-E842-AE3E-9978AAEF8E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9EDD2FA-DF5A-1248-93FE-DD382C81A0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21950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F33C14F2-7500-7E41-8F50-BA82B7E187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603" y="1374881"/>
            <a:ext cx="9810005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760954"/>
            <a:ext cx="11148032" cy="3222595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7635061-B703-5D4F-A78E-26870CCFAD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430" y="743424"/>
            <a:ext cx="9810178" cy="2474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062F8C4-DEBC-48C2-A180-F1A6208F9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1CE3FF-77A5-45E8-B008-627C9924F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8360D66-1006-4356-980A-28041A4EF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4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6EDF304B-3327-8C44-A4B7-1BCFF6F9F6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769832"/>
            <a:ext cx="5202406" cy="3195961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4" name="Diagrammplatzhalter 23">
            <a:extLst>
              <a:ext uri="{FF2B5EF4-FFF2-40B4-BE49-F238E27FC236}">
                <a16:creationId xmlns:a16="http://schemas.microsoft.com/office/drawing/2014/main" id="{A71B0928-53ED-164C-8F03-423FAF7A29F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9832"/>
            <a:ext cx="5202406" cy="3195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CB41462-1ECF-3446-99E1-B6E5DDE89C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517" y="742821"/>
            <a:ext cx="980121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E637541-5426-4AD9-BABE-273597567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44353C7D-6483-4338-8AEA-B8001C7AD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837CEFE-C114-453C-9289-7D496179F1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3EA48-B78C-422E-BD18-C82F830CBC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36666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60B66336-BF5E-8245-80B7-232CB0EF20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0" y="139113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8F642210-2E21-6941-9934-1603D01B88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0955"/>
            <a:ext cx="5200361" cy="3200168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Diagrammplatzhalter 23">
            <a:extLst>
              <a:ext uri="{FF2B5EF4-FFF2-40B4-BE49-F238E27FC236}">
                <a16:creationId xmlns:a16="http://schemas.microsoft.com/office/drawing/2014/main" id="{9A6098AD-330D-9146-95E5-B514A33D1A1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0955"/>
            <a:ext cx="5200361" cy="3200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04190856-CD1D-4B4F-A34F-AD3B332CD2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3374"/>
            <a:ext cx="9807530" cy="267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23D65E0-846B-4FC9-BFE1-D7C0A88E6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364A709-2246-44B2-8DDB-390C3A94F9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CF07B8A-8182-432B-9929-32B0B122CB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2593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A624F1E-5E9F-4DBD-9471-BC4B310E3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0402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77CFBD75-255E-1A41-BB4D-9E1D224A2F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9DF890E-DFC6-794A-AD1C-1B4030D1C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667768"/>
            <a:ext cx="5194043" cy="2060590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2D28491-8FC9-4F4C-B3B1-4D831002C8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18" name="Bildplatzhalter 21">
            <a:extLst>
              <a:ext uri="{FF2B5EF4-FFF2-40B4-BE49-F238E27FC236}">
                <a16:creationId xmlns:a16="http://schemas.microsoft.com/office/drawing/2014/main" id="{9AEE2DBB-40AF-714D-B115-DA1245EA99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F59BE16-8F3F-CF4E-B5DF-726ACCB5CE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6136"/>
            <a:ext cx="9798738" cy="24739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C87A343-07F9-415E-B370-C36C6D5F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7DFE4FF2-162E-4C77-90BD-A8EF18F56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4CCAD25-A977-4F34-B15D-69B78E2AFA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F5C2DA42-16AD-4887-88CD-997CB3D84B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86508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21">
            <a:extLst>
              <a:ext uri="{FF2B5EF4-FFF2-40B4-BE49-F238E27FC236}">
                <a16:creationId xmlns:a16="http://schemas.microsoft.com/office/drawing/2014/main" id="{63B2AF04-555B-7344-9313-9898A01CCD3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21">
            <a:extLst>
              <a:ext uri="{FF2B5EF4-FFF2-40B4-BE49-F238E27FC236}">
                <a16:creationId xmlns:a16="http://schemas.microsoft.com/office/drawing/2014/main" id="{14C8BC8E-C997-844E-B4C0-7AFD1361ABA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107D4587-2E1E-5C42-8E79-C85AE2A0F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017CE37D-21D8-8D45-8FFB-30E32C307D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24E92FF4-E103-5C44-80F9-0FDB5F4E19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750592"/>
            <a:ext cx="9807531" cy="29569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B21696B-627F-430D-A0CC-6E9930810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4603FDA-2C0F-45C2-BF0B-DE210A4F4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6E8A2A2-4044-4F22-ABFE-8F63D2ECB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C6CE3C9D-8862-42A4-9C03-4778F89915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800BFA8-CA45-4043-A815-852D7AEE8C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750180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5499D8D5-7940-9243-A4FB-6E66ACF6F9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668" y="1995854"/>
            <a:ext cx="5190969" cy="113420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90BBC81-6BED-B44D-BA5A-149B7D35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8" y="3429000"/>
            <a:ext cx="5190969" cy="253218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Bildplatzhalter 21">
            <a:extLst>
              <a:ext uri="{FF2B5EF4-FFF2-40B4-BE49-F238E27FC236}">
                <a16:creationId xmlns:a16="http://schemas.microsoft.com/office/drawing/2014/main" id="{9349BE05-3A72-8045-8C57-02C7C6EF7C2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3432" y="1995854"/>
            <a:ext cx="5190969" cy="396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2E881B9-9E77-CA42-A935-D8A3CF8352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4685"/>
            <a:ext cx="9798738" cy="28401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2B7BB8C-95D1-4B8C-B013-F6B62EB48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823B7CD-CF02-4A33-91B6-D8C46BBAC4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23C6408C-BB3C-41C9-B59A-DC61839570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0362" y="6034404"/>
            <a:ext cx="51909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9AC2E0B9-52BB-4DE7-91FE-6706C38A4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816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7" y="4123592"/>
            <a:ext cx="5199763" cy="1837592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598" y="2769576"/>
            <a:ext cx="5199763" cy="11437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1" y="2769575"/>
            <a:ext cx="5199763" cy="31916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227393F9-CE04-864D-9E49-4C39E1A729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4687"/>
            <a:ext cx="9807531" cy="28401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4FA04F-E055-464D-A23B-DF4D17363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C1C22A6E-52BB-4C1F-B9BE-DE91B69E4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BE5676D0-C11A-4655-885D-6D9E2EBEB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8838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924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1C761CC-23A6-4D70-9544-CA087B049F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154" y="6034404"/>
            <a:ext cx="11148033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" name="Datumsplatzhalter 7">
            <a:extLst>
              <a:ext uri="{FF2B5EF4-FFF2-40B4-BE49-F238E27FC236}">
                <a16:creationId xmlns:a16="http://schemas.microsoft.com/office/drawing/2014/main" id="{9DCEFA27-A29E-BF66-FF28-F19821D3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2"/>
            <a:ext cx="1174138" cy="245524"/>
          </a:xfrm>
        </p:spPr>
        <p:txBody>
          <a:bodyPr/>
          <a:lstStyle/>
          <a:p>
            <a:r>
              <a:rPr lang="de-DE" dirty="0"/>
              <a:t>WS 2023/24</a:t>
            </a:r>
          </a:p>
        </p:txBody>
      </p:sp>
    </p:spTree>
    <p:extLst>
      <p:ext uri="{BB962C8B-B14F-4D97-AF65-F5344CB8AC3E}">
        <p14:creationId xmlns:p14="http://schemas.microsoft.com/office/powerpoint/2010/main" val="1322886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639" y="5569054"/>
            <a:ext cx="10565737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58AAD8-A9D1-4743-B844-9EBDC5D110A7}"/>
              </a:ext>
            </a:extLst>
          </p:cNvPr>
          <p:cNvSpPr/>
          <p:nvPr userDrawn="1"/>
        </p:nvSpPr>
        <p:spPr>
          <a:xfrm>
            <a:off x="6315552" y="6251197"/>
            <a:ext cx="5876448" cy="33443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CA698717-44DB-4D98-A9EF-7C745D804A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765" y="6294688"/>
            <a:ext cx="5343080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11876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32C229E-CFC6-4350-9327-522003B3CC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05226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1">
            <a:extLst>
              <a:ext uri="{FF2B5EF4-FFF2-40B4-BE49-F238E27FC236}">
                <a16:creationId xmlns:a16="http://schemas.microsoft.com/office/drawing/2014/main" id="{10221449-7C55-4C4F-B8BF-3124EC06F8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8001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F7FC2FD7-CAD9-3643-88AD-2C84AA7779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915C759-68AE-E949-AEDC-6C2AB05F62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03A68195-E784-BC47-B421-ECF634C7A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8189" y="753364"/>
            <a:ext cx="3826542" cy="5275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354CCB-5558-48A3-A531-E1A04B771376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188442-3CFC-4F42-A29E-37545B4DC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9F9CF163-BF63-40B7-B09C-29D86C548A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439E0374-1FFB-4905-8DBF-46F960F66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4867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22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1">
            <a:extLst>
              <a:ext uri="{FF2B5EF4-FFF2-40B4-BE49-F238E27FC236}">
                <a16:creationId xmlns:a16="http://schemas.microsoft.com/office/drawing/2014/main" id="{6AF5427D-36F2-5744-AB49-99C89FECA55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0"/>
            <a:ext cx="5709424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78C1FF4-5A6D-A548-AF54-E87B682A1D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0BAB9DD2-8C2C-9140-B574-E59A22933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518" y="741839"/>
            <a:ext cx="5185907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7D8DEC5-E0DA-4EC5-8B57-E7C228AB5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050D4E7-1304-45CD-9E0D-D4D4CC46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D89772C-877E-41FE-A68A-14C47E4E49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3431" y="6034404"/>
            <a:ext cx="518599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8769E91-2BE7-462C-B1ED-126025576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518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276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32C229E-CFC6-4350-9327-522003B3CC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6810975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044CE882-CE30-3B40-860C-E829BA82C7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A26D613-D48B-455A-85EC-686254BCC3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2DF06919-89E5-4472-B2E8-DB4B29FEC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7A5D4AE-A541-4B5B-A537-E5542D8331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A30A4E1D-A8BD-4AE6-AF96-B3326E0BB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82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2F82C07-6DE1-F344-86D9-DAA22A3D2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5" y="2769576"/>
            <a:ext cx="11148032" cy="3200401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F16C3CFB-FE69-6545-885C-4165788BAD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43423"/>
            <a:ext cx="9807531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634BD4E-680A-4E19-B1E1-D3FB71928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F92031C-BE38-408A-BC20-82554C4685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70B8977-8240-4ECD-BA8D-859263BB1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55016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403BD62-9AAE-7F46-879F-7A8ED05EB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0C6FB35F-B078-8044-961B-2F650A3166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65E1444D-1AF9-410A-A6A0-43D97620A93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0784"/>
            <a:ext cx="5202406" cy="32050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9D3537-02D5-4654-90A3-19C3E08CC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B82E7D4A-CA30-4937-BD9C-853E1C7562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EC58EF76-B80E-4328-BC2C-06220031A7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49B3CF1-443C-4564-8FB7-6CB211E852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BB9A16A-52DB-4754-8079-3F75B5D192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4009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E5202F2-04B3-4D49-9FC6-7B2C5C751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4C80EF50-F692-4A18-A8DB-11CA78A7FB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9577"/>
            <a:ext cx="5200361" cy="319154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109F0AB7-B6BB-4B76-806A-FE5D8277C296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9577"/>
            <a:ext cx="5200361" cy="3191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2" name="Textplatzhalter 16">
            <a:extLst>
              <a:ext uri="{FF2B5EF4-FFF2-40B4-BE49-F238E27FC236}">
                <a16:creationId xmlns:a16="http://schemas.microsoft.com/office/drawing/2014/main" id="{6B052AD5-DE99-45E5-9909-A2E90CE96B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9934B73-FF01-4B60-A2C1-32487D0C0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ED832D7-2504-48DA-96D8-785298C310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2593" y="6025526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D5A087BE-3CB2-4E62-944B-F8DDBDAA0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8736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1">
            <a:extLst>
              <a:ext uri="{FF2B5EF4-FFF2-40B4-BE49-F238E27FC236}">
                <a16:creationId xmlns:a16="http://schemas.microsoft.com/office/drawing/2014/main" id="{8BD933A8-00C1-461E-B40C-B2657A3418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577"/>
            <a:ext cx="5191567" cy="3213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16">
            <a:extLst>
              <a:ext uri="{FF2B5EF4-FFF2-40B4-BE49-F238E27FC236}">
                <a16:creationId xmlns:a16="http://schemas.microsoft.com/office/drawing/2014/main" id="{AC7A2453-FC4C-48C1-ACD7-7C7C75BDBA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40A60AA-7D17-47FA-BBF7-F186C9E20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7" name="Textplatzhalter 9">
            <a:extLst>
              <a:ext uri="{FF2B5EF4-FFF2-40B4-BE49-F238E27FC236}">
                <a16:creationId xmlns:a16="http://schemas.microsoft.com/office/drawing/2014/main" id="{8CA294A7-7DE0-4ECE-A217-123C534719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D991E86B-72BC-44BE-80CA-11C8D70B7A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61D707CD-5090-48D8-ACF5-CD705D029D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57129B52-74EC-4F1A-82FD-C3C784FCD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030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6404973-A7E5-49FB-B90B-0CD3B5B75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A668B703-F1E1-4043-A8AB-94970A2DFD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173BCB30-13A3-48A7-9DDD-B29831849B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0" name="Bildplatzhalter 21">
            <a:extLst>
              <a:ext uri="{FF2B5EF4-FFF2-40B4-BE49-F238E27FC236}">
                <a16:creationId xmlns:a16="http://schemas.microsoft.com/office/drawing/2014/main" id="{A2E33AB7-28B1-4C81-B4B1-D6E8C11D16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B32B2AC3-7E06-4E86-A51E-DF610CECF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D639AFEE-448B-489D-8E04-C2CD547B71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E9CBE364-39B1-4D75-A202-B7F7A3E905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4E3647C9-4BE6-4DF4-B3B0-9B716E10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0272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C695CB49-51CE-4BE6-B298-88CC2DAA4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Bildplatzhalter 21">
            <a:extLst>
              <a:ext uri="{FF2B5EF4-FFF2-40B4-BE49-F238E27FC236}">
                <a16:creationId xmlns:a16="http://schemas.microsoft.com/office/drawing/2014/main" id="{CECEAB8F-527A-401C-ABA3-FAB64A6BE3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BCBA297D-F116-480E-BBDB-F42A46CAEE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B8A6F78A-EBD6-4F9E-9DCB-260CC7D39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AA7977F0-A4BE-4586-87C7-F42FA7B132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96BE332B-1F22-4CA8-BE95-7B0FAE61E3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AF867608-C468-4051-BBB1-39C22B1C2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75333-247B-425C-8F60-BE1518FECE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D3756B65-4B85-4FD1-8D3C-3839CCD228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408316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Fokus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815A0E-B306-7340-A5C3-043234B68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7" name="Textplatzhalter 7">
            <a:extLst>
              <a:ext uri="{FF2B5EF4-FFF2-40B4-BE49-F238E27FC236}">
                <a16:creationId xmlns:a16="http://schemas.microsoft.com/office/drawing/2014/main" id="{B19F4576-4A35-4FD0-B298-96677A3FB5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5872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4E7118B-E20F-4053-A036-BE29FAA390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D2C9BD5D-32EA-4724-AA80-9DED5DFF27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4207203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823" y="3907278"/>
            <a:ext cx="5185022" cy="2053905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600" y="3038039"/>
            <a:ext cx="519976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4638" y="2769577"/>
            <a:ext cx="5199539" cy="32355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7B93628-5CF3-4A22-9955-B96BD1AE2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2D84D960-B3FB-47E0-863D-B650E7F367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A516F84-AF18-47B3-A7D3-67F8845E5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1219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3431" y="1491449"/>
            <a:ext cx="11159584" cy="3806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297" y="5366552"/>
            <a:ext cx="11162548" cy="60565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F456F27E-B3C5-42D1-ADE7-4D1500C1D5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AE28275E-9F01-46AB-B419-EC3470E98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741F0D4F-7EE0-4B20-8360-4BE860489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639" y="6034404"/>
            <a:ext cx="1116254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A335CA81-98AC-4B53-8EBF-2E304176A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0552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6F34096C-70FB-458B-AEB6-16939A2E9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92ABBF87-C11A-4DC9-A2FB-288658D4B2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8023" y="735956"/>
            <a:ext cx="3844146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18A936F6-6A00-41C9-9C1E-B1710ABB38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467072"/>
            <a:ext cx="6096000" cy="5390927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7B2B8F8B-EA89-4AB7-AAA2-05987ECFD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948D2F5B-7214-40AA-846E-DC0F0EBA598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47148FDA-ADBC-40FB-9225-2504B4364A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184822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922CFD8-CBFF-4424-9AAF-EEAE9E1897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802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5848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72218377-B16C-4ADE-9254-11AE7F7B17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5062BE4E-EFB8-4E09-8BF8-F6A351C5E2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1469492"/>
            <a:ext cx="5709424" cy="538850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52A041DA-1614-4AED-8C45-8166F744F6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3AB106B3-4AE8-4E3C-AA5A-475711E29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8C36D524-CAD5-4671-8A80-68C200CE10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FAB2470-AC9A-41E0-9801-3B29CCA6E1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7855" y="6034404"/>
            <a:ext cx="51915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72D043A-FC61-4F9C-AC95-866611FB5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50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9AFAE9-3AA6-ED47-8416-9A8C4416F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411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B999182-371D-BA4A-A2D5-B547351F50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02C99D7-65BF-4586-A00E-BC048649D47D}"/>
              </a:ext>
            </a:extLst>
          </p:cNvPr>
          <p:cNvCxnSpPr>
            <a:cxnSpLocks/>
          </p:cNvCxnSpPr>
          <p:nvPr userDrawn="1"/>
        </p:nvCxnSpPr>
        <p:spPr>
          <a:xfrm>
            <a:off x="0" y="729762"/>
            <a:ext cx="83966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0DD2E7E-2DE8-49A6-8A34-248F2114932D}"/>
              </a:ext>
            </a:extLst>
          </p:cNvPr>
          <p:cNvCxnSpPr>
            <a:cxnSpLocks/>
          </p:cNvCxnSpPr>
          <p:nvPr userDrawn="1"/>
        </p:nvCxnSpPr>
        <p:spPr>
          <a:xfrm>
            <a:off x="8396654" y="697832"/>
            <a:ext cx="0" cy="48061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7C6C2283-29B0-4F33-AE35-3B5A7EF02B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78DCDD0-3693-403A-96AD-55E172535B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115D0F2-BEFD-4174-8000-2A6C4FD747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605D841-6F7D-489C-B0FF-DAF2A91D6ADB}"/>
              </a:ext>
            </a:extLst>
          </p:cNvPr>
          <p:cNvCxnSpPr>
            <a:cxnSpLocks/>
          </p:cNvCxnSpPr>
          <p:nvPr userDrawn="1"/>
        </p:nvCxnSpPr>
        <p:spPr>
          <a:xfrm>
            <a:off x="1828800" y="5462955"/>
            <a:ext cx="65678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82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0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BF587E22-291E-0E45-A5CD-292399E38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41548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Aufmerksamkeit!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46914BE9-DCB8-F747-8591-1070CC427E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5093270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Name | Kontaktinformationen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627" y="6339679"/>
            <a:ext cx="9085007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Datum</a:t>
            </a:r>
          </a:p>
        </p:txBody>
      </p:sp>
    </p:spTree>
    <p:extLst>
      <p:ext uri="{BB962C8B-B14F-4D97-AF65-F5344CB8AC3E}">
        <p14:creationId xmlns:p14="http://schemas.microsoft.com/office/powerpoint/2010/main" val="307021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F33C14F2-7500-7E41-8F50-BA82B7E187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603" y="1374881"/>
            <a:ext cx="9810005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760954"/>
            <a:ext cx="11148032" cy="3222595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7635061-B703-5D4F-A78E-26870CCFAD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430" y="743424"/>
            <a:ext cx="9810178" cy="2474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062F8C4-DEBC-48C2-A180-F1A6208F9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1CE3FF-77A5-45E8-B008-627C9924F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8360D66-1006-4356-980A-28041A4EF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0273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19F89-57D8-C94C-9355-8CF08B330A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F90252-D3A9-4F32-84E0-E600A7C24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967CFFC-AE87-44FD-8C20-A7F372B3E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056F4E-484E-49F7-A71D-CA1FB7FEA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C7A5-4B54-4635-BB86-59B91F9349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</p:spTree>
    <p:extLst>
      <p:ext uri="{BB962C8B-B14F-4D97-AF65-F5344CB8AC3E}">
        <p14:creationId xmlns:p14="http://schemas.microsoft.com/office/powerpoint/2010/main" val="242179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61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83" r:id="rId3"/>
    <p:sldLayoutId id="2147483668" r:id="rId4"/>
    <p:sldLayoutId id="2147483662" r:id="rId5"/>
    <p:sldLayoutId id="2147483669" r:id="rId6"/>
    <p:sldLayoutId id="2147483700" r:id="rId7"/>
    <p:sldLayoutId id="2147483703" r:id="rId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90415D1A-64C7-4714-BF9B-88FB96EEC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3045A0-A5E9-49F3-9414-443F38FDC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19.12.2024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8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8" r:id="rId11"/>
    <p:sldLayoutId id="2147483695" r:id="rId12"/>
    <p:sldLayoutId id="2147483696" r:id="rId13"/>
    <p:sldLayoutId id="214748370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7AA3CD42-A164-4245-8172-04C188B1CD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5431" t="24724" r="10393" b="55293"/>
          <a:stretch/>
        </p:blipFill>
        <p:spPr>
          <a:xfrm>
            <a:off x="3719744" y="0"/>
            <a:ext cx="8472256" cy="128379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72CAD6F-5183-0140-8567-01F04533F9DB}"/>
              </a:ext>
            </a:extLst>
          </p:cNvPr>
          <p:cNvSpPr/>
          <p:nvPr userDrawn="1"/>
        </p:nvSpPr>
        <p:spPr>
          <a:xfrm>
            <a:off x="0" y="0"/>
            <a:ext cx="8538437" cy="1283793"/>
          </a:xfrm>
          <a:prstGeom prst="rect">
            <a:avLst/>
          </a:prstGeom>
          <a:gradFill>
            <a:gsLst>
              <a:gs pos="0">
                <a:schemeClr val="tx2"/>
              </a:gs>
              <a:gs pos="32000">
                <a:schemeClr val="tx2"/>
              </a:gs>
              <a:gs pos="6100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5E2F793-CE50-0542-A539-516B182C0A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6C87F86-5EB2-4B9D-8B3C-78EA94AE5A5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Datenbanken | Dr.-Ing. Benedikt Loepp | WS 2024/25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i="0" dirty="0"/>
              <a:t>Mehrbenutzersynchronisation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2A779F-DA5E-4F4A-BA82-02F1D8C341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8F052FA-3020-465C-AE23-9EC860E0DA1A}"/>
              </a:ext>
            </a:extLst>
          </p:cNvPr>
          <p:cNvSpPr txBox="1">
            <a:spLocks/>
          </p:cNvSpPr>
          <p:nvPr/>
        </p:nvSpPr>
        <p:spPr>
          <a:xfrm>
            <a:off x="527917" y="5540609"/>
            <a:ext cx="7591514" cy="4769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>
                <a:solidFill>
                  <a:schemeClr val="tx2"/>
                </a:solidFill>
              </a:rPr>
              <a:t>Die Folien bauen auf dem Foliensatz zum Buch „Datenbanksysteme“ von Kemper und </a:t>
            </a:r>
            <a:r>
              <a:rPr lang="de-DE" sz="1800" dirty="0" err="1">
                <a:solidFill>
                  <a:schemeClr val="tx2"/>
                </a:solidFill>
              </a:rPr>
              <a:t>Eickler</a:t>
            </a:r>
            <a:r>
              <a:rPr lang="de-DE" sz="1800">
                <a:solidFill>
                  <a:schemeClr val="tx2"/>
                </a:solidFill>
              </a:rPr>
              <a:t> auf.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867063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Serialisierbarkeit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59716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sp>
        <p:nvSpPr>
          <p:cNvPr id="49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7250173" cy="3694468"/>
          </a:xfrm>
        </p:spPr>
        <p:txBody>
          <a:bodyPr>
            <a:normAutofit/>
          </a:bodyPr>
          <a:lstStyle/>
          <a:p>
            <a:r>
              <a:rPr lang="de-DE" sz="2200" dirty="0"/>
              <a:t>Unter einer Historie versteht man die zeitliche Anordnung der einzelnen verzahnt ausgeführten Elementaroperationen einer Menge von nebenläufig bearbeiteten Transaktionen.</a:t>
            </a:r>
          </a:p>
          <a:p>
            <a:r>
              <a:rPr lang="de-DE" sz="2200" dirty="0"/>
              <a:t>Historie ist „äquivalent“ zu einer seriellen Historie</a:t>
            </a:r>
          </a:p>
          <a:p>
            <a:r>
              <a:rPr lang="de-DE" sz="2200" dirty="0"/>
              <a:t>Dennoch parallele (verzahnte) Ausführung möglich</a:t>
            </a:r>
          </a:p>
          <a:p>
            <a:pPr>
              <a:spcBef>
                <a:spcPct val="50000"/>
              </a:spcBef>
              <a:buFont typeface="Webdings" pitchFamily="-106" charset="2"/>
              <a:buNone/>
            </a:pPr>
            <a:endParaRPr lang="de-DE" sz="2200" b="1" dirty="0"/>
          </a:p>
          <a:p>
            <a:pPr>
              <a:spcBef>
                <a:spcPct val="50000"/>
              </a:spcBef>
              <a:buFont typeface="Webdings" pitchFamily="-106" charset="2"/>
              <a:buNone/>
            </a:pPr>
            <a:r>
              <a:rPr lang="de-DE" sz="2200" b="1" dirty="0" err="1"/>
              <a:t>Serialisierbare</a:t>
            </a:r>
            <a:r>
              <a:rPr lang="de-DE" sz="2200" b="1" dirty="0"/>
              <a:t> Historie von</a:t>
            </a:r>
            <a:r>
              <a:rPr lang="de-DE" sz="2200" dirty="0"/>
              <a:t> T</a:t>
            </a:r>
            <a:r>
              <a:rPr lang="de-DE" sz="2200" baseline="-25000" dirty="0"/>
              <a:t>1</a:t>
            </a:r>
            <a:r>
              <a:rPr lang="de-DE" sz="2200" dirty="0"/>
              <a:t> </a:t>
            </a:r>
            <a:r>
              <a:rPr lang="de-DE" sz="2200" b="1" dirty="0"/>
              <a:t>und</a:t>
            </a:r>
            <a:r>
              <a:rPr lang="de-DE" sz="2200" dirty="0"/>
              <a:t> T</a:t>
            </a:r>
            <a:r>
              <a:rPr lang="de-DE" sz="2200" baseline="-25000" dirty="0"/>
              <a:t>2</a:t>
            </a:r>
            <a:endParaRPr lang="de-DE" sz="2200" dirty="0"/>
          </a:p>
        </p:txBody>
      </p:sp>
      <p:graphicFrame>
        <p:nvGraphicFramePr>
          <p:cNvPr id="50" name="Group 12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163381"/>
              </p:ext>
            </p:extLst>
          </p:nvPr>
        </p:nvGraphicFramePr>
        <p:xfrm>
          <a:off x="7778090" y="2625673"/>
          <a:ext cx="3543301" cy="3387852"/>
        </p:xfrm>
        <a:graphic>
          <a:graphicData uri="http://schemas.openxmlformats.org/drawingml/2006/table">
            <a:tbl>
              <a:tblPr/>
              <a:tblGrid>
                <a:gridCol w="6643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6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  <a:endParaRPr kumimoji="1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Serielle Ausführung von </a:t>
            </a:r>
            <a:r>
              <a:rPr lang="de-DE" i="1" dirty="0"/>
              <a:t>T</a:t>
            </a:r>
            <a:r>
              <a:rPr lang="de-DE" i="1" baseline="-25000" dirty="0"/>
              <a:t>1</a:t>
            </a:r>
            <a:r>
              <a:rPr lang="de-DE" i="1" baseline="30000" dirty="0"/>
              <a:t> </a:t>
            </a:r>
            <a:r>
              <a:rPr lang="de-DE" dirty="0"/>
              <a:t>vor</a:t>
            </a:r>
            <a:r>
              <a:rPr lang="de-DE" i="1" dirty="0"/>
              <a:t> T</a:t>
            </a:r>
            <a:r>
              <a:rPr lang="de-DE" i="1" baseline="-25000" dirty="0"/>
              <a:t>2</a:t>
            </a:r>
            <a:r>
              <a:rPr lang="de-DE" dirty="0"/>
              <a:t>,</a:t>
            </a:r>
            <a:r>
              <a:rPr lang="de-DE" i="1" dirty="0"/>
              <a:t> </a:t>
            </a:r>
            <a:r>
              <a:rPr lang="de-DE" dirty="0"/>
              <a:t>also</a:t>
            </a:r>
            <a:r>
              <a:rPr lang="de-DE" i="1" dirty="0"/>
              <a:t> T</a:t>
            </a:r>
            <a:r>
              <a:rPr lang="de-DE" i="1" baseline="-25000" dirty="0"/>
              <a:t>1</a:t>
            </a:r>
            <a:r>
              <a:rPr lang="de-DE" i="1" dirty="0"/>
              <a:t> | T</a:t>
            </a:r>
            <a:r>
              <a:rPr lang="de-DE" i="1" baseline="-25000" dirty="0"/>
              <a:t>2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59716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graphicFrame>
        <p:nvGraphicFramePr>
          <p:cNvPr id="48" name="Group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342914"/>
              </p:ext>
            </p:extLst>
          </p:nvPr>
        </p:nvGraphicFramePr>
        <p:xfrm>
          <a:off x="7389087" y="2008908"/>
          <a:ext cx="4000500" cy="4101084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  <a:endParaRPr kumimoji="1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4" name="Grafik 3" descr="Kap10_f10.jpg">
            <a:extLst>
              <a:ext uri="{FF2B5EF4-FFF2-40B4-BE49-F238E27FC236}">
                <a16:creationId xmlns:a16="http://schemas.microsoft.com/office/drawing/2014/main" id="{2A2EEEBC-8C15-3914-38DD-2383B666E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31" y="2008908"/>
            <a:ext cx="5877619" cy="410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Nicht serialisierbare Historie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59716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graphicFrame>
        <p:nvGraphicFramePr>
          <p:cNvPr id="9" name="Group 78"/>
          <p:cNvGraphicFramePr>
            <a:graphicFrameLocks noGrp="1"/>
          </p:cNvGraphicFramePr>
          <p:nvPr/>
        </p:nvGraphicFramePr>
        <p:xfrm>
          <a:off x="3518048" y="2237098"/>
          <a:ext cx="4000500" cy="4101084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Zwei verzahnte Überweisungs-Transaktionen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59716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graphicFrame>
        <p:nvGraphicFramePr>
          <p:cNvPr id="12" name="Group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438824"/>
              </p:ext>
            </p:extLst>
          </p:nvPr>
        </p:nvGraphicFramePr>
        <p:xfrm>
          <a:off x="5777840" y="1917818"/>
          <a:ext cx="4000500" cy="4514328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17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A,a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– 50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A,a</a:t>
                      </a:r>
                      <a:r>
                        <a:rPr kumimoji="1" lang="de-DE" sz="14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A,a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– 100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(A,a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+ 100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+ 50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4" name="Group 78">
            <a:extLst>
              <a:ext uri="{FF2B5EF4-FFF2-40B4-BE49-F238E27FC236}">
                <a16:creationId xmlns:a16="http://schemas.microsoft.com/office/drawing/2014/main" id="{0481A955-D49C-09F5-8FE2-9178F5CD6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785040"/>
              </p:ext>
            </p:extLst>
          </p:nvPr>
        </p:nvGraphicFramePr>
        <p:xfrm>
          <a:off x="567878" y="1917818"/>
          <a:ext cx="4000500" cy="4101084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Eine Überweisung (</a:t>
            </a:r>
            <a:r>
              <a:rPr lang="de-DE" i="1" dirty="0"/>
              <a:t>T</a:t>
            </a:r>
            <a:r>
              <a:rPr lang="de-DE" i="1" baseline="-25000" dirty="0"/>
              <a:t>1</a:t>
            </a:r>
            <a:r>
              <a:rPr lang="de-DE" dirty="0"/>
              <a:t>) und eine Zinsgutschrift (</a:t>
            </a:r>
            <a:r>
              <a:rPr lang="de-DE" i="1" dirty="0"/>
              <a:t>T</a:t>
            </a:r>
            <a:r>
              <a:rPr lang="de-DE" i="1" baseline="-25000" dirty="0"/>
              <a:t>3</a:t>
            </a:r>
            <a:r>
              <a:rPr lang="de-DE" dirty="0"/>
              <a:t>)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59716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graphicFrame>
        <p:nvGraphicFramePr>
          <p:cNvPr id="11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652491"/>
              </p:ext>
            </p:extLst>
          </p:nvPr>
        </p:nvGraphicFramePr>
        <p:xfrm>
          <a:off x="5777840" y="1917818"/>
          <a:ext cx="4000500" cy="4514328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17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A,a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– 50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A,a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A,a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* 1.03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(A,a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* 1.03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:= 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+ 50</a:t>
                      </a:r>
                      <a:endParaRPr kumimoji="1" lang="de-DE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38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B,b</a:t>
                      </a:r>
                      <a:r>
                        <a:rPr kumimoji="1" lang="de-DE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74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  <a:endParaRPr kumimoji="1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4" name="Group 78">
            <a:extLst>
              <a:ext uri="{FF2B5EF4-FFF2-40B4-BE49-F238E27FC236}">
                <a16:creationId xmlns:a16="http://schemas.microsoft.com/office/drawing/2014/main" id="{84538270-9C8F-DAF6-45A0-8BC15BC736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735447"/>
              </p:ext>
            </p:extLst>
          </p:nvPr>
        </p:nvGraphicFramePr>
        <p:xfrm>
          <a:off x="567878" y="1917818"/>
          <a:ext cx="4000500" cy="4101084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Theorie der </a:t>
            </a:r>
            <a:r>
              <a:rPr lang="de-DE" dirty="0" err="1"/>
              <a:t>Serialisierbarkeit</a:t>
            </a:r>
            <a:r>
              <a:rPr lang="de-DE" dirty="0"/>
              <a:t> (1/3)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0" y="2215989"/>
            <a:ext cx="11148032" cy="3989119"/>
          </a:xfrm>
        </p:spPr>
        <p:txBody>
          <a:bodyPr>
            <a:noAutofit/>
          </a:bodyPr>
          <a:lstStyle/>
          <a:p>
            <a:pPr>
              <a:spcAft>
                <a:spcPct val="100000"/>
              </a:spcAft>
              <a:buFont typeface="Webdings" pitchFamily="-106" charset="2"/>
              <a:buNone/>
            </a:pPr>
            <a:r>
              <a:rPr lang="de-DE" dirty="0"/>
              <a:t>Operationen einer Transaktion </a:t>
            </a:r>
            <a:r>
              <a:rPr lang="de-DE" i="1" dirty="0"/>
              <a:t>T</a:t>
            </a:r>
            <a:r>
              <a:rPr lang="de-DE" i="1" baseline="-25000" dirty="0"/>
              <a:t>i</a:t>
            </a:r>
            <a:endParaRPr lang="de-DE" dirty="0"/>
          </a:p>
          <a:p>
            <a:pPr>
              <a:spcAft>
                <a:spcPct val="50000"/>
              </a:spcAft>
            </a:pPr>
            <a:r>
              <a:rPr lang="de-DE" b="0" i="1" dirty="0" err="1"/>
              <a:t>r</a:t>
            </a:r>
            <a:r>
              <a:rPr lang="de-DE" b="0" i="1" baseline="-25000" dirty="0" err="1"/>
              <a:t>i</a:t>
            </a:r>
            <a:r>
              <a:rPr lang="de-DE" b="0" i="1" dirty="0"/>
              <a:t>(A)</a:t>
            </a:r>
            <a:r>
              <a:rPr lang="de-DE" b="0" dirty="0"/>
              <a:t> zum Lesen des Datenobjekts </a:t>
            </a:r>
            <a:r>
              <a:rPr lang="de-DE" b="0" i="1" dirty="0"/>
              <a:t>A</a:t>
            </a:r>
            <a:r>
              <a:rPr lang="de-DE" b="0" dirty="0"/>
              <a:t>,</a:t>
            </a:r>
          </a:p>
          <a:p>
            <a:pPr>
              <a:spcAft>
                <a:spcPct val="50000"/>
              </a:spcAft>
            </a:pPr>
            <a:r>
              <a:rPr lang="de-DE" b="0" i="1" dirty="0" err="1"/>
              <a:t>w</a:t>
            </a:r>
            <a:r>
              <a:rPr lang="de-DE" b="0" i="1" baseline="-25000" dirty="0" err="1"/>
              <a:t>i</a:t>
            </a:r>
            <a:r>
              <a:rPr lang="de-DE" b="0" i="1" dirty="0"/>
              <a:t>(A)</a:t>
            </a:r>
            <a:r>
              <a:rPr lang="de-DE" b="0" dirty="0"/>
              <a:t> zum Schreiben des Datenobjekts </a:t>
            </a:r>
            <a:r>
              <a:rPr lang="de-DE" b="0" i="1" dirty="0"/>
              <a:t>A</a:t>
            </a:r>
            <a:r>
              <a:rPr lang="de-DE" b="0" dirty="0"/>
              <a:t>,</a:t>
            </a:r>
          </a:p>
          <a:p>
            <a:pPr>
              <a:spcAft>
                <a:spcPct val="50000"/>
              </a:spcAft>
            </a:pPr>
            <a:r>
              <a:rPr lang="de-DE" b="0" i="1" dirty="0"/>
              <a:t>a</a:t>
            </a:r>
            <a:r>
              <a:rPr lang="de-DE" b="0" i="1" baseline="-25000" dirty="0"/>
              <a:t>i</a:t>
            </a:r>
            <a:r>
              <a:rPr lang="de-DE" b="0" dirty="0"/>
              <a:t> zur Durchführung eines </a:t>
            </a:r>
            <a:r>
              <a:rPr lang="de-DE" dirty="0" err="1"/>
              <a:t>aborts</a:t>
            </a:r>
            <a:r>
              <a:rPr lang="de-DE" b="0" dirty="0"/>
              <a:t>,</a:t>
            </a:r>
          </a:p>
          <a:p>
            <a:pPr>
              <a:spcAft>
                <a:spcPct val="50000"/>
              </a:spcAft>
            </a:pPr>
            <a:r>
              <a:rPr lang="de-DE" b="0" i="1" dirty="0" err="1"/>
              <a:t>c</a:t>
            </a:r>
            <a:r>
              <a:rPr lang="de-DE" b="0" i="1" baseline="-25000" dirty="0" err="1"/>
              <a:t>i</a:t>
            </a:r>
            <a:r>
              <a:rPr lang="de-DE" b="0" dirty="0"/>
              <a:t> zur Durchführung des </a:t>
            </a:r>
            <a:r>
              <a:rPr lang="de-DE" dirty="0" err="1"/>
              <a:t>commit</a:t>
            </a:r>
            <a:r>
              <a:rPr lang="de-DE" b="0" dirty="0"/>
              <a:t>.</a:t>
            </a:r>
          </a:p>
          <a:p>
            <a:pPr>
              <a:buNone/>
            </a:pPr>
            <a:r>
              <a:rPr lang="de-DE" b="0" dirty="0"/>
              <a:t>Eine Transaktion kann entweder </a:t>
            </a:r>
            <a:r>
              <a:rPr lang="de-DE" b="0" dirty="0" err="1"/>
              <a:t>abort</a:t>
            </a:r>
            <a:r>
              <a:rPr lang="de-DE" b="0" dirty="0"/>
              <a:t> oder </a:t>
            </a:r>
            <a:r>
              <a:rPr lang="de-DE" b="0" dirty="0" err="1"/>
              <a:t>commit</a:t>
            </a:r>
            <a:r>
              <a:rPr lang="de-DE" b="0" dirty="0"/>
              <a:t> durchführen, nicht beides!</a:t>
            </a:r>
          </a:p>
          <a:p>
            <a:pPr>
              <a:buFont typeface="Webdings" pitchFamily="-106" charset="2"/>
              <a:buNone/>
            </a:pP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Theorie der </a:t>
            </a:r>
            <a:r>
              <a:rPr lang="de-DE" dirty="0" err="1"/>
              <a:t>Serialisierbarkeit</a:t>
            </a:r>
            <a:r>
              <a:rPr lang="de-DE" dirty="0"/>
              <a:t> (2/3)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2"/>
            <a:ext cx="11148032" cy="3989119"/>
          </a:xfrm>
        </p:spPr>
        <p:txBody>
          <a:bodyPr>
            <a:noAutofit/>
          </a:bodyPr>
          <a:lstStyle/>
          <a:p>
            <a:pPr>
              <a:spcAft>
                <a:spcPct val="50000"/>
              </a:spcAft>
              <a:buFont typeface="Wingdings" panose="05000000000000000000" pitchFamily="2" charset="2"/>
              <a:buChar char="§"/>
            </a:pPr>
            <a:r>
              <a:rPr lang="de-DE" b="0" dirty="0"/>
              <a:t>Falls </a:t>
            </a:r>
            <a:r>
              <a:rPr lang="de-DE" b="0" i="1" dirty="0"/>
              <a:t>T</a:t>
            </a:r>
            <a:r>
              <a:rPr lang="de-DE" b="0" i="1" baseline="-25000" dirty="0"/>
              <a:t>i</a:t>
            </a:r>
            <a:r>
              <a:rPr lang="de-DE" b="0" dirty="0"/>
              <a:t> ein </a:t>
            </a:r>
            <a:r>
              <a:rPr lang="de-DE" b="0" dirty="0" err="1"/>
              <a:t>abort</a:t>
            </a:r>
            <a:r>
              <a:rPr lang="de-DE" b="0" dirty="0"/>
              <a:t> durchführt, müssen alle anderen </a:t>
            </a:r>
            <a:br>
              <a:rPr lang="de-DE" b="0" dirty="0"/>
            </a:br>
            <a:r>
              <a:rPr lang="de-DE" b="0" dirty="0"/>
              <a:t>Operationen </a:t>
            </a:r>
            <a:r>
              <a:rPr lang="de-DE" b="0" i="1" dirty="0" err="1"/>
              <a:t>p</a:t>
            </a:r>
            <a:r>
              <a:rPr lang="de-DE" b="0" i="1" baseline="-25000" dirty="0" err="1"/>
              <a:t>i</a:t>
            </a:r>
            <a:r>
              <a:rPr lang="de-DE" b="0" i="1" dirty="0"/>
              <a:t>(A)</a:t>
            </a:r>
            <a:r>
              <a:rPr lang="de-DE" b="0" dirty="0"/>
              <a:t> vor </a:t>
            </a:r>
            <a:r>
              <a:rPr lang="de-DE" b="0" i="1" dirty="0"/>
              <a:t>a</a:t>
            </a:r>
            <a:r>
              <a:rPr lang="de-DE" b="0" i="1" baseline="-25000" dirty="0"/>
              <a:t>i</a:t>
            </a:r>
            <a:r>
              <a:rPr lang="de-DE" b="0" i="1" dirty="0"/>
              <a:t> </a:t>
            </a:r>
            <a:r>
              <a:rPr lang="de-DE" b="0" dirty="0"/>
              <a:t>ausgeführt werden, also </a:t>
            </a:r>
            <a:r>
              <a:rPr lang="de-DE" b="0" i="1" dirty="0" err="1">
                <a:solidFill>
                  <a:srgbClr val="FF0000"/>
                </a:solidFill>
              </a:rPr>
              <a:t>p</a:t>
            </a:r>
            <a:r>
              <a:rPr lang="de-DE" b="0" i="1" baseline="-25000" dirty="0" err="1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(A) &lt;</a:t>
            </a:r>
            <a:r>
              <a:rPr lang="de-DE" b="0" i="1" baseline="-25000" dirty="0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 a</a:t>
            </a:r>
            <a:r>
              <a:rPr lang="de-DE" b="0" i="1" baseline="-25000" dirty="0">
                <a:solidFill>
                  <a:srgbClr val="FF0000"/>
                </a:solidFill>
              </a:rPr>
              <a:t>i</a:t>
            </a:r>
            <a:r>
              <a:rPr lang="de-DE" b="0" i="1" dirty="0"/>
              <a:t>.</a:t>
            </a:r>
          </a:p>
          <a:p>
            <a:pPr>
              <a:spcAft>
                <a:spcPct val="50000"/>
              </a:spcAft>
              <a:buFont typeface="Wingdings" panose="05000000000000000000" pitchFamily="2" charset="2"/>
              <a:buChar char="§"/>
            </a:pPr>
            <a:r>
              <a:rPr lang="de-DE" b="0" dirty="0"/>
              <a:t>Analoges gilt für das </a:t>
            </a:r>
            <a:r>
              <a:rPr lang="de-DE" b="0" dirty="0" err="1"/>
              <a:t>commit</a:t>
            </a:r>
            <a:r>
              <a:rPr lang="de-DE" b="0" dirty="0"/>
              <a:t>, d.h. </a:t>
            </a:r>
            <a:r>
              <a:rPr lang="de-DE" b="0" i="1" dirty="0" err="1">
                <a:solidFill>
                  <a:srgbClr val="FF0000"/>
                </a:solidFill>
              </a:rPr>
              <a:t>p</a:t>
            </a:r>
            <a:r>
              <a:rPr lang="de-DE" b="0" i="1" baseline="-25000" dirty="0" err="1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(A) &lt;</a:t>
            </a:r>
            <a:r>
              <a:rPr lang="de-DE" b="0" i="1" baseline="-25000" dirty="0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 </a:t>
            </a:r>
            <a:r>
              <a:rPr lang="de-DE" b="0" i="1" dirty="0" err="1">
                <a:solidFill>
                  <a:srgbClr val="FF0000"/>
                </a:solidFill>
              </a:rPr>
              <a:t>c</a:t>
            </a:r>
            <a:r>
              <a:rPr lang="de-DE" b="0" i="1" baseline="-25000" dirty="0" err="1">
                <a:solidFill>
                  <a:srgbClr val="FF0000"/>
                </a:solidFill>
              </a:rPr>
              <a:t>i</a:t>
            </a:r>
            <a:r>
              <a:rPr lang="de-DE" b="0" i="1" dirty="0"/>
              <a:t> </a:t>
            </a:r>
            <a:r>
              <a:rPr lang="de-DE" b="0" dirty="0"/>
              <a:t>falls </a:t>
            </a:r>
            <a:r>
              <a:rPr lang="de-DE" b="0" i="1" dirty="0" err="1"/>
              <a:t>T</a:t>
            </a:r>
            <a:r>
              <a:rPr lang="de-DE" b="0" i="1" baseline="-25000" dirty="0" err="1"/>
              <a:t>i</a:t>
            </a:r>
            <a:r>
              <a:rPr lang="de-DE" b="0" dirty="0"/>
              <a:t> „</a:t>
            </a:r>
            <a:r>
              <a:rPr lang="de-DE" b="0" dirty="0" err="1"/>
              <a:t>committed</a:t>
            </a:r>
            <a:r>
              <a:rPr lang="de-DE" b="0" dirty="0"/>
              <a:t>“.</a:t>
            </a:r>
          </a:p>
          <a:p>
            <a:pPr>
              <a:spcAft>
                <a:spcPct val="50000"/>
              </a:spcAft>
              <a:buFont typeface="Wingdings" panose="05000000000000000000" pitchFamily="2" charset="2"/>
              <a:buChar char="§"/>
            </a:pPr>
            <a:r>
              <a:rPr lang="de-DE" b="0" dirty="0"/>
              <a:t>Wenn </a:t>
            </a:r>
            <a:r>
              <a:rPr lang="de-DE" b="0" i="1" dirty="0"/>
              <a:t>T</a:t>
            </a:r>
            <a:r>
              <a:rPr lang="de-DE" b="0" i="1" baseline="-25000" dirty="0"/>
              <a:t>i</a:t>
            </a:r>
            <a:r>
              <a:rPr lang="de-DE" b="0" i="1" dirty="0"/>
              <a:t> </a:t>
            </a:r>
            <a:r>
              <a:rPr lang="de-DE" b="0" dirty="0"/>
              <a:t>ein Datum </a:t>
            </a:r>
            <a:r>
              <a:rPr lang="de-DE" b="0" i="1" dirty="0"/>
              <a:t>A</a:t>
            </a:r>
            <a:r>
              <a:rPr lang="de-DE" b="0" dirty="0"/>
              <a:t> liest und auch schreibt, muss die Reihenfolge festgelegt werden, also entweder </a:t>
            </a:r>
            <a:r>
              <a:rPr lang="de-DE" b="0" i="1" dirty="0" err="1">
                <a:solidFill>
                  <a:srgbClr val="FF0000"/>
                </a:solidFill>
              </a:rPr>
              <a:t>r</a:t>
            </a:r>
            <a:r>
              <a:rPr lang="de-DE" b="0" i="1" baseline="-25000" dirty="0" err="1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(A) &lt;</a:t>
            </a:r>
            <a:r>
              <a:rPr lang="de-DE" b="0" i="1" baseline="-25000" dirty="0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 </a:t>
            </a:r>
            <a:r>
              <a:rPr lang="de-DE" b="0" i="1" dirty="0" err="1">
                <a:solidFill>
                  <a:srgbClr val="FF0000"/>
                </a:solidFill>
              </a:rPr>
              <a:t>w</a:t>
            </a:r>
            <a:r>
              <a:rPr lang="de-DE" b="0" i="1" baseline="-25000" dirty="0" err="1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(A)</a:t>
            </a:r>
            <a:r>
              <a:rPr lang="de-DE" b="0" i="1" dirty="0"/>
              <a:t> </a:t>
            </a:r>
            <a:r>
              <a:rPr lang="de-DE" b="0" dirty="0"/>
              <a:t>oder </a:t>
            </a:r>
            <a:r>
              <a:rPr lang="de-DE" b="0" i="1" dirty="0" err="1">
                <a:solidFill>
                  <a:srgbClr val="FF0000"/>
                </a:solidFill>
              </a:rPr>
              <a:t>w</a:t>
            </a:r>
            <a:r>
              <a:rPr lang="de-DE" b="0" i="1" baseline="-25000" dirty="0" err="1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(A) &lt;</a:t>
            </a:r>
            <a:r>
              <a:rPr lang="de-DE" b="0" i="1" baseline="-25000" dirty="0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 </a:t>
            </a:r>
            <a:r>
              <a:rPr lang="de-DE" b="0" i="1" dirty="0" err="1">
                <a:solidFill>
                  <a:srgbClr val="FF0000"/>
                </a:solidFill>
              </a:rPr>
              <a:t>r</a:t>
            </a:r>
            <a:r>
              <a:rPr lang="de-DE" b="0" i="1" baseline="-25000" dirty="0" err="1">
                <a:solidFill>
                  <a:srgbClr val="FF0000"/>
                </a:solidFill>
              </a:rPr>
              <a:t>i</a:t>
            </a:r>
            <a:r>
              <a:rPr lang="de-DE" b="0" i="1" dirty="0">
                <a:solidFill>
                  <a:srgbClr val="FF0000"/>
                </a:solidFill>
              </a:rPr>
              <a:t>(A)</a:t>
            </a:r>
            <a:r>
              <a:rPr lang="de-DE" b="0" dirty="0"/>
              <a:t>.</a:t>
            </a:r>
          </a:p>
          <a:p>
            <a:pPr>
              <a:spcAft>
                <a:spcPct val="50000"/>
              </a:spcAft>
              <a:buNone/>
            </a:pPr>
            <a:endParaRPr lang="de-DE" b="0" dirty="0"/>
          </a:p>
          <a:p>
            <a:pPr>
              <a:spcAft>
                <a:spcPct val="50000"/>
              </a:spcAft>
              <a:buNone/>
            </a:pPr>
            <a:r>
              <a:rPr lang="de-D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Historie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einer Überweisungstransaktion T</a:t>
            </a:r>
            <a:r>
              <a:rPr lang="de-DE" b="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r</a:t>
            </a:r>
            <a:r>
              <a:rPr lang="de-DE" b="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de-DE" b="0" dirty="0">
                <a:effectLst/>
                <a:ea typeface="Calibri" panose="020F050202020403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w</a:t>
            </a:r>
            <a:r>
              <a:rPr lang="de-DE" b="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de-DE" b="0" dirty="0">
                <a:effectLst/>
                <a:ea typeface="Calibri" panose="020F050202020403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r</a:t>
            </a:r>
            <a:r>
              <a:rPr lang="de-DE" b="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de-DE" b="0" dirty="0">
                <a:effectLst/>
                <a:ea typeface="Calibri" panose="020F050202020403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w</a:t>
            </a:r>
            <a:r>
              <a:rPr lang="de-DE" b="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de-DE" b="0" dirty="0">
                <a:effectLst/>
                <a:ea typeface="Calibri" panose="020F050202020403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</a:t>
            </a:r>
            <a:r>
              <a:rPr lang="de-DE" b="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de-DE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ct val="50000"/>
              </a:spcAft>
              <a:buNone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Theorie der </a:t>
            </a:r>
            <a:r>
              <a:rPr lang="de-DE" dirty="0" err="1"/>
              <a:t>Serialisierbarkeit</a:t>
            </a:r>
            <a:r>
              <a:rPr lang="de-DE" dirty="0"/>
              <a:t> (3/3)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2"/>
            <a:ext cx="11148032" cy="3989119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Aft>
                <a:spcPct val="50000"/>
              </a:spcAft>
              <a:buNone/>
            </a:pPr>
            <a:r>
              <a:rPr lang="de-DE" sz="2200" i="1" dirty="0" err="1"/>
              <a:t>r</a:t>
            </a:r>
            <a:r>
              <a:rPr lang="de-DE" sz="2200" i="1" baseline="-25000" dirty="0" err="1"/>
              <a:t>i</a:t>
            </a:r>
            <a:r>
              <a:rPr lang="de-DE" sz="2200" i="1" dirty="0"/>
              <a:t>(A) </a:t>
            </a:r>
            <a:r>
              <a:rPr lang="de-DE" sz="2200" dirty="0"/>
              <a:t>und </a:t>
            </a:r>
            <a:r>
              <a:rPr lang="de-DE" sz="2200" i="1" dirty="0" err="1"/>
              <a:t>r</a:t>
            </a:r>
            <a:r>
              <a:rPr lang="de-DE" sz="2200" i="1" baseline="-25000" dirty="0" err="1"/>
              <a:t>j</a:t>
            </a:r>
            <a:r>
              <a:rPr lang="de-DE" sz="2200" i="1" dirty="0"/>
              <a:t>(A)</a:t>
            </a:r>
            <a:r>
              <a:rPr lang="de-DE" sz="2200" dirty="0"/>
              <a:t>:</a:t>
            </a:r>
            <a:r>
              <a:rPr lang="de-DE" sz="2200" b="0" dirty="0"/>
              <a:t> Reihenfolge der Ausführungen irrelevant, da beide TAs in jedem Fall denselben Zustand lesen. Diese beiden Operationen stehen also </a:t>
            </a:r>
            <a:r>
              <a:rPr lang="de-DE" sz="2200" dirty="0"/>
              <a:t>nicht in Konflikt</a:t>
            </a:r>
            <a:r>
              <a:rPr lang="de-DE" sz="2200" b="0" dirty="0"/>
              <a:t> zueinander, so dass in der Historie ihre Reihenfolge zueinander irrelevant ist.</a:t>
            </a:r>
            <a:endParaRPr lang="de-DE" sz="2200" b="0" i="1" dirty="0"/>
          </a:p>
          <a:p>
            <a:pPr>
              <a:lnSpc>
                <a:spcPct val="80000"/>
              </a:lnSpc>
              <a:spcAft>
                <a:spcPct val="50000"/>
              </a:spcAft>
              <a:buNone/>
            </a:pPr>
            <a:r>
              <a:rPr lang="de-DE" sz="2200" i="1" dirty="0" err="1">
                <a:solidFill>
                  <a:srgbClr val="CC0099"/>
                </a:solidFill>
              </a:rPr>
              <a:t>r</a:t>
            </a:r>
            <a:r>
              <a:rPr lang="de-DE" sz="2200" i="1" baseline="-25000" dirty="0" err="1">
                <a:solidFill>
                  <a:srgbClr val="CC0099"/>
                </a:solidFill>
              </a:rPr>
              <a:t>i</a:t>
            </a:r>
            <a:r>
              <a:rPr lang="de-DE" sz="2200" i="1" dirty="0">
                <a:solidFill>
                  <a:srgbClr val="CC0099"/>
                </a:solidFill>
              </a:rPr>
              <a:t>(A)</a:t>
            </a:r>
            <a:r>
              <a:rPr lang="de-DE" sz="2200" dirty="0"/>
              <a:t> und </a:t>
            </a:r>
            <a:r>
              <a:rPr lang="de-DE" sz="2200" i="1" dirty="0" err="1">
                <a:solidFill>
                  <a:srgbClr val="FF6600"/>
                </a:solidFill>
              </a:rPr>
              <a:t>w</a:t>
            </a:r>
            <a:r>
              <a:rPr lang="de-DE" sz="2200" i="1" baseline="-25000" dirty="0" err="1">
                <a:solidFill>
                  <a:srgbClr val="FF6600"/>
                </a:solidFill>
              </a:rPr>
              <a:t>j</a:t>
            </a:r>
            <a:r>
              <a:rPr lang="de-DE" sz="2200" i="1" dirty="0">
                <a:solidFill>
                  <a:srgbClr val="FF6600"/>
                </a:solidFill>
              </a:rPr>
              <a:t>(A)</a:t>
            </a:r>
            <a:r>
              <a:rPr lang="de-DE" sz="2200" dirty="0"/>
              <a:t>: </a:t>
            </a:r>
            <a:r>
              <a:rPr lang="de-DE" sz="2200" b="0" dirty="0"/>
              <a:t>Hierbei existiert ein </a:t>
            </a:r>
            <a:r>
              <a:rPr lang="de-DE" sz="2200" dirty="0"/>
              <a:t>Konflikt</a:t>
            </a:r>
            <a:r>
              <a:rPr lang="de-DE" sz="2200" b="0" dirty="0"/>
              <a:t>, da </a:t>
            </a:r>
            <a:r>
              <a:rPr lang="de-DE" sz="2200" b="0" i="1" dirty="0"/>
              <a:t>T</a:t>
            </a:r>
            <a:r>
              <a:rPr lang="de-DE" sz="2200" b="0" i="1" baseline="-25000" dirty="0"/>
              <a:t>i</a:t>
            </a:r>
            <a:r>
              <a:rPr lang="de-DE" sz="2200" b="0" dirty="0"/>
              <a:t> entweder den alten oder den neuen Wert von </a:t>
            </a:r>
            <a:r>
              <a:rPr lang="de-DE" sz="2200" b="0" i="1" dirty="0"/>
              <a:t>A</a:t>
            </a:r>
            <a:r>
              <a:rPr lang="de-DE" sz="2200" b="0" dirty="0"/>
              <a:t> liest. Es muss also </a:t>
            </a:r>
            <a:r>
              <a:rPr lang="de-DE" sz="2200" b="0" i="1" dirty="0" err="1">
                <a:solidFill>
                  <a:srgbClr val="CC0099"/>
                </a:solidFill>
              </a:rPr>
              <a:t>r</a:t>
            </a:r>
            <a:r>
              <a:rPr lang="de-DE" sz="2200" b="0" i="1" baseline="-25000" dirty="0" err="1">
                <a:solidFill>
                  <a:srgbClr val="CC0099"/>
                </a:solidFill>
              </a:rPr>
              <a:t>i</a:t>
            </a:r>
            <a:r>
              <a:rPr lang="de-DE" sz="2200" b="0" i="1" dirty="0">
                <a:solidFill>
                  <a:srgbClr val="CC0099"/>
                </a:solidFill>
              </a:rPr>
              <a:t>(A)</a:t>
            </a:r>
            <a:r>
              <a:rPr lang="de-DE" sz="2200" b="0" i="1" dirty="0"/>
              <a:t> vor </a:t>
            </a:r>
            <a:r>
              <a:rPr lang="de-DE" sz="2200" b="0" i="1" dirty="0" err="1">
                <a:solidFill>
                  <a:srgbClr val="FF6600"/>
                </a:solidFill>
              </a:rPr>
              <a:t>w</a:t>
            </a:r>
            <a:r>
              <a:rPr lang="de-DE" sz="2200" b="0" i="1" baseline="-25000" dirty="0" err="1">
                <a:solidFill>
                  <a:srgbClr val="FF6600"/>
                </a:solidFill>
              </a:rPr>
              <a:t>j</a:t>
            </a:r>
            <a:r>
              <a:rPr lang="de-DE" sz="2200" b="0" i="1" dirty="0">
                <a:solidFill>
                  <a:srgbClr val="FF6600"/>
                </a:solidFill>
              </a:rPr>
              <a:t>(A)</a:t>
            </a:r>
            <a:r>
              <a:rPr lang="de-DE" sz="2200" b="0" dirty="0"/>
              <a:t> oder </a:t>
            </a:r>
            <a:r>
              <a:rPr lang="de-DE" sz="2200" b="0" i="1" dirty="0" err="1">
                <a:solidFill>
                  <a:srgbClr val="FF6600"/>
                </a:solidFill>
              </a:rPr>
              <a:t>w</a:t>
            </a:r>
            <a:r>
              <a:rPr lang="de-DE" sz="2200" b="0" i="1" baseline="-25000" dirty="0" err="1">
                <a:solidFill>
                  <a:srgbClr val="FF6600"/>
                </a:solidFill>
              </a:rPr>
              <a:t>j</a:t>
            </a:r>
            <a:r>
              <a:rPr lang="de-DE" sz="2200" b="0" i="1" dirty="0">
                <a:solidFill>
                  <a:srgbClr val="FF6600"/>
                </a:solidFill>
              </a:rPr>
              <a:t>(A)</a:t>
            </a:r>
            <a:r>
              <a:rPr lang="de-DE" sz="2200" b="0" i="1" dirty="0"/>
              <a:t> vor </a:t>
            </a:r>
            <a:r>
              <a:rPr lang="de-DE" sz="2200" b="0" i="1" dirty="0" err="1">
                <a:solidFill>
                  <a:srgbClr val="CC0099"/>
                </a:solidFill>
              </a:rPr>
              <a:t>r</a:t>
            </a:r>
            <a:r>
              <a:rPr lang="de-DE" sz="2200" b="0" i="1" baseline="-25000" dirty="0" err="1">
                <a:solidFill>
                  <a:srgbClr val="CC0099"/>
                </a:solidFill>
              </a:rPr>
              <a:t>i</a:t>
            </a:r>
            <a:r>
              <a:rPr lang="de-DE" sz="2200" b="0" i="1" dirty="0">
                <a:solidFill>
                  <a:srgbClr val="CC0099"/>
                </a:solidFill>
              </a:rPr>
              <a:t>(A)</a:t>
            </a:r>
            <a:r>
              <a:rPr lang="de-DE" sz="2200" b="0" dirty="0"/>
              <a:t> spezifiziert werden.</a:t>
            </a:r>
          </a:p>
          <a:p>
            <a:pPr>
              <a:lnSpc>
                <a:spcPct val="80000"/>
              </a:lnSpc>
              <a:spcAft>
                <a:spcPct val="50000"/>
              </a:spcAft>
              <a:buNone/>
            </a:pPr>
            <a:r>
              <a:rPr lang="de-DE" sz="2200" i="1" dirty="0" err="1">
                <a:solidFill>
                  <a:srgbClr val="FF6600"/>
                </a:solidFill>
              </a:rPr>
              <a:t>w</a:t>
            </a:r>
            <a:r>
              <a:rPr lang="de-DE" sz="2200" i="1" baseline="-25000" dirty="0" err="1">
                <a:solidFill>
                  <a:srgbClr val="FF6600"/>
                </a:solidFill>
              </a:rPr>
              <a:t>i</a:t>
            </a:r>
            <a:r>
              <a:rPr lang="de-DE" sz="2200" i="1" dirty="0">
                <a:solidFill>
                  <a:srgbClr val="FF6600"/>
                </a:solidFill>
              </a:rPr>
              <a:t>(A)</a:t>
            </a:r>
            <a:r>
              <a:rPr lang="de-DE" sz="2200" dirty="0"/>
              <a:t> und </a:t>
            </a:r>
            <a:r>
              <a:rPr lang="de-DE" sz="2200" i="1" dirty="0" err="1">
                <a:solidFill>
                  <a:srgbClr val="CC0099"/>
                </a:solidFill>
              </a:rPr>
              <a:t>r</a:t>
            </a:r>
            <a:r>
              <a:rPr lang="de-DE" sz="2200" i="1" baseline="-25000" dirty="0" err="1">
                <a:solidFill>
                  <a:srgbClr val="CC0099"/>
                </a:solidFill>
              </a:rPr>
              <a:t>j</a:t>
            </a:r>
            <a:r>
              <a:rPr lang="de-DE" sz="2200" i="1" dirty="0">
                <a:solidFill>
                  <a:srgbClr val="CC0099"/>
                </a:solidFill>
              </a:rPr>
              <a:t>(A)</a:t>
            </a:r>
            <a:r>
              <a:rPr lang="de-DE" sz="2200" dirty="0"/>
              <a:t>: </a:t>
            </a:r>
            <a:r>
              <a:rPr lang="de-DE" sz="2200" b="0" dirty="0"/>
              <a:t>analog</a:t>
            </a:r>
          </a:p>
          <a:p>
            <a:pPr>
              <a:lnSpc>
                <a:spcPct val="80000"/>
              </a:lnSpc>
              <a:spcAft>
                <a:spcPct val="50000"/>
              </a:spcAft>
              <a:buNone/>
            </a:pPr>
            <a:r>
              <a:rPr lang="de-DE" sz="2200" i="1" dirty="0" err="1"/>
              <a:t>w</a:t>
            </a:r>
            <a:r>
              <a:rPr lang="de-DE" sz="2200" i="1" baseline="-25000" dirty="0" err="1"/>
              <a:t>i</a:t>
            </a:r>
            <a:r>
              <a:rPr lang="de-DE" sz="2200" i="1" dirty="0"/>
              <a:t>(A)</a:t>
            </a:r>
            <a:r>
              <a:rPr lang="de-DE" sz="2200" dirty="0"/>
              <a:t> und </a:t>
            </a:r>
            <a:r>
              <a:rPr lang="de-DE" sz="2200" i="1" dirty="0" err="1"/>
              <a:t>w</a:t>
            </a:r>
            <a:r>
              <a:rPr lang="de-DE" sz="2200" i="1" baseline="-25000" dirty="0" err="1"/>
              <a:t>j</a:t>
            </a:r>
            <a:r>
              <a:rPr lang="de-DE" sz="2200" i="1" dirty="0"/>
              <a:t>(A)</a:t>
            </a:r>
            <a:r>
              <a:rPr lang="de-DE" sz="2200" dirty="0"/>
              <a:t>: </a:t>
            </a:r>
            <a:r>
              <a:rPr lang="de-DE" sz="2200" b="0" dirty="0"/>
              <a:t>Reihenfolge der Ausführung entscheidet über Zustand der Datenbasis, d.h., es ist eine </a:t>
            </a:r>
            <a:r>
              <a:rPr lang="de-DE" sz="2200" dirty="0"/>
              <a:t>Konfliktoperation</a:t>
            </a:r>
            <a:r>
              <a:rPr lang="de-DE" sz="2200" b="0" dirty="0"/>
              <a:t> und die Reihenfolge ist festzulegen.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/>
              <a:t>Formale Definition einer Historie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Mehrbenutzersynchronisation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44" name="Rechteck 43"/>
          <p:cNvSpPr/>
          <p:nvPr/>
        </p:nvSpPr>
        <p:spPr>
          <a:xfrm>
            <a:off x="59716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CA5F406-1A5F-20DB-5899-2DEC233FEBC4}"/>
              </a:ext>
            </a:extLst>
          </p:cNvPr>
          <p:cNvSpPr/>
          <p:nvPr/>
        </p:nvSpPr>
        <p:spPr>
          <a:xfrm>
            <a:off x="6156338" y="3244334"/>
            <a:ext cx="4307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DD0FB7-AE3B-4BFD-96BD-741C2CAFF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31" y="2528887"/>
            <a:ext cx="95916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Historie für drei Transaktionen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3"/>
            <a:ext cx="11148032" cy="1531822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  <a:buNone/>
            </a:pPr>
            <a:r>
              <a:rPr lang="de-DE" dirty="0">
                <a:latin typeface="+mj-lt"/>
              </a:rPr>
              <a:t>Beispiel-Historie für 3 Transaktionen (Partielle Ordnung)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19</a:t>
            </a:fld>
            <a:endParaRPr lang="de-DE" dirty="0"/>
          </a:p>
        </p:txBody>
      </p:sp>
      <p:grpSp>
        <p:nvGrpSpPr>
          <p:cNvPr id="8" name="Group 47"/>
          <p:cNvGrpSpPr>
            <a:grpSpLocks/>
          </p:cNvGrpSpPr>
          <p:nvPr/>
        </p:nvGrpSpPr>
        <p:grpSpPr bwMode="auto">
          <a:xfrm>
            <a:off x="2724747" y="3337073"/>
            <a:ext cx="5947172" cy="1962150"/>
            <a:chOff x="480" y="1473"/>
            <a:chExt cx="4995" cy="1648"/>
          </a:xfrm>
        </p:grpSpPr>
        <p:grpSp>
          <p:nvGrpSpPr>
            <p:cNvPr id="9" name="Group 46"/>
            <p:cNvGrpSpPr>
              <a:grpSpLocks/>
            </p:cNvGrpSpPr>
            <p:nvPr/>
          </p:nvGrpSpPr>
          <p:grpSpPr bwMode="auto">
            <a:xfrm>
              <a:off x="1246" y="1473"/>
              <a:ext cx="4229" cy="1648"/>
              <a:chOff x="1246" y="1473"/>
              <a:chExt cx="4229" cy="1648"/>
            </a:xfrm>
          </p:grpSpPr>
          <p:grpSp>
            <p:nvGrpSpPr>
              <p:cNvPr id="11" name="Group 42"/>
              <p:cNvGrpSpPr>
                <a:grpSpLocks/>
              </p:cNvGrpSpPr>
              <p:nvPr/>
            </p:nvGrpSpPr>
            <p:grpSpPr bwMode="auto">
              <a:xfrm>
                <a:off x="1246" y="2153"/>
                <a:ext cx="4229" cy="288"/>
                <a:chOff x="1246" y="2153"/>
                <a:chExt cx="4229" cy="288"/>
              </a:xfrm>
            </p:grpSpPr>
            <p:sp>
              <p:nvSpPr>
                <p:cNvPr id="34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1246" y="215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r</a:t>
                  </a:r>
                  <a:r>
                    <a:rPr lang="de-DE" sz="1600" i="1" baseline="-25000">
                      <a:latin typeface="Tahoma" pitchFamily="-106" charset="0"/>
                    </a:rPr>
                    <a:t>3</a:t>
                  </a:r>
                  <a:r>
                    <a:rPr lang="de-DE" sz="1600" i="1">
                      <a:latin typeface="Tahoma" pitchFamily="-106" charset="0"/>
                    </a:rPr>
                    <a:t>(B)</a:t>
                  </a:r>
                </a:p>
              </p:txBody>
            </p:sp>
            <p:sp>
              <p:nvSpPr>
                <p:cNvPr id="35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2153" y="215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w</a:t>
                  </a:r>
                  <a:r>
                    <a:rPr lang="de-DE" sz="1600" i="1" baseline="-25000">
                      <a:latin typeface="Tahoma" pitchFamily="-106" charset="0"/>
                    </a:rPr>
                    <a:t>3</a:t>
                  </a:r>
                  <a:r>
                    <a:rPr lang="de-DE" sz="1600" i="1">
                      <a:latin typeface="Tahoma" pitchFamily="-106" charset="0"/>
                    </a:rPr>
                    <a:t>(A)</a:t>
                  </a:r>
                </a:p>
              </p:txBody>
            </p:sp>
            <p:sp>
              <p:nvSpPr>
                <p:cNvPr id="36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060" y="215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 dirty="0">
                      <a:latin typeface="Tahoma" pitchFamily="-106" charset="0"/>
                    </a:rPr>
                    <a:t>w</a:t>
                  </a:r>
                  <a:r>
                    <a:rPr lang="de-DE" sz="1600" i="1" baseline="-25000" dirty="0">
                      <a:latin typeface="Tahoma" pitchFamily="-106" charset="0"/>
                    </a:rPr>
                    <a:t>3</a:t>
                  </a:r>
                  <a:r>
                    <a:rPr lang="de-DE" sz="1600" i="1" dirty="0">
                      <a:latin typeface="Tahoma" pitchFamily="-106" charset="0"/>
                    </a:rPr>
                    <a:t>(B)</a:t>
                  </a:r>
                </a:p>
              </p:txBody>
            </p:sp>
            <p:sp>
              <p:nvSpPr>
                <p:cNvPr id="37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874" y="215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c</a:t>
                  </a:r>
                  <a:r>
                    <a:rPr lang="de-DE" sz="1600" i="1" baseline="-25000">
                      <a:latin typeface="Tahoma" pitchFamily="-106" charset="0"/>
                    </a:rPr>
                    <a:t>3</a:t>
                  </a:r>
                  <a:endParaRPr lang="de-DE" sz="1600" i="1">
                    <a:latin typeface="Tahoma" pitchFamily="-106" charset="0"/>
                  </a:endParaRPr>
                </a:p>
              </p:txBody>
            </p:sp>
            <p:sp>
              <p:nvSpPr>
                <p:cNvPr id="38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967" y="215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w</a:t>
                  </a:r>
                  <a:r>
                    <a:rPr lang="de-DE" sz="1600" i="1" baseline="-25000">
                      <a:latin typeface="Tahoma" pitchFamily="-106" charset="0"/>
                    </a:rPr>
                    <a:t>3</a:t>
                  </a:r>
                  <a:r>
                    <a:rPr lang="de-DE" sz="1600" i="1">
                      <a:latin typeface="Tahoma" pitchFamily="-106" charset="0"/>
                    </a:rPr>
                    <a:t>(C)</a:t>
                  </a:r>
                </a:p>
              </p:txBody>
            </p:sp>
          </p:grpSp>
          <p:grpSp>
            <p:nvGrpSpPr>
              <p:cNvPr id="12" name="Group 45"/>
              <p:cNvGrpSpPr>
                <a:grpSpLocks/>
              </p:cNvGrpSpPr>
              <p:nvPr/>
            </p:nvGrpSpPr>
            <p:grpSpPr bwMode="auto">
              <a:xfrm>
                <a:off x="1246" y="2833"/>
                <a:ext cx="2415" cy="288"/>
                <a:chOff x="1246" y="2833"/>
                <a:chExt cx="2415" cy="288"/>
              </a:xfrm>
            </p:grpSpPr>
            <p:sp>
              <p:nvSpPr>
                <p:cNvPr id="31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246" y="283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r</a:t>
                  </a:r>
                  <a:r>
                    <a:rPr lang="de-DE" sz="1600" i="1" baseline="-25000">
                      <a:latin typeface="Tahoma" pitchFamily="-106" charset="0"/>
                    </a:rPr>
                    <a:t>1</a:t>
                  </a:r>
                  <a:r>
                    <a:rPr lang="de-DE" sz="1600" i="1">
                      <a:latin typeface="Tahoma" pitchFamily="-106" charset="0"/>
                    </a:rPr>
                    <a:t>(A)</a:t>
                  </a:r>
                </a:p>
              </p:txBody>
            </p:sp>
            <p:sp>
              <p:nvSpPr>
                <p:cNvPr id="32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153" y="283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 dirty="0">
                      <a:latin typeface="Tahoma" pitchFamily="-106" charset="0"/>
                    </a:rPr>
                    <a:t>w</a:t>
                  </a:r>
                  <a:r>
                    <a:rPr lang="de-DE" sz="1600" i="1" baseline="-25000" dirty="0">
                      <a:latin typeface="Tahoma" pitchFamily="-106" charset="0"/>
                    </a:rPr>
                    <a:t>1</a:t>
                  </a:r>
                  <a:r>
                    <a:rPr lang="de-DE" sz="1600" i="1" dirty="0">
                      <a:latin typeface="Tahoma" pitchFamily="-106" charset="0"/>
                    </a:rPr>
                    <a:t>(A)</a:t>
                  </a:r>
                </a:p>
              </p:txBody>
            </p:sp>
            <p:sp>
              <p:nvSpPr>
                <p:cNvPr id="33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060" y="283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c</a:t>
                  </a:r>
                  <a:r>
                    <a:rPr lang="de-DE" sz="1600" i="1" baseline="-25000">
                      <a:latin typeface="Tahoma" pitchFamily="-106" charset="0"/>
                    </a:rPr>
                    <a:t>1</a:t>
                  </a:r>
                  <a:endParaRPr lang="de-DE" sz="1600" i="1">
                    <a:latin typeface="Tahoma" pitchFamily="-106" charset="0"/>
                  </a:endParaRPr>
                </a:p>
              </p:txBody>
            </p:sp>
          </p:grpSp>
          <p:grpSp>
            <p:nvGrpSpPr>
              <p:cNvPr id="13" name="Group 41"/>
              <p:cNvGrpSpPr>
                <a:grpSpLocks/>
              </p:cNvGrpSpPr>
              <p:nvPr/>
            </p:nvGrpSpPr>
            <p:grpSpPr bwMode="auto">
              <a:xfrm>
                <a:off x="2153" y="1473"/>
                <a:ext cx="3322" cy="288"/>
                <a:chOff x="2153" y="1473"/>
                <a:chExt cx="3322" cy="288"/>
              </a:xfrm>
            </p:grpSpPr>
            <p:sp>
              <p:nvSpPr>
                <p:cNvPr id="2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153" y="147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r</a:t>
                  </a:r>
                  <a:r>
                    <a:rPr lang="de-DE" sz="1600" i="1" baseline="-25000">
                      <a:latin typeface="Tahoma" pitchFamily="-106" charset="0"/>
                    </a:rPr>
                    <a:t>2</a:t>
                  </a:r>
                  <a:r>
                    <a:rPr lang="de-DE" sz="1600" i="1">
                      <a:latin typeface="Tahoma" pitchFamily="-106" charset="0"/>
                    </a:rPr>
                    <a:t>(A)</a:t>
                  </a:r>
                </a:p>
              </p:txBody>
            </p:sp>
            <p:sp>
              <p:nvSpPr>
                <p:cNvPr id="2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060" y="147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 dirty="0">
                      <a:latin typeface="Tahoma" pitchFamily="-106" charset="0"/>
                    </a:rPr>
                    <a:t>w</a:t>
                  </a:r>
                  <a:r>
                    <a:rPr lang="de-DE" sz="1600" i="1" baseline="-25000" dirty="0">
                      <a:latin typeface="Tahoma" pitchFamily="-106" charset="0"/>
                    </a:rPr>
                    <a:t>2</a:t>
                  </a:r>
                  <a:r>
                    <a:rPr lang="de-DE" sz="1600" i="1" dirty="0">
                      <a:latin typeface="Tahoma" pitchFamily="-106" charset="0"/>
                    </a:rPr>
                    <a:t>(B)</a:t>
                  </a:r>
                </a:p>
              </p:txBody>
            </p:sp>
            <p:sp>
              <p:nvSpPr>
                <p:cNvPr id="2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874" y="147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c</a:t>
                  </a:r>
                  <a:r>
                    <a:rPr lang="de-DE" sz="1600" i="1" baseline="-25000">
                      <a:latin typeface="Tahoma" pitchFamily="-106" charset="0"/>
                    </a:rPr>
                    <a:t>2</a:t>
                  </a:r>
                  <a:endParaRPr lang="de-DE" sz="1600" i="1">
                    <a:latin typeface="Tahoma" pitchFamily="-106" charset="0"/>
                  </a:endParaRPr>
                </a:p>
              </p:txBody>
            </p:sp>
            <p:sp>
              <p:nvSpPr>
                <p:cNvPr id="3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967" y="1473"/>
                  <a:ext cx="601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sz="1600" i="1">
                      <a:latin typeface="Tahoma" pitchFamily="-106" charset="0"/>
                    </a:rPr>
                    <a:t>w</a:t>
                  </a:r>
                  <a:r>
                    <a:rPr lang="de-DE" sz="1600" i="1" baseline="-25000">
                      <a:latin typeface="Tahoma" pitchFamily="-106" charset="0"/>
                    </a:rPr>
                    <a:t>2</a:t>
                  </a:r>
                  <a:r>
                    <a:rPr lang="de-DE" sz="1600" i="1">
                      <a:latin typeface="Tahoma" pitchFamily="-106" charset="0"/>
                    </a:rPr>
                    <a:t>(C)</a:t>
                  </a:r>
                </a:p>
              </p:txBody>
            </p:sp>
          </p:grpSp>
          <p:cxnSp>
            <p:nvCxnSpPr>
              <p:cNvPr id="14" name="AutoShape 27"/>
              <p:cNvCxnSpPr>
                <a:cxnSpLocks noChangeShapeType="1"/>
                <a:stCxn id="34" idx="3"/>
                <a:endCxn id="35" idx="1"/>
              </p:cNvCxnSpPr>
              <p:nvPr/>
            </p:nvCxnSpPr>
            <p:spPr bwMode="auto">
              <a:xfrm>
                <a:off x="1847" y="229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15" name="AutoShape 29"/>
              <p:cNvCxnSpPr>
                <a:cxnSpLocks noChangeShapeType="1"/>
                <a:stCxn id="35" idx="3"/>
                <a:endCxn id="36" idx="1"/>
              </p:cNvCxnSpPr>
              <p:nvPr/>
            </p:nvCxnSpPr>
            <p:spPr bwMode="auto">
              <a:xfrm>
                <a:off x="2754" y="229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16" name="AutoShape 30"/>
              <p:cNvCxnSpPr>
                <a:cxnSpLocks noChangeShapeType="1"/>
                <a:stCxn id="31" idx="3"/>
                <a:endCxn id="32" idx="1"/>
              </p:cNvCxnSpPr>
              <p:nvPr/>
            </p:nvCxnSpPr>
            <p:spPr bwMode="auto">
              <a:xfrm>
                <a:off x="1847" y="297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17" name="AutoShape 31"/>
              <p:cNvCxnSpPr>
                <a:cxnSpLocks noChangeShapeType="1"/>
                <a:stCxn id="32" idx="3"/>
                <a:endCxn id="33" idx="1"/>
              </p:cNvCxnSpPr>
              <p:nvPr/>
            </p:nvCxnSpPr>
            <p:spPr bwMode="auto">
              <a:xfrm>
                <a:off x="2754" y="297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18" name="AutoShape 32"/>
              <p:cNvCxnSpPr>
                <a:cxnSpLocks noChangeShapeType="1"/>
                <a:stCxn id="36" idx="3"/>
                <a:endCxn id="38" idx="1"/>
              </p:cNvCxnSpPr>
              <p:nvPr/>
            </p:nvCxnSpPr>
            <p:spPr bwMode="auto">
              <a:xfrm>
                <a:off x="3661" y="229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19" name="AutoShape 33"/>
              <p:cNvCxnSpPr>
                <a:cxnSpLocks noChangeShapeType="1"/>
                <a:stCxn id="36" idx="0"/>
                <a:endCxn id="28" idx="2"/>
              </p:cNvCxnSpPr>
              <p:nvPr/>
            </p:nvCxnSpPr>
            <p:spPr bwMode="auto">
              <a:xfrm flipV="1">
                <a:off x="3361" y="1761"/>
                <a:ext cx="0" cy="392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20" name="AutoShape 34"/>
              <p:cNvCxnSpPr>
                <a:cxnSpLocks noChangeShapeType="1"/>
                <a:stCxn id="35" idx="0"/>
                <a:endCxn id="27" idx="2"/>
              </p:cNvCxnSpPr>
              <p:nvPr/>
            </p:nvCxnSpPr>
            <p:spPr bwMode="auto">
              <a:xfrm flipV="1">
                <a:off x="2454" y="1761"/>
                <a:ext cx="0" cy="392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21" name="AutoShape 35"/>
              <p:cNvCxnSpPr>
                <a:cxnSpLocks noChangeShapeType="1"/>
                <a:stCxn id="38" idx="0"/>
                <a:endCxn id="30" idx="2"/>
              </p:cNvCxnSpPr>
              <p:nvPr/>
            </p:nvCxnSpPr>
            <p:spPr bwMode="auto">
              <a:xfrm flipV="1">
                <a:off x="4268" y="1761"/>
                <a:ext cx="0" cy="392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22" name="AutoShape 36"/>
              <p:cNvCxnSpPr>
                <a:cxnSpLocks noChangeShapeType="1"/>
                <a:stCxn id="32" idx="0"/>
                <a:endCxn id="35" idx="2"/>
              </p:cNvCxnSpPr>
              <p:nvPr/>
            </p:nvCxnSpPr>
            <p:spPr bwMode="auto">
              <a:xfrm flipV="1">
                <a:off x="2454" y="2441"/>
                <a:ext cx="0" cy="392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23" name="AutoShape 37"/>
              <p:cNvCxnSpPr>
                <a:cxnSpLocks noChangeShapeType="1"/>
                <a:stCxn id="27" idx="3"/>
                <a:endCxn id="28" idx="1"/>
              </p:cNvCxnSpPr>
              <p:nvPr/>
            </p:nvCxnSpPr>
            <p:spPr bwMode="auto">
              <a:xfrm>
                <a:off x="2754" y="161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24" name="AutoShape 38"/>
              <p:cNvCxnSpPr>
                <a:cxnSpLocks noChangeShapeType="1"/>
                <a:stCxn id="28" idx="3"/>
                <a:endCxn id="30" idx="1"/>
              </p:cNvCxnSpPr>
              <p:nvPr/>
            </p:nvCxnSpPr>
            <p:spPr bwMode="auto">
              <a:xfrm>
                <a:off x="3661" y="161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25" name="AutoShape 39"/>
              <p:cNvCxnSpPr>
                <a:cxnSpLocks noChangeShapeType="1"/>
                <a:stCxn id="30" idx="3"/>
                <a:endCxn id="29" idx="1"/>
              </p:cNvCxnSpPr>
              <p:nvPr/>
            </p:nvCxnSpPr>
            <p:spPr bwMode="auto">
              <a:xfrm>
                <a:off x="4568" y="161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  <p:cxnSp>
            <p:nvCxnSpPr>
              <p:cNvPr id="26" name="AutoShape 40"/>
              <p:cNvCxnSpPr>
                <a:cxnSpLocks noChangeShapeType="1"/>
                <a:stCxn id="38" idx="3"/>
                <a:endCxn id="37" idx="1"/>
              </p:cNvCxnSpPr>
              <p:nvPr/>
            </p:nvCxnSpPr>
            <p:spPr bwMode="auto">
              <a:xfrm>
                <a:off x="4568" y="2297"/>
                <a:ext cx="306" cy="0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lg" len="med"/>
              </a:ln>
            </p:spPr>
          </p:cxnSp>
        </p:grpSp>
        <p:sp>
          <p:nvSpPr>
            <p:cNvPr id="10" name="Text Box 44"/>
            <p:cNvSpPr txBox="1">
              <a:spLocks noChangeArrowheads="1"/>
            </p:cNvSpPr>
            <p:nvPr/>
          </p:nvSpPr>
          <p:spPr bwMode="auto">
            <a:xfrm>
              <a:off x="480" y="2153"/>
              <a:ext cx="60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de-DE" sz="1600" i="1">
                  <a:latin typeface="Tahoma" pitchFamily="-106" charset="0"/>
                </a:rPr>
                <a:t>H 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Ausführen mehrerer Transaktionen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2"/>
            <a:ext cx="11148032" cy="3989119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  <a:buNone/>
            </a:pPr>
            <a:r>
              <a:rPr lang="de-DE" dirty="0">
                <a:latin typeface="Tahoma" pitchFamily="-106" charset="0"/>
              </a:rPr>
              <a:t>Ausführung der drei Transaktionen T</a:t>
            </a:r>
            <a:r>
              <a:rPr lang="de-DE" baseline="-25000" dirty="0">
                <a:latin typeface="Tahoma" pitchFamily="-106" charset="0"/>
              </a:rPr>
              <a:t>1</a:t>
            </a:r>
            <a:r>
              <a:rPr lang="de-DE" dirty="0">
                <a:latin typeface="Tahoma" pitchFamily="-106" charset="0"/>
              </a:rPr>
              <a:t>, T</a:t>
            </a:r>
            <a:r>
              <a:rPr lang="de-DE" baseline="-25000" dirty="0">
                <a:latin typeface="Tahoma" pitchFamily="-106" charset="0"/>
              </a:rPr>
              <a:t>2 </a:t>
            </a:r>
            <a:r>
              <a:rPr lang="de-DE" dirty="0">
                <a:latin typeface="Tahoma" pitchFamily="-106" charset="0"/>
              </a:rPr>
              <a:t>und T</a:t>
            </a:r>
            <a:r>
              <a:rPr lang="de-DE" baseline="-25000" dirty="0">
                <a:latin typeface="Tahoma" pitchFamily="-106" charset="0"/>
              </a:rPr>
              <a:t>3</a:t>
            </a:r>
            <a:r>
              <a:rPr lang="de-DE" dirty="0">
                <a:latin typeface="Tahoma" pitchFamily="-106" charset="0"/>
              </a:rPr>
              <a:t>:</a:t>
            </a:r>
          </a:p>
          <a:p>
            <a:pPr>
              <a:spcBef>
                <a:spcPct val="50000"/>
              </a:spcBef>
              <a:buNone/>
            </a:pPr>
            <a:r>
              <a:rPr lang="de-DE" sz="2200" b="0" dirty="0">
                <a:solidFill>
                  <a:srgbClr val="CC0099"/>
                </a:solidFill>
                <a:latin typeface="Tahoma" pitchFamily="-106" charset="0"/>
              </a:rPr>
              <a:t>(a) im Einzelbetrieb (gestrichelte Linien repräsentieren Wartezeiten) und</a:t>
            </a:r>
          </a:p>
          <a:p>
            <a:pPr>
              <a:spcBef>
                <a:spcPct val="50000"/>
              </a:spcBef>
              <a:buNone/>
            </a:pPr>
            <a:endParaRPr lang="de-DE" dirty="0">
              <a:latin typeface="Tahoma" pitchFamily="-106" charset="0"/>
            </a:endParaRPr>
          </a:p>
          <a:p>
            <a:pPr>
              <a:spcBef>
                <a:spcPct val="50000"/>
              </a:spcBef>
              <a:buNone/>
            </a:pPr>
            <a:endParaRPr lang="de-DE" dirty="0">
              <a:latin typeface="Tahoma" pitchFamily="-106" charset="0"/>
            </a:endParaRPr>
          </a:p>
          <a:p>
            <a:pPr>
              <a:spcBef>
                <a:spcPct val="50000"/>
              </a:spcBef>
              <a:buNone/>
            </a:pPr>
            <a:endParaRPr lang="de-DE" dirty="0">
              <a:latin typeface="Tahoma" pitchFamily="-106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de-DE" sz="2200" b="0" dirty="0">
                <a:solidFill>
                  <a:srgbClr val="CC0099"/>
                </a:solidFill>
                <a:latin typeface="Tahoma" pitchFamily="-106" charset="0"/>
              </a:rPr>
              <a:t>(b) im (verzahnten) Mehrbenutzerbetrieb</a:t>
            </a:r>
          </a:p>
          <a:p>
            <a:pPr>
              <a:spcBef>
                <a:spcPct val="50000"/>
              </a:spcBef>
              <a:buNone/>
            </a:pPr>
            <a:endParaRPr lang="de-DE" dirty="0">
              <a:latin typeface="Tahoma" pitchFamily="-106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2399110" y="3537388"/>
            <a:ext cx="47720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515100" y="3194488"/>
            <a:ext cx="1200150" cy="32316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500">
                <a:latin typeface="Tahoma" pitchFamily="-106" charset="0"/>
              </a:rPr>
              <a:t>Zeitachse</a:t>
            </a:r>
          </a:p>
        </p:txBody>
      </p:sp>
      <p:grpSp>
        <p:nvGrpSpPr>
          <p:cNvPr id="10" name="Group 18"/>
          <p:cNvGrpSpPr>
            <a:grpSpLocks/>
          </p:cNvGrpSpPr>
          <p:nvPr/>
        </p:nvGrpSpPr>
        <p:grpSpPr bwMode="auto">
          <a:xfrm>
            <a:off x="2000250" y="3537388"/>
            <a:ext cx="1257300" cy="322660"/>
            <a:chOff x="528" y="1440"/>
            <a:chExt cx="1056" cy="271"/>
          </a:xfrm>
        </p:grpSpPr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864" y="1536"/>
              <a:ext cx="720" cy="96"/>
              <a:chOff x="864" y="1536"/>
              <a:chExt cx="720" cy="96"/>
            </a:xfrm>
          </p:grpSpPr>
          <p:sp>
            <p:nvSpPr>
              <p:cNvPr id="13" name="Line 3"/>
              <p:cNvSpPr>
                <a:spLocks noChangeShapeType="1"/>
              </p:cNvSpPr>
              <p:nvPr/>
            </p:nvSpPr>
            <p:spPr bwMode="auto">
              <a:xfrm>
                <a:off x="864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" name="Line 4"/>
              <p:cNvSpPr>
                <a:spLocks noChangeShapeType="1"/>
              </p:cNvSpPr>
              <p:nvPr/>
            </p:nvSpPr>
            <p:spPr bwMode="auto">
              <a:xfrm>
                <a:off x="1008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" name="Line 5"/>
              <p:cNvSpPr>
                <a:spLocks noChangeShapeType="1"/>
              </p:cNvSpPr>
              <p:nvPr/>
            </p:nvSpPr>
            <p:spPr bwMode="auto">
              <a:xfrm>
                <a:off x="1152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" name="Line 6"/>
              <p:cNvSpPr>
                <a:spLocks noChangeShapeType="1"/>
              </p:cNvSpPr>
              <p:nvPr/>
            </p:nvSpPr>
            <p:spPr bwMode="auto">
              <a:xfrm>
                <a:off x="1296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" name="Line 7"/>
              <p:cNvSpPr>
                <a:spLocks noChangeShapeType="1"/>
              </p:cNvSpPr>
              <p:nvPr/>
            </p:nvSpPr>
            <p:spPr bwMode="auto">
              <a:xfrm>
                <a:off x="1440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>
                <a:off x="864" y="1536"/>
                <a:ext cx="0" cy="9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9" name="Line 9"/>
              <p:cNvSpPr>
                <a:spLocks noChangeShapeType="1"/>
              </p:cNvSpPr>
              <p:nvPr/>
            </p:nvSpPr>
            <p:spPr bwMode="auto">
              <a:xfrm>
                <a:off x="1584" y="1536"/>
                <a:ext cx="0" cy="9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528" y="1440"/>
              <a:ext cx="384" cy="27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500" i="1">
                  <a:latin typeface="Tahoma" pitchFamily="-106" charset="0"/>
                </a:rPr>
                <a:t>T</a:t>
              </a:r>
              <a:r>
                <a:rPr lang="de-DE" sz="1500" i="1" baseline="-25000">
                  <a:latin typeface="Tahoma" pitchFamily="-106" charset="0"/>
                </a:rPr>
                <a:t>1</a:t>
              </a:r>
              <a:endParaRPr lang="de-DE" sz="1500" i="1">
                <a:latin typeface="Tahoma" pitchFamily="-106" charset="0"/>
              </a:endParaRPr>
            </a:p>
          </p:txBody>
        </p:sp>
      </p:grpSp>
      <p:grpSp>
        <p:nvGrpSpPr>
          <p:cNvPr id="20" name="Group 75"/>
          <p:cNvGrpSpPr>
            <a:grpSpLocks/>
          </p:cNvGrpSpPr>
          <p:nvPr/>
        </p:nvGrpSpPr>
        <p:grpSpPr bwMode="auto">
          <a:xfrm>
            <a:off x="2857500" y="3880288"/>
            <a:ext cx="1257300" cy="322660"/>
            <a:chOff x="1248" y="1728"/>
            <a:chExt cx="1056" cy="271"/>
          </a:xfrm>
        </p:grpSpPr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1584" y="1824"/>
              <a:ext cx="720" cy="96"/>
              <a:chOff x="864" y="1536"/>
              <a:chExt cx="720" cy="96"/>
            </a:xfrm>
          </p:grpSpPr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864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008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8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1152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296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8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440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864" y="1536"/>
                <a:ext cx="0" cy="96"/>
              </a:xfrm>
              <a:prstGeom prst="line">
                <a:avLst/>
              </a:prstGeom>
              <a:noFill/>
              <a:ln w="63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584" y="1536"/>
                <a:ext cx="0" cy="96"/>
              </a:xfrm>
              <a:prstGeom prst="line">
                <a:avLst/>
              </a:prstGeom>
              <a:noFill/>
              <a:ln w="63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1248" y="1728"/>
              <a:ext cx="384" cy="27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500" i="1">
                  <a:solidFill>
                    <a:srgbClr val="006600"/>
                  </a:solidFill>
                  <a:latin typeface="Tahoma" pitchFamily="-106" charset="0"/>
                </a:rPr>
                <a:t>T</a:t>
              </a:r>
              <a:r>
                <a:rPr lang="de-DE" sz="1500" i="1" baseline="-25000">
                  <a:solidFill>
                    <a:srgbClr val="006600"/>
                  </a:solidFill>
                  <a:latin typeface="Tahoma" pitchFamily="-106" charset="0"/>
                </a:rPr>
                <a:t>2</a:t>
              </a:r>
              <a:endParaRPr lang="de-DE" sz="1500" i="1">
                <a:solidFill>
                  <a:srgbClr val="006600"/>
                </a:solidFill>
                <a:latin typeface="Tahoma" pitchFamily="-106" charset="0"/>
              </a:endParaRPr>
            </a:p>
          </p:txBody>
        </p:sp>
      </p:grpSp>
      <p:grpSp>
        <p:nvGrpSpPr>
          <p:cNvPr id="30" name="Group 76"/>
          <p:cNvGrpSpPr>
            <a:grpSpLocks/>
          </p:cNvGrpSpPr>
          <p:nvPr/>
        </p:nvGrpSpPr>
        <p:grpSpPr bwMode="auto">
          <a:xfrm>
            <a:off x="3714750" y="4245810"/>
            <a:ext cx="1257300" cy="322660"/>
            <a:chOff x="1968" y="2035"/>
            <a:chExt cx="1056" cy="271"/>
          </a:xfrm>
        </p:grpSpPr>
        <p:grpSp>
          <p:nvGrpSpPr>
            <p:cNvPr id="31" name="Group 30"/>
            <p:cNvGrpSpPr>
              <a:grpSpLocks/>
            </p:cNvGrpSpPr>
            <p:nvPr/>
          </p:nvGrpSpPr>
          <p:grpSpPr bwMode="auto">
            <a:xfrm>
              <a:off x="2304" y="2131"/>
              <a:ext cx="720" cy="96"/>
              <a:chOff x="864" y="1536"/>
              <a:chExt cx="720" cy="96"/>
            </a:xfrm>
          </p:grpSpPr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864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>
                <a:off x="1008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152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296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" name="Line 35"/>
              <p:cNvSpPr>
                <a:spLocks noChangeShapeType="1"/>
              </p:cNvSpPr>
              <p:nvPr/>
            </p:nvSpPr>
            <p:spPr bwMode="auto">
              <a:xfrm>
                <a:off x="1440" y="158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" name="Line 36"/>
              <p:cNvSpPr>
                <a:spLocks noChangeShapeType="1"/>
              </p:cNvSpPr>
              <p:nvPr/>
            </p:nvSpPr>
            <p:spPr bwMode="auto">
              <a:xfrm>
                <a:off x="864" y="1536"/>
                <a:ext cx="0" cy="96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" name="Line 37"/>
              <p:cNvSpPr>
                <a:spLocks noChangeShapeType="1"/>
              </p:cNvSpPr>
              <p:nvPr/>
            </p:nvSpPr>
            <p:spPr bwMode="auto">
              <a:xfrm>
                <a:off x="1584" y="1536"/>
                <a:ext cx="0" cy="96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32" name="Text Box 38"/>
            <p:cNvSpPr txBox="1">
              <a:spLocks noChangeArrowheads="1"/>
            </p:cNvSpPr>
            <p:nvPr/>
          </p:nvSpPr>
          <p:spPr bwMode="auto">
            <a:xfrm>
              <a:off x="1968" y="2035"/>
              <a:ext cx="384" cy="27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500" i="1">
                  <a:solidFill>
                    <a:srgbClr val="0000FF"/>
                  </a:solidFill>
                  <a:latin typeface="Tahoma" pitchFamily="-106" charset="0"/>
                </a:rPr>
                <a:t>T</a:t>
              </a:r>
              <a:r>
                <a:rPr lang="de-DE" sz="1500" i="1" baseline="-25000">
                  <a:solidFill>
                    <a:srgbClr val="0000FF"/>
                  </a:solidFill>
                  <a:latin typeface="Tahoma" pitchFamily="-106" charset="0"/>
                </a:rPr>
                <a:t>3</a:t>
              </a:r>
              <a:endParaRPr lang="de-DE" sz="1500" i="1">
                <a:solidFill>
                  <a:srgbClr val="0000FF"/>
                </a:solidFill>
                <a:latin typeface="Tahoma" pitchFamily="-106" charset="0"/>
              </a:endParaRPr>
            </a:p>
          </p:txBody>
        </p:sp>
      </p:grpSp>
      <p:grpSp>
        <p:nvGrpSpPr>
          <p:cNvPr id="40" name="Group 79"/>
          <p:cNvGrpSpPr>
            <a:grpSpLocks/>
          </p:cNvGrpSpPr>
          <p:nvPr/>
        </p:nvGrpSpPr>
        <p:grpSpPr bwMode="auto">
          <a:xfrm>
            <a:off x="3086100" y="5254513"/>
            <a:ext cx="1600200" cy="322660"/>
            <a:chOff x="528" y="2880"/>
            <a:chExt cx="1344" cy="271"/>
          </a:xfrm>
        </p:grpSpPr>
        <p:sp>
          <p:nvSpPr>
            <p:cNvPr id="41" name="Line 43"/>
            <p:cNvSpPr>
              <a:spLocks noChangeShapeType="1"/>
            </p:cNvSpPr>
            <p:nvPr/>
          </p:nvSpPr>
          <p:spPr bwMode="auto">
            <a:xfrm>
              <a:off x="1296" y="3024"/>
              <a:ext cx="14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42" name="Group 71"/>
            <p:cNvGrpSpPr>
              <a:grpSpLocks/>
            </p:cNvGrpSpPr>
            <p:nvPr/>
          </p:nvGrpSpPr>
          <p:grpSpPr bwMode="auto">
            <a:xfrm>
              <a:off x="1728" y="2976"/>
              <a:ext cx="144" cy="96"/>
              <a:chOff x="1440" y="2976"/>
              <a:chExt cx="144" cy="96"/>
            </a:xfrm>
          </p:grpSpPr>
          <p:sp>
            <p:nvSpPr>
              <p:cNvPr id="47" name="Line 45"/>
              <p:cNvSpPr>
                <a:spLocks noChangeShapeType="1"/>
              </p:cNvSpPr>
              <p:nvPr/>
            </p:nvSpPr>
            <p:spPr bwMode="auto">
              <a:xfrm>
                <a:off x="1440" y="3024"/>
                <a:ext cx="144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8" name="Line 47"/>
              <p:cNvSpPr>
                <a:spLocks noChangeShapeType="1"/>
              </p:cNvSpPr>
              <p:nvPr/>
            </p:nvSpPr>
            <p:spPr bwMode="auto">
              <a:xfrm>
                <a:off x="1584" y="2976"/>
                <a:ext cx="0" cy="9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43" name="Group 74"/>
            <p:cNvGrpSpPr>
              <a:grpSpLocks/>
            </p:cNvGrpSpPr>
            <p:nvPr/>
          </p:nvGrpSpPr>
          <p:grpSpPr bwMode="auto">
            <a:xfrm>
              <a:off x="528" y="2880"/>
              <a:ext cx="480" cy="271"/>
              <a:chOff x="528" y="2880"/>
              <a:chExt cx="480" cy="271"/>
            </a:xfrm>
          </p:grpSpPr>
          <p:sp>
            <p:nvSpPr>
              <p:cNvPr id="44" name="Line 41"/>
              <p:cNvSpPr>
                <a:spLocks noChangeShapeType="1"/>
              </p:cNvSpPr>
              <p:nvPr/>
            </p:nvSpPr>
            <p:spPr bwMode="auto">
              <a:xfrm>
                <a:off x="864" y="3024"/>
                <a:ext cx="144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5" name="Line 46"/>
              <p:cNvSpPr>
                <a:spLocks noChangeShapeType="1"/>
              </p:cNvSpPr>
              <p:nvPr/>
            </p:nvSpPr>
            <p:spPr bwMode="auto">
              <a:xfrm>
                <a:off x="864" y="2976"/>
                <a:ext cx="0" cy="9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6" name="Text Box 48"/>
              <p:cNvSpPr txBox="1">
                <a:spLocks noChangeArrowheads="1"/>
              </p:cNvSpPr>
              <p:nvPr/>
            </p:nvSpPr>
            <p:spPr bwMode="auto">
              <a:xfrm>
                <a:off x="528" y="2880"/>
                <a:ext cx="384" cy="271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sz="1500" i="1" dirty="0">
                    <a:latin typeface="Tahoma" pitchFamily="-106" charset="0"/>
                  </a:rPr>
                  <a:t>T</a:t>
                </a:r>
                <a:r>
                  <a:rPr lang="de-DE" sz="1500" i="1" baseline="-25000" dirty="0">
                    <a:latin typeface="Tahoma" pitchFamily="-106" charset="0"/>
                  </a:rPr>
                  <a:t>1</a:t>
                </a:r>
                <a:endParaRPr lang="de-DE" sz="1500" i="1" dirty="0">
                  <a:latin typeface="Tahoma" pitchFamily="-106" charset="0"/>
                </a:endParaRPr>
              </a:p>
            </p:txBody>
          </p:sp>
        </p:grpSp>
      </p:grpSp>
      <p:grpSp>
        <p:nvGrpSpPr>
          <p:cNvPr id="49" name="Group 78"/>
          <p:cNvGrpSpPr>
            <a:grpSpLocks/>
          </p:cNvGrpSpPr>
          <p:nvPr/>
        </p:nvGrpSpPr>
        <p:grpSpPr bwMode="auto">
          <a:xfrm>
            <a:off x="3257550" y="5597413"/>
            <a:ext cx="1600200" cy="322660"/>
            <a:chOff x="672" y="3312"/>
            <a:chExt cx="1344" cy="271"/>
          </a:xfrm>
        </p:grpSpPr>
        <p:sp>
          <p:nvSpPr>
            <p:cNvPr id="50" name="Line 53"/>
            <p:cNvSpPr>
              <a:spLocks noChangeShapeType="1"/>
            </p:cNvSpPr>
            <p:nvPr/>
          </p:nvSpPr>
          <p:spPr bwMode="auto">
            <a:xfrm>
              <a:off x="1440" y="3456"/>
              <a:ext cx="144" cy="0"/>
            </a:xfrm>
            <a:prstGeom prst="line">
              <a:avLst/>
            </a:prstGeom>
            <a:noFill/>
            <a:ln w="63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51" name="Group 70"/>
            <p:cNvGrpSpPr>
              <a:grpSpLocks/>
            </p:cNvGrpSpPr>
            <p:nvPr/>
          </p:nvGrpSpPr>
          <p:grpSpPr bwMode="auto">
            <a:xfrm>
              <a:off x="1872" y="3408"/>
              <a:ext cx="144" cy="96"/>
              <a:chOff x="1920" y="3216"/>
              <a:chExt cx="144" cy="96"/>
            </a:xfrm>
          </p:grpSpPr>
          <p:sp>
            <p:nvSpPr>
              <p:cNvPr id="55" name="Line 55"/>
              <p:cNvSpPr>
                <a:spLocks noChangeShapeType="1"/>
              </p:cNvSpPr>
              <p:nvPr/>
            </p:nvSpPr>
            <p:spPr bwMode="auto">
              <a:xfrm>
                <a:off x="1920" y="3264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6" name="Line 57"/>
              <p:cNvSpPr>
                <a:spLocks noChangeShapeType="1"/>
              </p:cNvSpPr>
              <p:nvPr/>
            </p:nvSpPr>
            <p:spPr bwMode="auto">
              <a:xfrm>
                <a:off x="2064" y="3216"/>
                <a:ext cx="0" cy="96"/>
              </a:xfrm>
              <a:prstGeom prst="line">
                <a:avLst/>
              </a:prstGeom>
              <a:noFill/>
              <a:ln w="6350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52" name="Line 51"/>
            <p:cNvSpPr>
              <a:spLocks noChangeShapeType="1"/>
            </p:cNvSpPr>
            <p:nvPr/>
          </p:nvSpPr>
          <p:spPr bwMode="auto">
            <a:xfrm>
              <a:off x="1008" y="3456"/>
              <a:ext cx="144" cy="0"/>
            </a:xfrm>
            <a:prstGeom prst="line">
              <a:avLst/>
            </a:prstGeom>
            <a:noFill/>
            <a:ln w="63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3" name="Line 56"/>
            <p:cNvSpPr>
              <a:spLocks noChangeShapeType="1"/>
            </p:cNvSpPr>
            <p:nvPr/>
          </p:nvSpPr>
          <p:spPr bwMode="auto">
            <a:xfrm>
              <a:off x="1008" y="3408"/>
              <a:ext cx="0" cy="96"/>
            </a:xfrm>
            <a:prstGeom prst="line">
              <a:avLst/>
            </a:prstGeom>
            <a:noFill/>
            <a:ln w="6350">
              <a:solidFill>
                <a:srgbClr val="3399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4" name="Text Box 58"/>
            <p:cNvSpPr txBox="1">
              <a:spLocks noChangeArrowheads="1"/>
            </p:cNvSpPr>
            <p:nvPr/>
          </p:nvSpPr>
          <p:spPr bwMode="auto">
            <a:xfrm>
              <a:off x="672" y="3312"/>
              <a:ext cx="384" cy="27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500" i="1">
                  <a:solidFill>
                    <a:srgbClr val="006600"/>
                  </a:solidFill>
                  <a:latin typeface="Tahoma" pitchFamily="-106" charset="0"/>
                </a:rPr>
                <a:t>T</a:t>
              </a:r>
              <a:r>
                <a:rPr lang="de-DE" sz="1500" i="1" baseline="-25000">
                  <a:solidFill>
                    <a:srgbClr val="006600"/>
                  </a:solidFill>
                  <a:latin typeface="Tahoma" pitchFamily="-106" charset="0"/>
                </a:rPr>
                <a:t>2</a:t>
              </a:r>
            </a:p>
          </p:txBody>
        </p:sp>
      </p:grpSp>
      <p:grpSp>
        <p:nvGrpSpPr>
          <p:cNvPr id="57" name="Group 77"/>
          <p:cNvGrpSpPr>
            <a:grpSpLocks/>
          </p:cNvGrpSpPr>
          <p:nvPr/>
        </p:nvGrpSpPr>
        <p:grpSpPr bwMode="auto">
          <a:xfrm>
            <a:off x="3429000" y="5940312"/>
            <a:ext cx="1600200" cy="322660"/>
            <a:chOff x="816" y="3744"/>
            <a:chExt cx="1344" cy="271"/>
          </a:xfrm>
        </p:grpSpPr>
        <p:sp>
          <p:nvSpPr>
            <p:cNvPr id="58" name="Line 63"/>
            <p:cNvSpPr>
              <a:spLocks noChangeShapeType="1"/>
            </p:cNvSpPr>
            <p:nvPr/>
          </p:nvSpPr>
          <p:spPr bwMode="auto">
            <a:xfrm>
              <a:off x="1584" y="3888"/>
              <a:ext cx="144" cy="0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59" name="Group 72"/>
            <p:cNvGrpSpPr>
              <a:grpSpLocks/>
            </p:cNvGrpSpPr>
            <p:nvPr/>
          </p:nvGrpSpPr>
          <p:grpSpPr bwMode="auto">
            <a:xfrm>
              <a:off x="2016" y="3840"/>
              <a:ext cx="144" cy="96"/>
              <a:chOff x="2448" y="3744"/>
              <a:chExt cx="144" cy="96"/>
            </a:xfrm>
          </p:grpSpPr>
          <p:sp>
            <p:nvSpPr>
              <p:cNvPr id="63" name="Line 65"/>
              <p:cNvSpPr>
                <a:spLocks noChangeShapeType="1"/>
              </p:cNvSpPr>
              <p:nvPr/>
            </p:nvSpPr>
            <p:spPr bwMode="auto">
              <a:xfrm>
                <a:off x="2448" y="3792"/>
                <a:ext cx="144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4" name="Line 67"/>
              <p:cNvSpPr>
                <a:spLocks noChangeShapeType="1"/>
              </p:cNvSpPr>
              <p:nvPr/>
            </p:nvSpPr>
            <p:spPr bwMode="auto">
              <a:xfrm>
                <a:off x="2592" y="3744"/>
                <a:ext cx="0" cy="96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60" name="Line 61"/>
            <p:cNvSpPr>
              <a:spLocks noChangeShapeType="1"/>
            </p:cNvSpPr>
            <p:nvPr/>
          </p:nvSpPr>
          <p:spPr bwMode="auto">
            <a:xfrm>
              <a:off x="1152" y="3888"/>
              <a:ext cx="144" cy="0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1" name="Line 66"/>
            <p:cNvSpPr>
              <a:spLocks noChangeShapeType="1"/>
            </p:cNvSpPr>
            <p:nvPr/>
          </p:nvSpPr>
          <p:spPr bwMode="auto">
            <a:xfrm>
              <a:off x="1152" y="3840"/>
              <a:ext cx="0" cy="96"/>
            </a:xfrm>
            <a:prstGeom prst="line">
              <a:avLst/>
            </a:prstGeom>
            <a:noFill/>
            <a:ln w="63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2" name="Text Box 68"/>
            <p:cNvSpPr txBox="1">
              <a:spLocks noChangeArrowheads="1"/>
            </p:cNvSpPr>
            <p:nvPr/>
          </p:nvSpPr>
          <p:spPr bwMode="auto">
            <a:xfrm>
              <a:off x="816" y="3744"/>
              <a:ext cx="384" cy="27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500" i="1">
                  <a:solidFill>
                    <a:srgbClr val="0000FF"/>
                  </a:solidFill>
                  <a:latin typeface="Tahoma" pitchFamily="-106" charset="0"/>
                </a:rPr>
                <a:t>T</a:t>
              </a:r>
              <a:r>
                <a:rPr lang="de-DE" sz="1500" i="1" baseline="-25000">
                  <a:solidFill>
                    <a:srgbClr val="0000FF"/>
                  </a:solidFill>
                  <a:latin typeface="Tahoma" pitchFamily="-106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Äquivalenz zweier Historien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3274" y="2215989"/>
            <a:ext cx="8332442" cy="3764658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  <a:buNone/>
            </a:pPr>
            <a:r>
              <a:rPr lang="de-DE" sz="1800" b="0" i="1" dirty="0"/>
              <a:t>H </a:t>
            </a:r>
            <a:r>
              <a:rPr lang="de-DE" sz="1800" b="0" i="1" dirty="0">
                <a:sym typeface="Symbol" pitchFamily="-106" charset="2"/>
              </a:rPr>
              <a:t> H‘</a:t>
            </a:r>
            <a:r>
              <a:rPr lang="de-DE" sz="1800" b="0" dirty="0">
                <a:sym typeface="Symbol" pitchFamily="-106" charset="2"/>
              </a:rPr>
              <a:t> wenn sie die Konfliktoperationen der nicht abgebrochenen Transaktionen in derselben Reihenfolge ausführen</a:t>
            </a:r>
          </a:p>
          <a:p>
            <a:pPr lvl="1">
              <a:spcAft>
                <a:spcPts val="1800"/>
              </a:spcAft>
              <a:buFont typeface="Webdings" pitchFamily="-106" charset="2"/>
              <a:buNone/>
            </a:pPr>
            <a:r>
              <a:rPr lang="de-DE" sz="1800" i="1" dirty="0">
                <a:solidFill>
                  <a:srgbClr val="0000FF"/>
                </a:solidFill>
              </a:rPr>
              <a:t>r</a:t>
            </a:r>
            <a:r>
              <a:rPr lang="de-DE" sz="1800" i="1" baseline="-25000" dirty="0">
                <a:solidFill>
                  <a:srgbClr val="0000FF"/>
                </a:solidFill>
              </a:rPr>
              <a:t>1</a:t>
            </a:r>
            <a:r>
              <a:rPr lang="de-DE" sz="1800" i="1" dirty="0">
                <a:solidFill>
                  <a:srgbClr val="0000FF"/>
                </a:solidFill>
              </a:rPr>
              <a:t>(A) 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 r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(C)  w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(A)</a:t>
            </a:r>
            <a:r>
              <a:rPr lang="de-DE" sz="1800" i="1" dirty="0">
                <a:solidFill>
                  <a:srgbClr val="0000FF"/>
                </a:solidFill>
              </a:rPr>
              <a:t> 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 w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(C)  r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(B)  w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(B)  c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  r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(A)  w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0000FF"/>
                </a:solidFill>
                <a:sym typeface="Symbol" pitchFamily="-106" charset="2"/>
              </a:rPr>
              <a:t>(A)  c</a:t>
            </a:r>
            <a:r>
              <a:rPr lang="de-DE" sz="18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</a:p>
          <a:p>
            <a:pPr lvl="1">
              <a:spcAft>
                <a:spcPts val="1800"/>
              </a:spcAft>
              <a:buFont typeface="Webdings" pitchFamily="-106" charset="2"/>
              <a:buNone/>
            </a:pPr>
            <a:r>
              <a:rPr lang="de-DE" sz="1800" i="1" dirty="0">
                <a:solidFill>
                  <a:srgbClr val="FF6600"/>
                </a:solidFill>
              </a:rPr>
              <a:t>r</a:t>
            </a:r>
            <a:r>
              <a:rPr lang="de-DE" sz="1800" i="1" baseline="-25000" dirty="0">
                <a:solidFill>
                  <a:srgbClr val="FF6600"/>
                </a:solidFill>
              </a:rPr>
              <a:t>1</a:t>
            </a:r>
            <a:r>
              <a:rPr lang="de-DE" sz="1800" i="1" dirty="0">
                <a:solidFill>
                  <a:srgbClr val="FF6600"/>
                </a:solidFill>
              </a:rPr>
              <a:t>(A) 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 w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(A)  r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(C)</a:t>
            </a:r>
            <a:r>
              <a:rPr lang="de-DE" sz="1800" i="1" dirty="0">
                <a:solidFill>
                  <a:srgbClr val="FF6600"/>
                </a:solidFill>
              </a:rPr>
              <a:t> 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 w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(C)  r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(B)  w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(B)  c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  r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(A)  w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6600"/>
                </a:solidFill>
                <a:sym typeface="Symbol" pitchFamily="-106" charset="2"/>
              </a:rPr>
              <a:t>(A)  c</a:t>
            </a:r>
            <a:r>
              <a:rPr lang="de-DE" sz="180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</a:p>
          <a:p>
            <a:pPr lvl="1">
              <a:spcAft>
                <a:spcPts val="1800"/>
              </a:spcAft>
              <a:buFont typeface="Webdings" pitchFamily="-106" charset="2"/>
              <a:buNone/>
            </a:pPr>
            <a:r>
              <a:rPr lang="de-DE" sz="1800" i="1" dirty="0">
                <a:solidFill>
                  <a:srgbClr val="CC0099"/>
                </a:solidFill>
              </a:rPr>
              <a:t>r</a:t>
            </a:r>
            <a:r>
              <a:rPr lang="de-DE" sz="1800" i="1" baseline="-25000" dirty="0">
                <a:solidFill>
                  <a:srgbClr val="CC0099"/>
                </a:solidFill>
              </a:rPr>
              <a:t>1</a:t>
            </a:r>
            <a:r>
              <a:rPr lang="de-DE" sz="1800" i="1" dirty="0">
                <a:solidFill>
                  <a:srgbClr val="CC0099"/>
                </a:solidFill>
              </a:rPr>
              <a:t>(A) 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 w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(A)  r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(B)</a:t>
            </a:r>
            <a:r>
              <a:rPr lang="de-DE" sz="1800" i="1" dirty="0">
                <a:solidFill>
                  <a:srgbClr val="CC0099"/>
                </a:solidFill>
              </a:rPr>
              <a:t> 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 r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(C)  w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(C)  w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(B)  c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  r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(A)  w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CC0099"/>
                </a:solidFill>
                <a:sym typeface="Symbol" pitchFamily="-106" charset="2"/>
              </a:rPr>
              <a:t>(A)  c</a:t>
            </a:r>
            <a:r>
              <a:rPr lang="de-DE" sz="1800" i="1" baseline="-25000" dirty="0">
                <a:solidFill>
                  <a:srgbClr val="CC0099"/>
                </a:solidFill>
                <a:sym typeface="Symbol" pitchFamily="-106" charset="2"/>
              </a:rPr>
              <a:t>2</a:t>
            </a:r>
          </a:p>
          <a:p>
            <a:pPr lvl="1">
              <a:spcAft>
                <a:spcPts val="1800"/>
              </a:spcAft>
              <a:buFont typeface="Webdings" pitchFamily="-106" charset="2"/>
              <a:buNone/>
            </a:pPr>
            <a:r>
              <a:rPr lang="de-DE" sz="1800" i="1" dirty="0">
                <a:solidFill>
                  <a:srgbClr val="FF0000"/>
                </a:solidFill>
              </a:rPr>
              <a:t>r</a:t>
            </a:r>
            <a:r>
              <a:rPr lang="de-DE" sz="1800" i="1" baseline="-25000" dirty="0">
                <a:solidFill>
                  <a:srgbClr val="FF0000"/>
                </a:solidFill>
              </a:rPr>
              <a:t>1</a:t>
            </a:r>
            <a:r>
              <a:rPr lang="de-DE" sz="1800" i="1" dirty="0">
                <a:solidFill>
                  <a:srgbClr val="FF0000"/>
                </a:solidFill>
              </a:rPr>
              <a:t>(A) 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 w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(A)  r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(B)</a:t>
            </a:r>
            <a:r>
              <a:rPr lang="de-DE" sz="1800" i="1" dirty="0">
                <a:solidFill>
                  <a:srgbClr val="FF0000"/>
                </a:solidFill>
              </a:rPr>
              <a:t> 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 w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(B)  c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  r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(C)  w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(C)  r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(A)  w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800" i="1" dirty="0">
                <a:solidFill>
                  <a:srgbClr val="FF0000"/>
                </a:solidFill>
                <a:sym typeface="Symbol" pitchFamily="-106" charset="2"/>
              </a:rPr>
              <a:t>(A)  c</a:t>
            </a:r>
            <a:r>
              <a:rPr lang="de-DE" sz="18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20</a:t>
            </a:fld>
            <a:endParaRPr lang="de-DE" dirty="0"/>
          </a:p>
        </p:txBody>
      </p:sp>
      <p:graphicFrame>
        <p:nvGraphicFramePr>
          <p:cNvPr id="7" name="Group 1244">
            <a:extLst>
              <a:ext uri="{FF2B5EF4-FFF2-40B4-BE49-F238E27FC236}">
                <a16:creationId xmlns:a16="http://schemas.microsoft.com/office/drawing/2014/main" id="{E678CFA1-4DA4-22BB-DB15-83A3CBE77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798266"/>
              </p:ext>
            </p:extLst>
          </p:nvPr>
        </p:nvGraphicFramePr>
        <p:xfrm>
          <a:off x="8897778" y="1903243"/>
          <a:ext cx="2871659" cy="3579876"/>
        </p:xfrm>
        <a:graphic>
          <a:graphicData uri="http://schemas.openxmlformats.org/drawingml/2006/table">
            <a:tbl>
              <a:tblPr/>
              <a:tblGrid>
                <a:gridCol w="53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82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9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3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809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  <a:endParaRPr kumimoji="1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A3AB85-BDFE-4B5D-83E4-F6521BA0EED0}"/>
              </a:ext>
            </a:extLst>
          </p:cNvPr>
          <p:cNvCxnSpPr>
            <a:cxnSpLocks/>
          </p:cNvCxnSpPr>
          <p:nvPr/>
        </p:nvCxnSpPr>
        <p:spPr>
          <a:xfrm>
            <a:off x="2228850" y="3810000"/>
            <a:ext cx="25114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443A6A2-DC1F-430A-9B1E-213419F0C81B}"/>
              </a:ext>
            </a:extLst>
          </p:cNvPr>
          <p:cNvCxnSpPr>
            <a:cxnSpLocks/>
          </p:cNvCxnSpPr>
          <p:nvPr/>
        </p:nvCxnSpPr>
        <p:spPr>
          <a:xfrm>
            <a:off x="3105150" y="4324350"/>
            <a:ext cx="2990850" cy="0"/>
          </a:xfrm>
          <a:prstGeom prst="line">
            <a:avLst/>
          </a:prstGeom>
          <a:ln w="28575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65D8FBA-0140-489F-8F7E-9A6C3B1100AE}"/>
              </a:ext>
            </a:extLst>
          </p:cNvPr>
          <p:cNvCxnSpPr/>
          <p:nvPr/>
        </p:nvCxnSpPr>
        <p:spPr>
          <a:xfrm>
            <a:off x="1377952" y="3248025"/>
            <a:ext cx="154305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Äquivalenz zweier Historien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21</a:t>
            </a:fld>
            <a:endParaRPr lang="de-DE" dirty="0"/>
          </a:p>
        </p:txBody>
      </p:sp>
      <p:graphicFrame>
        <p:nvGraphicFramePr>
          <p:cNvPr id="7" name="Group 1244">
            <a:extLst>
              <a:ext uri="{FF2B5EF4-FFF2-40B4-BE49-F238E27FC236}">
                <a16:creationId xmlns:a16="http://schemas.microsoft.com/office/drawing/2014/main" id="{E678CFA1-4DA4-22BB-DB15-83A3CBE77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854923"/>
              </p:ext>
            </p:extLst>
          </p:nvPr>
        </p:nvGraphicFramePr>
        <p:xfrm>
          <a:off x="523430" y="2216162"/>
          <a:ext cx="3863728" cy="4077685"/>
        </p:xfrm>
        <a:graphic>
          <a:graphicData uri="http://schemas.openxmlformats.org/drawingml/2006/table">
            <a:tbl>
              <a:tblPr/>
              <a:tblGrid>
                <a:gridCol w="7244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4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4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55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68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  <a:endParaRPr kumimoji="1" lang="de-DE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10" name="Group 81">
            <a:extLst>
              <a:ext uri="{FF2B5EF4-FFF2-40B4-BE49-F238E27FC236}">
                <a16:creationId xmlns:a16="http://schemas.microsoft.com/office/drawing/2014/main" id="{8C2F3D01-8F92-51CC-2449-C1F82491B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035180"/>
              </p:ext>
            </p:extLst>
          </p:nvPr>
        </p:nvGraphicFramePr>
        <p:xfrm>
          <a:off x="6429555" y="2231533"/>
          <a:ext cx="4000500" cy="4101084"/>
        </p:xfrm>
        <a:graphic>
          <a:graphicData uri="http://schemas.openxmlformats.org/drawingml/2006/table">
            <a:tbl>
              <a:tblPr/>
              <a:tblGrid>
                <a:gridCol w="8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 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read(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write(</a:t>
                      </a:r>
                      <a:r>
                        <a:rPr kumimoji="1" lang="de-DE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commit</a:t>
                      </a:r>
                      <a:endParaRPr kumimoji="1" lang="de-DE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CB1F50D7-9AC7-C73D-AFA0-41F8130A1648}"/>
              </a:ext>
            </a:extLst>
          </p:cNvPr>
          <p:cNvCxnSpPr/>
          <p:nvPr/>
        </p:nvCxnSpPr>
        <p:spPr>
          <a:xfrm>
            <a:off x="4724943" y="4184240"/>
            <a:ext cx="1407152" cy="0"/>
          </a:xfrm>
          <a:prstGeom prst="straightConnector1">
            <a:avLst/>
          </a:prstGeom>
          <a:ln w="889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482149A-CBCB-4AA3-8214-93A64C23AF80}"/>
              </a:ext>
            </a:extLst>
          </p:cNvPr>
          <p:cNvSpPr/>
          <p:nvPr/>
        </p:nvSpPr>
        <p:spPr>
          <a:xfrm>
            <a:off x="0" y="1751054"/>
            <a:ext cx="669588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1800"/>
              </a:spcAft>
              <a:buFont typeface="Webdings" pitchFamily="-106" charset="2"/>
              <a:buNone/>
            </a:pPr>
            <a:r>
              <a:rPr lang="de-DE" sz="1300" i="1" dirty="0">
                <a:solidFill>
                  <a:srgbClr val="0000FF"/>
                </a:solidFill>
              </a:rPr>
              <a:t>r</a:t>
            </a:r>
            <a:r>
              <a:rPr lang="de-DE" sz="1300" i="1" baseline="-25000" dirty="0">
                <a:solidFill>
                  <a:srgbClr val="0000FF"/>
                </a:solidFill>
              </a:rPr>
              <a:t>1</a:t>
            </a:r>
            <a:r>
              <a:rPr lang="de-DE" sz="1300" i="1" dirty="0">
                <a:solidFill>
                  <a:srgbClr val="0000FF"/>
                </a:solidFill>
              </a:rPr>
              <a:t>(A) 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 r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(C)  w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(A)</a:t>
            </a:r>
            <a:r>
              <a:rPr lang="de-DE" sz="1300" i="1" dirty="0">
                <a:solidFill>
                  <a:srgbClr val="0000FF"/>
                </a:solidFill>
              </a:rPr>
              <a:t> 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 w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(C)  r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(B)  w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(B)  c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  r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(A)  w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0000FF"/>
                </a:solidFill>
                <a:sym typeface="Symbol" pitchFamily="-106" charset="2"/>
              </a:rPr>
              <a:t>(A)  c</a:t>
            </a:r>
            <a:r>
              <a:rPr lang="de-DE" sz="1300" i="1" baseline="-25000" dirty="0">
                <a:solidFill>
                  <a:srgbClr val="0000FF"/>
                </a:solidFill>
                <a:sym typeface="Symbol" pitchFamily="-106" charset="2"/>
              </a:rPr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ADAEE0-A568-48B2-B52E-F6985EE27B5B}"/>
              </a:ext>
            </a:extLst>
          </p:cNvPr>
          <p:cNvSpPr/>
          <p:nvPr/>
        </p:nvSpPr>
        <p:spPr>
          <a:xfrm>
            <a:off x="5909569" y="1761609"/>
            <a:ext cx="701040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1800"/>
              </a:spcAft>
              <a:buFont typeface="Webdings" pitchFamily="-106" charset="2"/>
              <a:buNone/>
            </a:pPr>
            <a:r>
              <a:rPr lang="de-DE" sz="1300" i="1" dirty="0">
                <a:solidFill>
                  <a:srgbClr val="FF0000"/>
                </a:solidFill>
              </a:rPr>
              <a:t>r</a:t>
            </a:r>
            <a:r>
              <a:rPr lang="de-DE" sz="1300" i="1" baseline="-25000" dirty="0">
                <a:solidFill>
                  <a:srgbClr val="FF0000"/>
                </a:solidFill>
              </a:rPr>
              <a:t>1</a:t>
            </a:r>
            <a:r>
              <a:rPr lang="de-DE" sz="1300" i="1" dirty="0">
                <a:solidFill>
                  <a:srgbClr val="FF0000"/>
                </a:solidFill>
              </a:rPr>
              <a:t>(A) 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 w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(A)  r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(B)</a:t>
            </a:r>
            <a:r>
              <a:rPr lang="de-DE" sz="1300" i="1" dirty="0">
                <a:solidFill>
                  <a:srgbClr val="FF0000"/>
                </a:solidFill>
              </a:rPr>
              <a:t> 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 w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(B)  c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1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  r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(C)  w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(C)  r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(A)  w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  <a:r>
              <a:rPr lang="de-DE" sz="1300" i="1" dirty="0">
                <a:solidFill>
                  <a:srgbClr val="FF0000"/>
                </a:solidFill>
                <a:sym typeface="Symbol" pitchFamily="-106" charset="2"/>
              </a:rPr>
              <a:t>(A)  c</a:t>
            </a:r>
            <a:r>
              <a:rPr lang="de-DE" sz="1300" i="1" baseline="-25000" dirty="0">
                <a:solidFill>
                  <a:srgbClr val="FF0000"/>
                </a:solidFill>
                <a:sym typeface="Symbol" pitchFamily="-106" charset="2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7874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Serialisierbare Historie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0" y="2349063"/>
            <a:ext cx="11325409" cy="3764658"/>
          </a:xfrm>
        </p:spPr>
        <p:txBody>
          <a:bodyPr>
            <a:noAutofit/>
          </a:bodyPr>
          <a:lstStyle/>
          <a:p>
            <a:pPr>
              <a:spcAft>
                <a:spcPct val="50000"/>
              </a:spcAft>
              <a:buNone/>
            </a:pPr>
            <a:r>
              <a:rPr lang="de-DE" b="0" dirty="0"/>
              <a:t>Eine Historie ist </a:t>
            </a:r>
            <a:r>
              <a:rPr lang="de-DE" b="0" i="1" dirty="0"/>
              <a:t>serialisierbar</a:t>
            </a:r>
            <a:r>
              <a:rPr lang="de-DE" b="0" dirty="0"/>
              <a:t> wenn sie äquivalent zu einer seriellen Historie </a:t>
            </a:r>
            <a:r>
              <a:rPr lang="de-DE" b="0" i="1" dirty="0"/>
              <a:t>H</a:t>
            </a:r>
            <a:r>
              <a:rPr lang="de-DE" b="0" i="1" baseline="-25000" dirty="0"/>
              <a:t>s</a:t>
            </a:r>
            <a:r>
              <a:rPr lang="de-DE" b="0" dirty="0"/>
              <a:t> ist.</a:t>
            </a:r>
          </a:p>
          <a:p>
            <a:pPr>
              <a:buNone/>
            </a:pPr>
            <a:r>
              <a:rPr lang="de-DE" b="0" dirty="0">
                <a:solidFill>
                  <a:srgbClr val="CC0099"/>
                </a:solidFill>
              </a:rPr>
              <a:t>Historie und zugehöriger Serialisierbarkeitsgraph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3642122" y="3914069"/>
            <a:ext cx="826294" cy="425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r</a:t>
            </a:r>
            <a:r>
              <a:rPr lang="de-DE" i="1" baseline="-25000">
                <a:latin typeface="Tahoma" pitchFamily="-106" charset="0"/>
              </a:rPr>
              <a:t>1</a:t>
            </a:r>
            <a:r>
              <a:rPr lang="de-DE" i="1">
                <a:latin typeface="Tahoma" pitchFamily="-106" charset="0"/>
              </a:rPr>
              <a:t>(A)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888707" y="3914069"/>
            <a:ext cx="826294" cy="425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w</a:t>
            </a:r>
            <a:r>
              <a:rPr lang="de-DE" i="1" baseline="-25000">
                <a:latin typeface="Tahoma" pitchFamily="-106" charset="0"/>
              </a:rPr>
              <a:t>1</a:t>
            </a:r>
            <a:r>
              <a:rPr lang="de-DE" i="1">
                <a:latin typeface="Tahoma" pitchFamily="-106" charset="0"/>
              </a:rPr>
              <a:t>(A)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136482" y="3914069"/>
            <a:ext cx="826294" cy="425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w</a:t>
            </a:r>
            <a:r>
              <a:rPr lang="de-DE" i="1" baseline="-25000">
                <a:latin typeface="Tahoma" pitchFamily="-106" charset="0"/>
              </a:rPr>
              <a:t>1</a:t>
            </a:r>
            <a:r>
              <a:rPr lang="de-DE" i="1">
                <a:latin typeface="Tahoma" pitchFamily="-106" charset="0"/>
              </a:rPr>
              <a:t>(B)</a:t>
            </a:r>
          </a:p>
        </p:txBody>
      </p:sp>
      <p:cxnSp>
        <p:nvCxnSpPr>
          <p:cNvPr id="11" name="AutoShape 23"/>
          <p:cNvCxnSpPr>
            <a:cxnSpLocks noChangeShapeType="1"/>
            <a:stCxn id="8" idx="3"/>
            <a:endCxn id="9" idx="1"/>
          </p:cNvCxnSpPr>
          <p:nvPr/>
        </p:nvCxnSpPr>
        <p:spPr bwMode="auto">
          <a:xfrm>
            <a:off x="4468416" y="4126001"/>
            <a:ext cx="420291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12" name="AutoShape 24"/>
          <p:cNvCxnSpPr>
            <a:cxnSpLocks noChangeShapeType="1"/>
            <a:stCxn id="9" idx="3"/>
            <a:endCxn id="10" idx="1"/>
          </p:cNvCxnSpPr>
          <p:nvPr/>
        </p:nvCxnSpPr>
        <p:spPr bwMode="auto">
          <a:xfrm>
            <a:off x="5715001" y="4126001"/>
            <a:ext cx="421481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617370" y="5913129"/>
            <a:ext cx="826294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r</a:t>
            </a:r>
            <a:r>
              <a:rPr lang="de-DE" i="1" baseline="-25000">
                <a:latin typeface="Tahoma" pitchFamily="-106" charset="0"/>
              </a:rPr>
              <a:t>3</a:t>
            </a:r>
            <a:r>
              <a:rPr lang="de-DE" i="1">
                <a:latin typeface="Tahoma" pitchFamily="-106" charset="0"/>
              </a:rPr>
              <a:t>(A)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291388" y="5913129"/>
            <a:ext cx="826294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w</a:t>
            </a:r>
            <a:r>
              <a:rPr lang="de-DE" i="1" baseline="-25000">
                <a:latin typeface="Tahoma" pitchFamily="-106" charset="0"/>
              </a:rPr>
              <a:t>3</a:t>
            </a:r>
            <a:r>
              <a:rPr lang="de-DE" i="1">
                <a:latin typeface="Tahoma" pitchFamily="-106" charset="0"/>
              </a:rPr>
              <a:t>(A)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424864" y="5913129"/>
            <a:ext cx="610790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c</a:t>
            </a:r>
            <a:r>
              <a:rPr lang="de-DE" i="1" baseline="-25000">
                <a:latin typeface="Tahoma" pitchFamily="-106" charset="0"/>
              </a:rPr>
              <a:t>3</a:t>
            </a:r>
            <a:endParaRPr lang="de-DE" i="1">
              <a:latin typeface="Tahoma" pitchFamily="-106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4591051" y="4886811"/>
            <a:ext cx="826294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r</a:t>
            </a:r>
            <a:r>
              <a:rPr lang="de-DE" i="1" baseline="-25000">
                <a:latin typeface="Tahoma" pitchFamily="-106" charset="0"/>
              </a:rPr>
              <a:t>2</a:t>
            </a:r>
            <a:r>
              <a:rPr lang="de-DE" i="1">
                <a:latin typeface="Tahoma" pitchFamily="-106" charset="0"/>
              </a:rPr>
              <a:t>(A)</a:t>
            </a: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6136482" y="4917767"/>
            <a:ext cx="826294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w</a:t>
            </a:r>
            <a:r>
              <a:rPr lang="de-DE" i="1" baseline="-25000">
                <a:latin typeface="Tahoma" pitchFamily="-106" charset="0"/>
              </a:rPr>
              <a:t>2</a:t>
            </a:r>
            <a:r>
              <a:rPr lang="de-DE" i="1">
                <a:latin typeface="Tahoma" pitchFamily="-106" charset="0"/>
              </a:rPr>
              <a:t>(B)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7383066" y="4917767"/>
            <a:ext cx="826294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c</a:t>
            </a:r>
            <a:r>
              <a:rPr lang="de-DE" i="1" baseline="-25000">
                <a:latin typeface="Tahoma" pitchFamily="-106" charset="0"/>
              </a:rPr>
              <a:t>2</a:t>
            </a:r>
            <a:endParaRPr lang="de-DE" i="1">
              <a:latin typeface="Tahoma" pitchFamily="-106" charset="0"/>
            </a:endParaRPr>
          </a:p>
        </p:txBody>
      </p:sp>
      <p:cxnSp>
        <p:nvCxnSpPr>
          <p:cNvPr id="19" name="AutoShape 21"/>
          <p:cNvCxnSpPr>
            <a:cxnSpLocks noChangeShapeType="1"/>
            <a:stCxn id="13" idx="3"/>
            <a:endCxn id="14" idx="1"/>
          </p:cNvCxnSpPr>
          <p:nvPr/>
        </p:nvCxnSpPr>
        <p:spPr bwMode="auto">
          <a:xfrm>
            <a:off x="6443663" y="6126251"/>
            <a:ext cx="8477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20" name="AutoShape 22"/>
          <p:cNvCxnSpPr>
            <a:cxnSpLocks noChangeShapeType="1"/>
            <a:stCxn id="14" idx="3"/>
            <a:endCxn id="15" idx="1"/>
          </p:cNvCxnSpPr>
          <p:nvPr/>
        </p:nvCxnSpPr>
        <p:spPr bwMode="auto">
          <a:xfrm>
            <a:off x="8117682" y="6126251"/>
            <a:ext cx="307181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21" name="AutoShape 30"/>
          <p:cNvCxnSpPr>
            <a:cxnSpLocks noChangeShapeType="1"/>
            <a:stCxn id="16" idx="3"/>
            <a:endCxn id="17" idx="1"/>
          </p:cNvCxnSpPr>
          <p:nvPr/>
        </p:nvCxnSpPr>
        <p:spPr bwMode="auto">
          <a:xfrm>
            <a:off x="5417344" y="5099932"/>
            <a:ext cx="719138" cy="3095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22" name="AutoShape 31"/>
          <p:cNvCxnSpPr>
            <a:cxnSpLocks noChangeShapeType="1"/>
            <a:stCxn id="17" idx="3"/>
            <a:endCxn id="18" idx="1"/>
          </p:cNvCxnSpPr>
          <p:nvPr/>
        </p:nvCxnSpPr>
        <p:spPr bwMode="auto">
          <a:xfrm>
            <a:off x="6962776" y="5130888"/>
            <a:ext cx="42029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2862263" y="4917767"/>
            <a:ext cx="826294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 dirty="0">
                <a:latin typeface="Tahoma" pitchFamily="-106" charset="0"/>
              </a:rPr>
              <a:t>H =</a:t>
            </a:r>
          </a:p>
        </p:txBody>
      </p:sp>
      <p:sp>
        <p:nvSpPr>
          <p:cNvPr id="24" name="Text Box 69"/>
          <p:cNvSpPr txBox="1">
            <a:spLocks noChangeArrowheads="1"/>
          </p:cNvSpPr>
          <p:nvPr/>
        </p:nvSpPr>
        <p:spPr bwMode="auto">
          <a:xfrm>
            <a:off x="7381876" y="3914069"/>
            <a:ext cx="826294" cy="425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c</a:t>
            </a:r>
            <a:r>
              <a:rPr lang="de-DE" i="1" baseline="-25000">
                <a:latin typeface="Tahoma" pitchFamily="-106" charset="0"/>
              </a:rPr>
              <a:t>1</a:t>
            </a:r>
            <a:endParaRPr lang="de-DE" i="1">
              <a:latin typeface="Tahoma" pitchFamily="-106" charset="0"/>
            </a:endParaRPr>
          </a:p>
        </p:txBody>
      </p:sp>
      <p:cxnSp>
        <p:nvCxnSpPr>
          <p:cNvPr id="25" name="AutoShape 70"/>
          <p:cNvCxnSpPr>
            <a:cxnSpLocks noChangeShapeType="1"/>
            <a:stCxn id="10" idx="3"/>
            <a:endCxn id="24" idx="1"/>
          </p:cNvCxnSpPr>
          <p:nvPr/>
        </p:nvCxnSpPr>
        <p:spPr bwMode="auto">
          <a:xfrm>
            <a:off x="6962776" y="4126001"/>
            <a:ext cx="4191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26" name="AutoShape 71"/>
          <p:cNvCxnSpPr>
            <a:cxnSpLocks noChangeShapeType="1"/>
            <a:endCxn id="13" idx="0"/>
          </p:cNvCxnSpPr>
          <p:nvPr/>
        </p:nvCxnSpPr>
        <p:spPr bwMode="auto">
          <a:xfrm rot="16200000" flipH="1">
            <a:off x="4936930" y="4819542"/>
            <a:ext cx="1574004" cy="61317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27" name="AutoShape 72"/>
          <p:cNvCxnSpPr>
            <a:cxnSpLocks noChangeShapeType="1"/>
            <a:stCxn id="16" idx="0"/>
            <a:endCxn id="9" idx="2"/>
          </p:cNvCxnSpPr>
          <p:nvPr/>
        </p:nvCxnSpPr>
        <p:spPr bwMode="auto">
          <a:xfrm flipV="1">
            <a:off x="5004198" y="4339123"/>
            <a:ext cx="297656" cy="5476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28" name="AutoShape 73"/>
          <p:cNvCxnSpPr>
            <a:cxnSpLocks noChangeShapeType="1"/>
            <a:stCxn id="17" idx="0"/>
            <a:endCxn id="10" idx="2"/>
          </p:cNvCxnSpPr>
          <p:nvPr/>
        </p:nvCxnSpPr>
        <p:spPr bwMode="auto">
          <a:xfrm flipV="1">
            <a:off x="6549628" y="4339123"/>
            <a:ext cx="0" cy="57864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29" name="AutoShape 74"/>
          <p:cNvCxnSpPr>
            <a:cxnSpLocks noChangeShapeType="1"/>
            <a:stCxn id="16" idx="2"/>
            <a:endCxn id="14" idx="0"/>
          </p:cNvCxnSpPr>
          <p:nvPr/>
        </p:nvCxnSpPr>
        <p:spPr bwMode="auto">
          <a:xfrm>
            <a:off x="5004197" y="5311863"/>
            <a:ext cx="2700338" cy="60126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  <p:bldP spid="16" grpId="0"/>
      <p:bldP spid="17" grpId="0"/>
      <p:bldP spid="18" grpId="0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Serialisierbarkeitsgraph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4104167"/>
            <a:ext cx="11148032" cy="2009554"/>
          </a:xfrm>
        </p:spPr>
        <p:txBody>
          <a:bodyPr>
            <a:noAutofit/>
          </a:bodyPr>
          <a:lstStyle/>
          <a:p>
            <a:pPr marL="342900" indent="-342900">
              <a:spcBef>
                <a:spcPct val="50000"/>
              </a:spcBef>
              <a:spcAft>
                <a:spcPct val="50000"/>
              </a:spcAft>
              <a:buFont typeface="Wingdings" panose="05000000000000000000" pitchFamily="2" charset="2"/>
              <a:buChar char="§"/>
            </a:pPr>
            <a:r>
              <a:rPr kumimoji="1" lang="de-DE" b="0" i="1" dirty="0">
                <a:latin typeface="Tahoma" pitchFamily="-106" charset="0"/>
                <a:sym typeface="Symbol" pitchFamily="-106" charset="2"/>
              </a:rPr>
              <a:t>w</a:t>
            </a:r>
            <a:r>
              <a:rPr kumimoji="1" lang="de-DE" b="0" i="1" baseline="-25000" dirty="0">
                <a:latin typeface="Tahoma" pitchFamily="-106" charset="0"/>
                <a:sym typeface="Symbol" pitchFamily="-106" charset="2"/>
              </a:rPr>
              <a:t>1</a:t>
            </a:r>
            <a:r>
              <a:rPr kumimoji="1" lang="de-DE" b="0" i="1" dirty="0">
                <a:latin typeface="Tahoma" pitchFamily="-106" charset="0"/>
                <a:sym typeface="Symbol" pitchFamily="-106" charset="2"/>
              </a:rPr>
              <a:t>(A)  r</a:t>
            </a:r>
            <a:r>
              <a:rPr kumimoji="1" lang="de-DE" b="0" i="1" baseline="-25000" dirty="0">
                <a:latin typeface="Tahoma" pitchFamily="-106" charset="0"/>
                <a:sym typeface="Symbol" pitchFamily="-106" charset="2"/>
              </a:rPr>
              <a:t>3</a:t>
            </a:r>
            <a:r>
              <a:rPr kumimoji="1" lang="de-DE" b="0" i="1" dirty="0">
                <a:latin typeface="Tahoma" pitchFamily="-106" charset="0"/>
                <a:sym typeface="Symbol" pitchFamily="-106" charset="2"/>
              </a:rPr>
              <a:t>(A)</a:t>
            </a:r>
            <a:r>
              <a:rPr lang="de-DE" b="0" dirty="0">
                <a:latin typeface="Tahoma" pitchFamily="-106" charset="0"/>
              </a:rPr>
              <a:t> der Historie </a:t>
            </a:r>
            <a:r>
              <a:rPr lang="de-DE" b="0" i="1" dirty="0">
                <a:latin typeface="Tahoma" pitchFamily="-106" charset="0"/>
              </a:rPr>
              <a:t>H</a:t>
            </a:r>
            <a:r>
              <a:rPr lang="de-DE" b="0" dirty="0">
                <a:latin typeface="Tahoma" pitchFamily="-106" charset="0"/>
              </a:rPr>
              <a:t>  führt zur Kante </a:t>
            </a:r>
            <a:r>
              <a:rPr lang="de-DE" b="0" i="1" dirty="0">
                <a:latin typeface="Tahoma" pitchFamily="-106" charset="0"/>
              </a:rPr>
              <a:t>T</a:t>
            </a:r>
            <a:r>
              <a:rPr lang="de-DE" b="0" i="1" baseline="-25000" dirty="0">
                <a:latin typeface="Tahoma" pitchFamily="-106" charset="0"/>
              </a:rPr>
              <a:t>1</a:t>
            </a:r>
            <a:r>
              <a:rPr lang="de-DE" b="0" i="1" dirty="0">
                <a:latin typeface="Tahoma" pitchFamily="-106" charset="0"/>
              </a:rPr>
              <a:t> </a:t>
            </a:r>
            <a:r>
              <a:rPr kumimoji="1" lang="de-DE" b="0" i="1" dirty="0">
                <a:latin typeface="Tahoma" pitchFamily="-106" charset="0"/>
                <a:sym typeface="Symbol" pitchFamily="-106" charset="2"/>
              </a:rPr>
              <a:t> T</a:t>
            </a:r>
            <a:r>
              <a:rPr kumimoji="1" lang="de-DE" b="0" i="1" baseline="-25000" dirty="0">
                <a:latin typeface="Tahoma" pitchFamily="-106" charset="0"/>
                <a:sym typeface="Symbol" pitchFamily="-106" charset="2"/>
              </a:rPr>
              <a:t>3</a:t>
            </a:r>
            <a:r>
              <a:rPr kumimoji="1" lang="de-DE" b="0" dirty="0">
                <a:latin typeface="Tahoma" pitchFamily="-106" charset="0"/>
                <a:sym typeface="Symbol" pitchFamily="-106" charset="2"/>
              </a:rPr>
              <a:t> des SG</a:t>
            </a:r>
          </a:p>
          <a:p>
            <a:pPr marL="342900" indent="-342900">
              <a:spcBef>
                <a:spcPct val="50000"/>
              </a:spcBef>
              <a:spcAft>
                <a:spcPct val="50000"/>
              </a:spcAft>
              <a:buFont typeface="Wingdings" panose="05000000000000000000" pitchFamily="2" charset="2"/>
              <a:buChar char="§"/>
            </a:pPr>
            <a:r>
              <a:rPr kumimoji="1" lang="de-DE" b="0" dirty="0">
                <a:latin typeface="Tahoma" pitchFamily="-106" charset="0"/>
                <a:sym typeface="Symbol" pitchFamily="-106" charset="2"/>
              </a:rPr>
              <a:t>weitere Kanten analog</a:t>
            </a:r>
          </a:p>
          <a:p>
            <a:pPr marL="342900" indent="-342900">
              <a:spcBef>
                <a:spcPct val="50000"/>
              </a:spcBef>
              <a:spcAft>
                <a:spcPct val="50000"/>
              </a:spcAft>
              <a:buFont typeface="Wingdings" panose="05000000000000000000" pitchFamily="2" charset="2"/>
              <a:buChar char="§"/>
            </a:pPr>
            <a:r>
              <a:rPr kumimoji="1" lang="de-DE" b="0" dirty="0">
                <a:latin typeface="Tahoma" pitchFamily="-106" charset="0"/>
                <a:sym typeface="Symbol" pitchFamily="-106" charset="2"/>
              </a:rPr>
              <a:t>„Verdichtung“ der Historie</a:t>
            </a:r>
            <a:endParaRPr kumimoji="1" lang="de-DE" b="0" i="1" dirty="0">
              <a:latin typeface="Tahoma" pitchFamily="-106" charset="0"/>
              <a:sym typeface="Symbol" pitchFamily="-106" charset="2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04223" y="2070498"/>
            <a:ext cx="821531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T</a:t>
            </a:r>
            <a:r>
              <a:rPr lang="de-DE" i="1" baseline="-25000">
                <a:latin typeface="Tahoma" pitchFamily="-106" charset="0"/>
              </a:rPr>
              <a:t>3</a:t>
            </a:r>
            <a:endParaRPr lang="de-DE" i="1">
              <a:latin typeface="Tahoma" pitchFamily="-106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204223" y="3532585"/>
            <a:ext cx="821531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T</a:t>
            </a:r>
            <a:r>
              <a:rPr lang="de-DE" i="1" baseline="-25000">
                <a:latin typeface="Tahoma" pitchFamily="-106" charset="0"/>
              </a:rPr>
              <a:t>1</a:t>
            </a:r>
            <a:endParaRPr lang="de-DE" i="1">
              <a:latin typeface="Tahoma" pitchFamily="-106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964782" y="2802733"/>
            <a:ext cx="821531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 dirty="0">
                <a:latin typeface="Tahoma" pitchFamily="-106" charset="0"/>
              </a:rPr>
              <a:t>T</a:t>
            </a:r>
            <a:r>
              <a:rPr lang="de-DE" i="1" baseline="-25000" dirty="0">
                <a:latin typeface="Tahoma" pitchFamily="-106" charset="0"/>
              </a:rPr>
              <a:t>2</a:t>
            </a:r>
            <a:endParaRPr lang="de-DE" i="1" dirty="0">
              <a:latin typeface="Tahoma" pitchFamily="-106" charset="0"/>
            </a:endParaRPr>
          </a:p>
        </p:txBody>
      </p:sp>
      <p:cxnSp>
        <p:nvCxnSpPr>
          <p:cNvPr id="11" name="AutoShape 25"/>
          <p:cNvCxnSpPr>
            <a:cxnSpLocks noChangeShapeType="1"/>
            <a:stCxn id="9" idx="0"/>
            <a:endCxn id="8" idx="2"/>
          </p:cNvCxnSpPr>
          <p:nvPr/>
        </p:nvCxnSpPr>
        <p:spPr bwMode="auto">
          <a:xfrm flipV="1">
            <a:off x="5614987" y="2380061"/>
            <a:ext cx="0" cy="11525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12" name="AutoShape 26"/>
          <p:cNvCxnSpPr>
            <a:cxnSpLocks noChangeShapeType="1"/>
            <a:stCxn id="10" idx="2"/>
            <a:endCxn id="9" idx="1"/>
          </p:cNvCxnSpPr>
          <p:nvPr/>
        </p:nvCxnSpPr>
        <p:spPr bwMode="auto">
          <a:xfrm>
            <a:off x="4375547" y="3112295"/>
            <a:ext cx="828675" cy="57507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13" name="AutoShape 28"/>
          <p:cNvCxnSpPr>
            <a:cxnSpLocks noChangeShapeType="1"/>
            <a:stCxn id="10" idx="0"/>
            <a:endCxn id="8" idx="1"/>
          </p:cNvCxnSpPr>
          <p:nvPr/>
        </p:nvCxnSpPr>
        <p:spPr bwMode="auto">
          <a:xfrm flipV="1">
            <a:off x="4375547" y="2225279"/>
            <a:ext cx="828675" cy="57745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sm"/>
          </a:ln>
        </p:spPr>
      </p:cxnSp>
      <p:sp>
        <p:nvSpPr>
          <p:cNvPr id="14" name="Text Box 34">
            <a:extLst>
              <a:ext uri="{FF2B5EF4-FFF2-40B4-BE49-F238E27FC236}">
                <a16:creationId xmlns:a16="http://schemas.microsoft.com/office/drawing/2014/main" id="{0A42F3DB-7195-43A6-B8F5-601B7286A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6525" y="2743796"/>
            <a:ext cx="1288257" cy="4250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 dirty="0">
                <a:latin typeface="Tahoma" pitchFamily="-106" charset="0"/>
              </a:rPr>
              <a:t>SG(H) =</a:t>
            </a:r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Serialisierbarkeitstheorem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211572"/>
            <a:ext cx="11148032" cy="3902149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ct val="100000"/>
              </a:spcAft>
              <a:buNone/>
            </a:pPr>
            <a:r>
              <a:rPr lang="de-DE" sz="2000" b="0" dirty="0"/>
              <a:t>Eine Historie </a:t>
            </a:r>
            <a:r>
              <a:rPr lang="de-DE" sz="2000" b="0" i="1" dirty="0"/>
              <a:t>H</a:t>
            </a:r>
            <a:r>
              <a:rPr lang="de-DE" sz="2000" b="0" dirty="0"/>
              <a:t> ist genau dann </a:t>
            </a:r>
            <a:r>
              <a:rPr lang="de-DE" sz="2000" b="0" i="1" dirty="0"/>
              <a:t>serialisierbar</a:t>
            </a:r>
            <a:r>
              <a:rPr lang="de-DE" sz="2000" b="0" dirty="0"/>
              <a:t>, wenn der zugehörige </a:t>
            </a:r>
            <a:br>
              <a:rPr lang="de-DE" sz="2000" b="0" dirty="0"/>
            </a:br>
            <a:r>
              <a:rPr lang="de-DE" sz="2000" b="0" dirty="0" err="1"/>
              <a:t>Serialisierbarkeitsgraph</a:t>
            </a:r>
            <a:r>
              <a:rPr lang="de-DE" sz="2000" b="0" dirty="0"/>
              <a:t> </a:t>
            </a:r>
            <a:r>
              <a:rPr lang="de-DE" sz="2000" b="0" i="1" dirty="0"/>
              <a:t>SG(H) </a:t>
            </a:r>
            <a:r>
              <a:rPr lang="de-DE" sz="2000" b="0" dirty="0"/>
              <a:t>azyklisch ist.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/>
              <a:t>Weiterhin gilt: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>
                <a:solidFill>
                  <a:srgbClr val="CC0099"/>
                </a:solidFill>
              </a:rPr>
              <a:t>Historie						</a:t>
            </a:r>
            <a:r>
              <a:rPr lang="de-DE" sz="2000" b="0" dirty="0">
                <a:solidFill>
                  <a:srgbClr val="FF6600"/>
                </a:solidFill>
              </a:rPr>
              <a:t>H =</a:t>
            </a:r>
          </a:p>
          <a:p>
            <a:pPr algn="ctr">
              <a:spcBef>
                <a:spcPts val="600"/>
              </a:spcBef>
              <a:spcAft>
                <a:spcPct val="150000"/>
              </a:spcAft>
              <a:buNone/>
            </a:pP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w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(A)  w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(B)  c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1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  r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(A)  </a:t>
            </a:r>
            <a:r>
              <a:rPr lang="de-DE" sz="2000" b="0" i="1" dirty="0">
                <a:solidFill>
                  <a:srgbClr val="FF6600"/>
                </a:solidFill>
              </a:rPr>
              <a:t>r</a:t>
            </a:r>
            <a:r>
              <a:rPr lang="de-DE" sz="2000" b="0" i="1" baseline="-25000" dirty="0">
                <a:solidFill>
                  <a:srgbClr val="FF6600"/>
                </a:solidFill>
              </a:rPr>
              <a:t>3</a:t>
            </a:r>
            <a:r>
              <a:rPr lang="de-DE" sz="2000" b="0" i="1" dirty="0">
                <a:solidFill>
                  <a:srgbClr val="FF6600"/>
                </a:solidFill>
              </a:rPr>
              <a:t>(B) 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 w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(A)</a:t>
            </a:r>
            <a:r>
              <a:rPr lang="de-DE" sz="2000" b="0" i="1" dirty="0">
                <a:solidFill>
                  <a:srgbClr val="FF6600"/>
                </a:solidFill>
              </a:rPr>
              <a:t> 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 c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2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  w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3</a:t>
            </a:r>
            <a:r>
              <a:rPr lang="de-DE" sz="2000" b="0" i="1" dirty="0">
                <a:solidFill>
                  <a:srgbClr val="FF6600"/>
                </a:solidFill>
                <a:sym typeface="Symbol" pitchFamily="-106" charset="2"/>
              </a:rPr>
              <a:t>(B)  c</a:t>
            </a:r>
            <a:r>
              <a:rPr lang="de-DE" sz="2000" b="0" i="1" baseline="-25000" dirty="0">
                <a:solidFill>
                  <a:srgbClr val="FF6600"/>
                </a:solidFill>
                <a:sym typeface="Symbol" pitchFamily="-106" charset="2"/>
              </a:rPr>
              <a:t>3</a:t>
            </a:r>
          </a:p>
          <a:p>
            <a:pPr>
              <a:spcBef>
                <a:spcPts val="600"/>
              </a:spcBef>
              <a:buNone/>
            </a:pPr>
            <a:r>
              <a:rPr lang="de-DE" sz="2000" b="0" dirty="0">
                <a:sym typeface="Symbol" pitchFamily="-106" charset="2"/>
              </a:rPr>
              <a:t>   			</a:t>
            </a:r>
            <a:r>
              <a:rPr lang="de-DE" sz="2000" b="0" dirty="0" err="1">
                <a:solidFill>
                  <a:srgbClr val="CC0099"/>
                </a:solidFill>
                <a:sym typeface="Symbol" pitchFamily="-106" charset="2"/>
              </a:rPr>
              <a:t>Serialisierbarkeitsgraph</a:t>
            </a:r>
            <a:endParaRPr lang="de-DE" sz="2000" b="0" dirty="0">
              <a:solidFill>
                <a:srgbClr val="CC0099"/>
              </a:solidFill>
              <a:sym typeface="Symbol" pitchFamily="-106" charset="2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529220" y="5650704"/>
            <a:ext cx="1114425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 dirty="0">
                <a:latin typeface="Tahoma" pitchFamily="-106" charset="0"/>
              </a:rPr>
              <a:t>SG(H )=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625912" y="5079205"/>
            <a:ext cx="821531" cy="28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 dirty="0">
                <a:latin typeface="Tahoma" pitchFamily="-106" charset="0"/>
              </a:rPr>
              <a:t>T</a:t>
            </a:r>
            <a:r>
              <a:rPr lang="de-DE" i="1" baseline="-25000" dirty="0">
                <a:latin typeface="Tahoma" pitchFamily="-106" charset="0"/>
              </a:rPr>
              <a:t>2</a:t>
            </a:r>
            <a:endParaRPr lang="de-DE" i="1" dirty="0">
              <a:latin typeface="Tahoma" pitchFamily="-106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625912" y="6447232"/>
            <a:ext cx="821531" cy="28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>
                <a:latin typeface="Tahoma" pitchFamily="-106" charset="0"/>
              </a:rPr>
              <a:t>T</a:t>
            </a:r>
            <a:r>
              <a:rPr lang="de-DE" i="1" baseline="-25000">
                <a:latin typeface="Tahoma" pitchFamily="-106" charset="0"/>
              </a:rPr>
              <a:t>3</a:t>
            </a:r>
            <a:endParaRPr lang="de-DE" i="1">
              <a:latin typeface="Tahoma" pitchFamily="-106" charset="0"/>
            </a:endParaRPr>
          </a:p>
        </p:txBody>
      </p:sp>
      <p:cxnSp>
        <p:nvCxnSpPr>
          <p:cNvPr id="17" name="AutoShape 10"/>
          <p:cNvCxnSpPr>
            <a:cxnSpLocks noChangeShapeType="1"/>
            <a:endCxn id="16" idx="1"/>
          </p:cNvCxnSpPr>
          <p:nvPr/>
        </p:nvCxnSpPr>
        <p:spPr bwMode="auto">
          <a:xfrm>
            <a:off x="3797236" y="6053135"/>
            <a:ext cx="828675" cy="5381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med"/>
          </a:ln>
        </p:spPr>
      </p:cxnSp>
      <p:cxnSp>
        <p:nvCxnSpPr>
          <p:cNvPr id="18" name="AutoShape 11"/>
          <p:cNvCxnSpPr>
            <a:cxnSpLocks noChangeShapeType="1"/>
            <a:endCxn id="15" idx="1"/>
          </p:cNvCxnSpPr>
          <p:nvPr/>
        </p:nvCxnSpPr>
        <p:spPr bwMode="auto">
          <a:xfrm flipV="1">
            <a:off x="3797236" y="5224460"/>
            <a:ext cx="828675" cy="53935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lg" len="sm"/>
          </a:ln>
        </p:spPr>
      </p:cxnSp>
      <p:graphicFrame>
        <p:nvGraphicFramePr>
          <p:cNvPr id="19" name="Object 12"/>
          <p:cNvGraphicFramePr>
            <a:graphicFrameLocks noChangeAspect="1"/>
          </p:cNvGraphicFramePr>
          <p:nvPr/>
        </p:nvGraphicFramePr>
        <p:xfrm>
          <a:off x="6415420" y="5022055"/>
          <a:ext cx="2147888" cy="1754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4" imgW="901723" imgH="736370" progId="Equation.3">
                  <p:embed/>
                </p:oleObj>
              </mc:Choice>
              <mc:Fallback>
                <p:oleObj name="Equation" r:id="rId4" imgW="901723" imgH="73637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5420" y="5022055"/>
                        <a:ext cx="2147888" cy="17549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6">
            <a:extLst>
              <a:ext uri="{FF2B5EF4-FFF2-40B4-BE49-F238E27FC236}">
                <a16:creationId xmlns:a16="http://schemas.microsoft.com/office/drawing/2014/main" id="{C23FDD51-FFFF-8471-9B71-663889BE6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861" y="5722101"/>
            <a:ext cx="821531" cy="289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de-DE" i="1" dirty="0">
                <a:latin typeface="Tahoma" pitchFamily="-106" charset="0"/>
              </a:rPr>
              <a:t>T</a:t>
            </a:r>
            <a:r>
              <a:rPr lang="de-DE" i="1" baseline="-25000" dirty="0">
                <a:latin typeface="Tahoma" pitchFamily="-106" charset="0"/>
              </a:rPr>
              <a:t>1</a:t>
            </a:r>
            <a:endParaRPr lang="de-DE" i="1" dirty="0">
              <a:latin typeface="Tahoma" pitchFamily="-10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958663-E54F-4141-B589-65B49BF5E1C4}"/>
              </a:ext>
            </a:extLst>
          </p:cNvPr>
          <p:cNvSpPr/>
          <p:nvPr/>
        </p:nvSpPr>
        <p:spPr>
          <a:xfrm>
            <a:off x="5930953" y="4642465"/>
            <a:ext cx="3070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None/>
            </a:pPr>
            <a:r>
              <a:rPr lang="de-DE" dirty="0">
                <a:solidFill>
                  <a:srgbClr val="CC0099"/>
                </a:solidFill>
                <a:sym typeface="Symbol" pitchFamily="-106" charset="2"/>
              </a:rPr>
              <a:t>Topologische Sortierung(en)</a:t>
            </a:r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Eigenschaften von Historien bezüglich der Recovery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445EA46-6981-422D-B698-38F9D513D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683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Eigenschaften von Historien bezüglich der Recovery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3"/>
            <a:ext cx="11148032" cy="37646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dirty="0"/>
              <a:t>Schreib/Leseabhängigkeiten zwischen Transaktionen</a:t>
            </a:r>
          </a:p>
          <a:p>
            <a:pPr>
              <a:buNone/>
            </a:pPr>
            <a:r>
              <a:rPr lang="de-DE" b="0" dirty="0"/>
              <a:t>Wir sagen, dass in der Historie </a:t>
            </a:r>
            <a:r>
              <a:rPr lang="de-DE" b="0" i="1" dirty="0"/>
              <a:t>H T</a:t>
            </a:r>
            <a:r>
              <a:rPr lang="de-DE" b="0" i="1" baseline="-25000" dirty="0"/>
              <a:t>i</a:t>
            </a:r>
            <a:r>
              <a:rPr lang="de-DE" b="0" dirty="0"/>
              <a:t> von </a:t>
            </a:r>
            <a:r>
              <a:rPr lang="de-DE" b="0" i="1" dirty="0" err="1"/>
              <a:t>T</a:t>
            </a:r>
            <a:r>
              <a:rPr lang="de-DE" b="0" i="1" baseline="-25000" dirty="0" err="1"/>
              <a:t>j</a:t>
            </a:r>
            <a:r>
              <a:rPr lang="de-DE" b="0" dirty="0"/>
              <a:t>  liest, wenn folgendes gilt:</a:t>
            </a:r>
          </a:p>
          <a:p>
            <a:pPr marL="342900" indent="-342900">
              <a:buFontTx/>
              <a:buAutoNum type="arabicPeriod"/>
            </a:pPr>
            <a:r>
              <a:rPr lang="de-DE" b="0" dirty="0">
                <a:latin typeface="Tahoma" pitchFamily="-106" charset="0"/>
              </a:rPr>
              <a:t> </a:t>
            </a:r>
            <a:r>
              <a:rPr lang="de-DE" b="0" i="1" dirty="0" err="1">
                <a:latin typeface="Tahoma" pitchFamily="-106" charset="0"/>
              </a:rPr>
              <a:t>T</a:t>
            </a:r>
            <a:r>
              <a:rPr lang="de-DE" b="0" i="1" baseline="-25000" dirty="0" err="1">
                <a:latin typeface="Tahoma" pitchFamily="-106" charset="0"/>
              </a:rPr>
              <a:t>j</a:t>
            </a:r>
            <a:r>
              <a:rPr lang="de-DE" b="0" baseline="-25000" dirty="0">
                <a:latin typeface="Tahoma" pitchFamily="-106" charset="0"/>
              </a:rPr>
              <a:t> </a:t>
            </a:r>
            <a:r>
              <a:rPr lang="de-DE" b="0" dirty="0">
                <a:latin typeface="Tahoma" pitchFamily="-106" charset="0"/>
              </a:rPr>
              <a:t> schreibt mindestens ein Datum </a:t>
            </a:r>
            <a:r>
              <a:rPr lang="de-DE" b="0" i="1" dirty="0">
                <a:latin typeface="Tahoma" pitchFamily="-106" charset="0"/>
              </a:rPr>
              <a:t>A</a:t>
            </a:r>
            <a:r>
              <a:rPr lang="de-DE" b="0" dirty="0">
                <a:latin typeface="Tahoma" pitchFamily="-106" charset="0"/>
              </a:rPr>
              <a:t>, das </a:t>
            </a:r>
            <a:r>
              <a:rPr lang="de-DE" b="0" i="1" dirty="0">
                <a:latin typeface="Tahoma" pitchFamily="-106" charset="0"/>
              </a:rPr>
              <a:t>T</a:t>
            </a:r>
            <a:r>
              <a:rPr lang="de-DE" b="0" i="1" baseline="-25000" dirty="0">
                <a:latin typeface="Tahoma" pitchFamily="-106" charset="0"/>
              </a:rPr>
              <a:t>i</a:t>
            </a:r>
            <a:r>
              <a:rPr lang="de-DE" b="0" dirty="0">
                <a:latin typeface="Tahoma" pitchFamily="-106" charset="0"/>
              </a:rPr>
              <a:t> nachfolgend liest, also:</a:t>
            </a:r>
          </a:p>
          <a:p>
            <a:pPr marL="342900" lvl="1" indent="0">
              <a:buNone/>
            </a:pPr>
            <a:r>
              <a:rPr lang="de-DE" b="1" i="1" dirty="0">
                <a:solidFill>
                  <a:schemeClr val="accent1"/>
                </a:solidFill>
                <a:latin typeface="Tahoma" pitchFamily="-106" charset="0"/>
              </a:rPr>
              <a:t>	</a:t>
            </a:r>
            <a:r>
              <a:rPr lang="de-DE" b="1" i="1" dirty="0" err="1">
                <a:solidFill>
                  <a:schemeClr val="accent1"/>
                </a:solidFill>
                <a:latin typeface="Tahoma" pitchFamily="-106" charset="0"/>
              </a:rPr>
              <a:t>w</a:t>
            </a:r>
            <a:r>
              <a:rPr lang="de-DE" b="1" i="1" baseline="-25000" dirty="0" err="1">
                <a:solidFill>
                  <a:schemeClr val="accent1"/>
                </a:solidFill>
                <a:latin typeface="Tahoma" pitchFamily="-106" charset="0"/>
              </a:rPr>
              <a:t>j</a:t>
            </a:r>
            <a:r>
              <a:rPr lang="de-DE" b="1" i="1" dirty="0">
                <a:solidFill>
                  <a:schemeClr val="accent1"/>
                </a:solidFill>
                <a:latin typeface="Tahoma" pitchFamily="-106" charset="0"/>
              </a:rPr>
              <a:t>(A) &lt;</a:t>
            </a:r>
            <a:r>
              <a:rPr lang="de-DE" b="1" i="1" baseline="-25000" dirty="0">
                <a:solidFill>
                  <a:schemeClr val="accent1"/>
                </a:solidFill>
                <a:latin typeface="Tahoma" pitchFamily="-106" charset="0"/>
              </a:rPr>
              <a:t>H</a:t>
            </a:r>
            <a:r>
              <a:rPr lang="de-DE" b="1" i="1" dirty="0">
                <a:solidFill>
                  <a:schemeClr val="accent1"/>
                </a:solidFill>
                <a:latin typeface="Tahoma" pitchFamily="-106" charset="0"/>
              </a:rPr>
              <a:t> </a:t>
            </a:r>
            <a:r>
              <a:rPr lang="de-DE" b="1" i="1" dirty="0" err="1">
                <a:solidFill>
                  <a:schemeClr val="accent1"/>
                </a:solidFill>
                <a:latin typeface="Tahoma" pitchFamily="-106" charset="0"/>
              </a:rPr>
              <a:t>r</a:t>
            </a:r>
            <a:r>
              <a:rPr lang="de-DE" b="1" i="1" baseline="-25000" dirty="0" err="1">
                <a:solidFill>
                  <a:schemeClr val="accent1"/>
                </a:solidFill>
                <a:latin typeface="Tahoma" pitchFamily="-106" charset="0"/>
              </a:rPr>
              <a:t>i</a:t>
            </a:r>
            <a:r>
              <a:rPr lang="de-DE" b="1" i="1" dirty="0">
                <a:solidFill>
                  <a:schemeClr val="accent1"/>
                </a:solidFill>
                <a:latin typeface="Tahoma" pitchFamily="-106" charset="0"/>
              </a:rPr>
              <a:t>(A)</a:t>
            </a:r>
          </a:p>
          <a:p>
            <a:pPr marL="342900" indent="-342900">
              <a:spcBef>
                <a:spcPct val="40000"/>
              </a:spcBef>
              <a:buFontTx/>
              <a:buAutoNum type="arabicPeriod"/>
            </a:pPr>
            <a:r>
              <a:rPr lang="de-DE" b="0" dirty="0">
                <a:latin typeface="Tahoma" pitchFamily="-106" charset="0"/>
              </a:rPr>
              <a:t> </a:t>
            </a:r>
            <a:r>
              <a:rPr lang="de-DE" b="0" i="1" dirty="0">
                <a:latin typeface="Tahoma" pitchFamily="-106" charset="0"/>
              </a:rPr>
              <a:t> </a:t>
            </a:r>
            <a:r>
              <a:rPr lang="de-DE" b="0" i="1" dirty="0" err="1">
                <a:latin typeface="Tahoma" pitchFamily="-106" charset="0"/>
              </a:rPr>
              <a:t>T</a:t>
            </a:r>
            <a:r>
              <a:rPr lang="de-DE" b="0" i="1" baseline="-25000" dirty="0" err="1">
                <a:latin typeface="Tahoma" pitchFamily="-106" charset="0"/>
              </a:rPr>
              <a:t>j</a:t>
            </a:r>
            <a:r>
              <a:rPr lang="de-DE" b="0" dirty="0">
                <a:latin typeface="Tahoma" pitchFamily="-106" charset="0"/>
              </a:rPr>
              <a:t> wird (zumindest) nicht vor dem Lesevorgang von </a:t>
            </a:r>
            <a:r>
              <a:rPr lang="de-DE" b="0" i="1" dirty="0">
                <a:latin typeface="Tahoma" pitchFamily="-106" charset="0"/>
              </a:rPr>
              <a:t>T</a:t>
            </a:r>
            <a:r>
              <a:rPr lang="de-DE" b="0" i="1" baseline="-25000" dirty="0">
                <a:latin typeface="Tahoma" pitchFamily="-106" charset="0"/>
              </a:rPr>
              <a:t>i</a:t>
            </a:r>
            <a:r>
              <a:rPr lang="de-DE" b="0" i="1" dirty="0">
                <a:latin typeface="Tahoma" pitchFamily="-106" charset="0"/>
              </a:rPr>
              <a:t> </a:t>
            </a:r>
            <a:r>
              <a:rPr lang="de-DE" b="0" dirty="0">
                <a:latin typeface="Tahoma" pitchFamily="-106" charset="0"/>
              </a:rPr>
              <a:t>zurückgesetzt, also:</a:t>
            </a:r>
          </a:p>
          <a:p>
            <a:pPr marL="342900" lvl="1" indent="0">
              <a:buNone/>
            </a:pPr>
            <a:r>
              <a:rPr lang="de-DE" b="1" i="1" dirty="0">
                <a:solidFill>
                  <a:schemeClr val="accent1"/>
                </a:solidFill>
                <a:latin typeface="Tahoma" pitchFamily="-106" charset="0"/>
              </a:rPr>
              <a:t>	</a:t>
            </a:r>
            <a:r>
              <a:rPr lang="de-DE" b="1" i="1" dirty="0" err="1">
                <a:solidFill>
                  <a:schemeClr val="accent1"/>
                </a:solidFill>
                <a:latin typeface="Tahoma" pitchFamily="-106" charset="0"/>
              </a:rPr>
              <a:t>a</a:t>
            </a:r>
            <a:r>
              <a:rPr lang="de-DE" b="1" i="1" baseline="-25000" dirty="0" err="1">
                <a:solidFill>
                  <a:schemeClr val="accent1"/>
                </a:solidFill>
                <a:latin typeface="Tahoma" pitchFamily="-106" charset="0"/>
              </a:rPr>
              <a:t>j</a:t>
            </a:r>
            <a:r>
              <a:rPr lang="de-DE" b="1" i="1" dirty="0">
                <a:solidFill>
                  <a:schemeClr val="accent1"/>
                </a:solidFill>
                <a:latin typeface="Tahoma" pitchFamily="-106" charset="0"/>
              </a:rPr>
              <a:t> &lt;</a:t>
            </a:r>
            <a:r>
              <a:rPr lang="de-DE" b="1" i="1" baseline="-25000" dirty="0">
                <a:solidFill>
                  <a:schemeClr val="accent1"/>
                </a:solidFill>
                <a:latin typeface="Tahoma" pitchFamily="-106" charset="0"/>
              </a:rPr>
              <a:t>H </a:t>
            </a:r>
            <a:r>
              <a:rPr lang="de-DE" b="1" i="1" dirty="0" err="1">
                <a:solidFill>
                  <a:schemeClr val="accent1"/>
                </a:solidFill>
                <a:latin typeface="Tahoma" pitchFamily="-106" charset="0"/>
              </a:rPr>
              <a:t>r</a:t>
            </a:r>
            <a:r>
              <a:rPr lang="de-DE" b="1" i="1" baseline="-25000" dirty="0" err="1">
                <a:solidFill>
                  <a:schemeClr val="accent1"/>
                </a:solidFill>
                <a:latin typeface="Tahoma" pitchFamily="-106" charset="0"/>
              </a:rPr>
              <a:t>i</a:t>
            </a:r>
            <a:r>
              <a:rPr lang="de-DE" b="1" i="1" dirty="0">
                <a:solidFill>
                  <a:schemeClr val="accent1"/>
                </a:solidFill>
                <a:latin typeface="Tahoma" pitchFamily="-106" charset="0"/>
              </a:rPr>
              <a:t>(A)</a:t>
            </a:r>
          </a:p>
          <a:p>
            <a:pPr marL="342900" indent="-342900">
              <a:spcBef>
                <a:spcPct val="40000"/>
              </a:spcBef>
              <a:buFontTx/>
              <a:buAutoNum type="arabicPeriod"/>
            </a:pPr>
            <a:r>
              <a:rPr lang="de-DE" b="0" dirty="0">
                <a:latin typeface="Tahoma" pitchFamily="-106" charset="0"/>
              </a:rPr>
              <a:t> Alle anderen zwischenzeitlichen Schreibvorgänge auf </a:t>
            </a:r>
            <a:r>
              <a:rPr lang="de-DE" b="0" i="1" dirty="0">
                <a:latin typeface="Tahoma" pitchFamily="-106" charset="0"/>
              </a:rPr>
              <a:t>A</a:t>
            </a:r>
            <a:r>
              <a:rPr lang="de-DE" b="0" dirty="0">
                <a:latin typeface="Tahoma" pitchFamily="-106" charset="0"/>
              </a:rPr>
              <a:t> durch andere</a:t>
            </a:r>
            <a:br>
              <a:rPr lang="de-DE" b="0" dirty="0">
                <a:latin typeface="Tahoma" pitchFamily="-106" charset="0"/>
              </a:rPr>
            </a:br>
            <a:r>
              <a:rPr lang="de-DE" b="0" dirty="0">
                <a:latin typeface="Tahoma" pitchFamily="-106" charset="0"/>
              </a:rPr>
              <a:t> Transaktionen </a:t>
            </a:r>
            <a:r>
              <a:rPr lang="de-DE" b="0" i="1" dirty="0" err="1">
                <a:latin typeface="Tahoma" pitchFamily="-106" charset="0"/>
              </a:rPr>
              <a:t>T</a:t>
            </a:r>
            <a:r>
              <a:rPr lang="de-DE" b="0" i="1" baseline="-25000" dirty="0" err="1">
                <a:latin typeface="Tahoma" pitchFamily="-106" charset="0"/>
              </a:rPr>
              <a:t>k</a:t>
            </a:r>
            <a:r>
              <a:rPr lang="de-DE" b="0" dirty="0">
                <a:latin typeface="Tahoma" pitchFamily="-106" charset="0"/>
              </a:rPr>
              <a:t> werden vor dem Lesen durch</a:t>
            </a:r>
            <a:r>
              <a:rPr lang="de-DE" b="0" i="1" dirty="0">
                <a:latin typeface="Tahoma" pitchFamily="-106" charset="0"/>
              </a:rPr>
              <a:t> T</a:t>
            </a:r>
            <a:r>
              <a:rPr lang="de-DE" b="0" i="1" baseline="-25000" dirty="0">
                <a:latin typeface="Tahoma" pitchFamily="-106" charset="0"/>
              </a:rPr>
              <a:t>i</a:t>
            </a:r>
            <a:r>
              <a:rPr lang="de-DE" b="0" dirty="0">
                <a:latin typeface="Tahoma" pitchFamily="-106" charset="0"/>
              </a:rPr>
              <a:t> zurückgesetzt. Falls also ein</a:t>
            </a:r>
            <a:br>
              <a:rPr lang="de-DE" b="0" dirty="0">
                <a:latin typeface="Tahoma" pitchFamily="-106" charset="0"/>
              </a:rPr>
            </a:br>
            <a:r>
              <a:rPr lang="de-DE" b="0" dirty="0">
                <a:latin typeface="Tahoma" pitchFamily="-106" charset="0"/>
              </a:rPr>
              <a:t> </a:t>
            </a:r>
            <a:r>
              <a:rPr lang="de-DE" b="0" i="1" dirty="0" err="1">
                <a:latin typeface="Tahoma" pitchFamily="-106" charset="0"/>
              </a:rPr>
              <a:t>w</a:t>
            </a:r>
            <a:r>
              <a:rPr lang="de-DE" b="0" i="1" baseline="-25000" dirty="0" err="1">
                <a:latin typeface="Tahoma" pitchFamily="-106" charset="0"/>
              </a:rPr>
              <a:t>k</a:t>
            </a:r>
            <a:r>
              <a:rPr lang="de-DE" b="0" i="1" dirty="0">
                <a:latin typeface="Tahoma" pitchFamily="-106" charset="0"/>
              </a:rPr>
              <a:t>(A)</a:t>
            </a:r>
            <a:r>
              <a:rPr lang="de-DE" b="0" dirty="0">
                <a:latin typeface="Tahoma" pitchFamily="-106" charset="0"/>
              </a:rPr>
              <a:t> mit </a:t>
            </a:r>
            <a:r>
              <a:rPr lang="de-DE" b="0" i="1" dirty="0" err="1">
                <a:latin typeface="Tahoma" pitchFamily="-106" charset="0"/>
              </a:rPr>
              <a:t>w</a:t>
            </a:r>
            <a:r>
              <a:rPr lang="de-DE" b="0" i="1" baseline="-25000" dirty="0" err="1">
                <a:latin typeface="Tahoma" pitchFamily="-106" charset="0"/>
              </a:rPr>
              <a:t>j</a:t>
            </a:r>
            <a:r>
              <a:rPr lang="de-DE" b="0" i="1" dirty="0">
                <a:latin typeface="Tahoma" pitchFamily="-106" charset="0"/>
              </a:rPr>
              <a:t>(A) &lt; </a:t>
            </a:r>
            <a:r>
              <a:rPr lang="de-DE" b="0" i="1" dirty="0" err="1">
                <a:latin typeface="Tahoma" pitchFamily="-106" charset="0"/>
              </a:rPr>
              <a:t>w</a:t>
            </a:r>
            <a:r>
              <a:rPr lang="de-DE" b="0" i="1" baseline="-25000" dirty="0" err="1">
                <a:latin typeface="Tahoma" pitchFamily="-106" charset="0"/>
              </a:rPr>
              <a:t>k</a:t>
            </a:r>
            <a:r>
              <a:rPr lang="de-DE" b="0" i="1" dirty="0">
                <a:latin typeface="Tahoma" pitchFamily="-106" charset="0"/>
              </a:rPr>
              <a:t>(A) &lt; </a:t>
            </a:r>
            <a:r>
              <a:rPr lang="de-DE" b="0" i="1" dirty="0" err="1">
                <a:latin typeface="Tahoma" pitchFamily="-106" charset="0"/>
              </a:rPr>
              <a:t>r</a:t>
            </a:r>
            <a:r>
              <a:rPr lang="de-DE" b="0" i="1" baseline="-25000" dirty="0" err="1">
                <a:latin typeface="Tahoma" pitchFamily="-106" charset="0"/>
              </a:rPr>
              <a:t>i</a:t>
            </a:r>
            <a:r>
              <a:rPr lang="de-DE" b="0" i="1" dirty="0">
                <a:latin typeface="Tahoma" pitchFamily="-106" charset="0"/>
              </a:rPr>
              <a:t>(A)</a:t>
            </a:r>
            <a:r>
              <a:rPr lang="de-DE" b="0" dirty="0">
                <a:latin typeface="Tahoma" pitchFamily="-106" charset="0"/>
              </a:rPr>
              <a:t> existiert, so muss es auch ein </a:t>
            </a:r>
            <a:r>
              <a:rPr lang="de-DE" b="0" i="1" dirty="0" err="1">
                <a:latin typeface="Tahoma" pitchFamily="-106" charset="0"/>
              </a:rPr>
              <a:t>a</a:t>
            </a:r>
            <a:r>
              <a:rPr lang="de-DE" b="0" i="1" baseline="-25000" dirty="0" err="1">
                <a:latin typeface="Tahoma" pitchFamily="-106" charset="0"/>
              </a:rPr>
              <a:t>k</a:t>
            </a:r>
            <a:r>
              <a:rPr lang="de-DE" b="0" i="1" baseline="-25000" dirty="0">
                <a:latin typeface="Tahoma" pitchFamily="-106" charset="0"/>
              </a:rPr>
              <a:t> </a:t>
            </a:r>
            <a:r>
              <a:rPr lang="de-DE" b="0" i="1" dirty="0">
                <a:latin typeface="Tahoma" pitchFamily="-106" charset="0"/>
              </a:rPr>
              <a:t>&lt; </a:t>
            </a:r>
            <a:r>
              <a:rPr lang="de-DE" b="0" i="1" dirty="0" err="1">
                <a:latin typeface="Tahoma" pitchFamily="-106" charset="0"/>
              </a:rPr>
              <a:t>r</a:t>
            </a:r>
            <a:r>
              <a:rPr lang="de-DE" b="0" i="1" baseline="-25000" dirty="0" err="1">
                <a:latin typeface="Tahoma" pitchFamily="-106" charset="0"/>
              </a:rPr>
              <a:t>i</a:t>
            </a:r>
            <a:r>
              <a:rPr lang="de-DE" b="0" i="1" dirty="0">
                <a:latin typeface="Tahoma" pitchFamily="-106" charset="0"/>
              </a:rPr>
              <a:t>(A)</a:t>
            </a:r>
            <a:r>
              <a:rPr lang="de-DE" b="0" dirty="0">
                <a:latin typeface="Tahoma" pitchFamily="-106" charset="0"/>
              </a:rPr>
              <a:t> geben.</a:t>
            </a:r>
          </a:p>
          <a:p>
            <a:pPr>
              <a:buNone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1936601" y="4593265"/>
            <a:ext cx="5715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Eigenschaften von Historien bezüglich der </a:t>
            </a:r>
            <a:r>
              <a:rPr lang="de-DE" dirty="0" err="1"/>
              <a:t>Recovery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3"/>
            <a:ext cx="11148032" cy="37646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dirty="0"/>
              <a:t>Rücksetzbare Historien</a:t>
            </a:r>
            <a:endParaRPr lang="de-DE" b="0" dirty="0">
              <a:solidFill>
                <a:srgbClr val="CC0099"/>
              </a:solidFill>
            </a:endParaRPr>
          </a:p>
          <a:p>
            <a:pPr algn="just">
              <a:spcBef>
                <a:spcPct val="20000"/>
              </a:spcBef>
              <a:buClr>
                <a:schemeClr val="accent2"/>
              </a:buClr>
              <a:buNone/>
            </a:pPr>
            <a:r>
              <a:rPr kumimoji="1" lang="de-DE" b="0" dirty="0">
                <a:latin typeface="Tahoma" pitchFamily="-106" charset="0"/>
              </a:rPr>
              <a:t>Eine Historie heißt rücksetzbar, falls immer die schreibende Transaktion </a:t>
            </a:r>
            <a:br>
              <a:rPr kumimoji="1" lang="de-DE" b="0" dirty="0">
                <a:latin typeface="Tahoma" pitchFamily="-106" charset="0"/>
              </a:rPr>
            </a:br>
            <a:r>
              <a:rPr kumimoji="1" lang="de-DE" b="0" dirty="0">
                <a:latin typeface="Tahoma" pitchFamily="-106" charset="0"/>
              </a:rPr>
              <a:t>(in unserer Notation </a:t>
            </a:r>
            <a:r>
              <a:rPr kumimoji="1" lang="de-DE" b="0" i="1" dirty="0" err="1">
                <a:latin typeface="Tahoma" pitchFamily="-106" charset="0"/>
              </a:rPr>
              <a:t>T</a:t>
            </a:r>
            <a:r>
              <a:rPr kumimoji="1" lang="de-DE" b="0" i="1" baseline="-25000" dirty="0" err="1">
                <a:latin typeface="Tahoma" pitchFamily="-106" charset="0"/>
              </a:rPr>
              <a:t>j</a:t>
            </a:r>
            <a:r>
              <a:rPr kumimoji="1" lang="de-DE" b="0" dirty="0">
                <a:latin typeface="Tahoma" pitchFamily="-106" charset="0"/>
              </a:rPr>
              <a:t>) vor der lesenden Transaktion (</a:t>
            </a:r>
            <a:r>
              <a:rPr kumimoji="1" lang="de-DE" b="0" i="1" dirty="0">
                <a:latin typeface="Tahoma" pitchFamily="-106" charset="0"/>
              </a:rPr>
              <a:t>T</a:t>
            </a:r>
            <a:r>
              <a:rPr kumimoji="1" lang="de-DE" b="0" i="1" baseline="-25000" dirty="0">
                <a:latin typeface="Tahoma" pitchFamily="-106" charset="0"/>
              </a:rPr>
              <a:t>i</a:t>
            </a:r>
            <a:r>
              <a:rPr kumimoji="1" lang="de-DE" b="0" dirty="0">
                <a:latin typeface="Tahoma" pitchFamily="-106" charset="0"/>
              </a:rPr>
              <a:t> genannt) ihr </a:t>
            </a:r>
            <a:r>
              <a:rPr kumimoji="1" lang="de-DE" dirty="0" err="1">
                <a:latin typeface="Tahoma" pitchFamily="-106" charset="0"/>
              </a:rPr>
              <a:t>commit</a:t>
            </a:r>
            <a:r>
              <a:rPr kumimoji="1" lang="de-DE" dirty="0">
                <a:latin typeface="Tahoma" pitchFamily="-106" charset="0"/>
              </a:rPr>
              <a:t> </a:t>
            </a:r>
            <a:r>
              <a:rPr kumimoji="1" lang="de-DE" b="0" dirty="0">
                <a:latin typeface="Tahoma" pitchFamily="-106" charset="0"/>
              </a:rPr>
              <a:t>durchführt, also: </a:t>
            </a:r>
          </a:p>
          <a:p>
            <a:pPr marL="0" indent="0" algn="just">
              <a:spcBef>
                <a:spcPct val="20000"/>
              </a:spcBef>
              <a:buClr>
                <a:schemeClr val="accent2"/>
              </a:buClr>
              <a:buNone/>
            </a:pPr>
            <a:r>
              <a:rPr kumimoji="1" lang="de-DE" i="1" dirty="0">
                <a:solidFill>
                  <a:schemeClr val="accent1"/>
                </a:solidFill>
                <a:latin typeface="Tahoma" pitchFamily="-106" charset="0"/>
              </a:rPr>
              <a:t>	</a:t>
            </a:r>
            <a:r>
              <a:rPr kumimoji="1" lang="de-DE" i="1" dirty="0" err="1">
                <a:solidFill>
                  <a:schemeClr val="accent1"/>
                </a:solidFill>
                <a:latin typeface="Tahoma" pitchFamily="-106" charset="0"/>
              </a:rPr>
              <a:t>c</a:t>
            </a:r>
            <a:r>
              <a:rPr kumimoji="1" lang="de-DE" i="1" baseline="-25000" dirty="0" err="1">
                <a:solidFill>
                  <a:schemeClr val="accent1"/>
                </a:solidFill>
                <a:latin typeface="Tahoma" pitchFamily="-106" charset="0"/>
              </a:rPr>
              <a:t>j</a:t>
            </a:r>
            <a:r>
              <a:rPr kumimoji="1" lang="de-DE" i="1" dirty="0">
                <a:solidFill>
                  <a:schemeClr val="accent1"/>
                </a:solidFill>
                <a:latin typeface="Tahoma" pitchFamily="-106" charset="0"/>
              </a:rPr>
              <a:t> &lt;</a:t>
            </a:r>
            <a:r>
              <a:rPr kumimoji="1" lang="de-DE" i="1" baseline="-25000" dirty="0">
                <a:solidFill>
                  <a:schemeClr val="accent1"/>
                </a:solidFill>
                <a:latin typeface="Tahoma" pitchFamily="-106" charset="0"/>
              </a:rPr>
              <a:t>H  </a:t>
            </a:r>
            <a:r>
              <a:rPr kumimoji="1" lang="de-DE" i="1" dirty="0">
                <a:solidFill>
                  <a:schemeClr val="accent1"/>
                </a:solidFill>
                <a:latin typeface="Tahoma" pitchFamily="-106" charset="0"/>
              </a:rPr>
              <a:t>c</a:t>
            </a:r>
            <a:r>
              <a:rPr kumimoji="1" lang="de-DE" i="1" baseline="-25000" dirty="0">
                <a:solidFill>
                  <a:schemeClr val="accent1"/>
                </a:solidFill>
                <a:latin typeface="Tahoma" pitchFamily="-106" charset="0"/>
              </a:rPr>
              <a:t>i </a:t>
            </a:r>
            <a:r>
              <a:rPr kumimoji="1" lang="de-DE" b="0" dirty="0">
                <a:latin typeface="Tahoma" pitchFamily="-106" charset="0"/>
              </a:rPr>
              <a:t> </a:t>
            </a:r>
          </a:p>
          <a:p>
            <a:pPr algn="just">
              <a:spcBef>
                <a:spcPct val="20000"/>
              </a:spcBef>
              <a:buClr>
                <a:schemeClr val="accent2"/>
              </a:buClr>
              <a:buNone/>
            </a:pPr>
            <a:endParaRPr kumimoji="1" lang="de-DE" b="0" dirty="0">
              <a:latin typeface="Tahoma" pitchFamily="-106" charset="0"/>
            </a:endParaRPr>
          </a:p>
          <a:p>
            <a:pPr algn="just">
              <a:spcBef>
                <a:spcPct val="20000"/>
              </a:spcBef>
              <a:buClr>
                <a:schemeClr val="accent2"/>
              </a:buClr>
              <a:buNone/>
            </a:pPr>
            <a:r>
              <a:rPr kumimoji="1" lang="de-DE" dirty="0">
                <a:latin typeface="Tahoma" pitchFamily="-106" charset="0"/>
              </a:rPr>
              <a:t>Anders ausgedrückt:</a:t>
            </a:r>
            <a:r>
              <a:rPr kumimoji="1" lang="de-DE" b="0" dirty="0">
                <a:latin typeface="Tahoma" pitchFamily="-106" charset="0"/>
              </a:rPr>
              <a:t> Eine Transaktion darf erst dann ihr </a:t>
            </a:r>
            <a:r>
              <a:rPr kumimoji="1" lang="de-DE" dirty="0" err="1">
                <a:solidFill>
                  <a:schemeClr val="accent1"/>
                </a:solidFill>
                <a:latin typeface="Tahoma" pitchFamily="-106" charset="0"/>
              </a:rPr>
              <a:t>commit</a:t>
            </a:r>
            <a:r>
              <a:rPr kumimoji="1" lang="de-DE" dirty="0">
                <a:latin typeface="Tahoma" pitchFamily="-106" charset="0"/>
              </a:rPr>
              <a:t> </a:t>
            </a:r>
            <a:r>
              <a:rPr kumimoji="1" lang="de-DE" b="0" dirty="0">
                <a:latin typeface="Tahoma" pitchFamily="-106" charset="0"/>
              </a:rPr>
              <a:t>durchführen, wenn alle Transaktionen, von denen sie gelesen hat, beendet sind.</a:t>
            </a:r>
            <a:endParaRPr lang="de-DE" b="0" dirty="0">
              <a:latin typeface="Tahoma" pitchFamily="-106" charset="0"/>
            </a:endParaRPr>
          </a:p>
          <a:p>
            <a:pPr>
              <a:buNone/>
            </a:pPr>
            <a:endParaRPr lang="de-DE" b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Eigenschaften von Historien bezüglich der </a:t>
            </a:r>
            <a:r>
              <a:rPr lang="de-DE" dirty="0" err="1"/>
              <a:t>Recovery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179674"/>
            <a:ext cx="11148032" cy="39340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dirty="0"/>
              <a:t>Beispiel-Historie </a:t>
            </a:r>
            <a:r>
              <a:rPr lang="de-DE" i="1" dirty="0"/>
              <a:t>mit</a:t>
            </a:r>
            <a:r>
              <a:rPr lang="de-DE" dirty="0"/>
              <a:t> kaskadierendem Rücksetzen: „Lawine von Rollbacks“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/>
              <a:t>Historien </a:t>
            </a:r>
            <a:r>
              <a:rPr lang="de-DE" i="1" dirty="0"/>
              <a:t>ohne</a:t>
            </a:r>
            <a:r>
              <a:rPr lang="de-DE" dirty="0"/>
              <a:t> kaskadierendes Rücksetzen</a:t>
            </a:r>
          </a:p>
          <a:p>
            <a:pPr>
              <a:buNone/>
            </a:pPr>
            <a:r>
              <a:rPr lang="de-DE" sz="2000" b="0" dirty="0">
                <a:latin typeface="Tahoma" pitchFamily="-106" charset="0"/>
              </a:rPr>
              <a:t>Eine Historie vermeidet kaskadierendes Rücksetzen, wenn für je zwei TAs </a:t>
            </a:r>
            <a:r>
              <a:rPr lang="de-DE" sz="2000" b="0" i="1" dirty="0">
                <a:latin typeface="Tahoma" pitchFamily="-106" charset="0"/>
              </a:rPr>
              <a:t>T</a:t>
            </a:r>
            <a:r>
              <a:rPr lang="de-DE" sz="2000" b="0" i="1" baseline="-25000" dirty="0">
                <a:latin typeface="Tahoma" pitchFamily="-106" charset="0"/>
              </a:rPr>
              <a:t>i</a:t>
            </a:r>
            <a:r>
              <a:rPr lang="de-DE" sz="2000" b="0" i="1" dirty="0">
                <a:latin typeface="Tahoma" pitchFamily="-106" charset="0"/>
              </a:rPr>
              <a:t> </a:t>
            </a:r>
            <a:r>
              <a:rPr lang="de-DE" sz="2000" b="0" dirty="0">
                <a:latin typeface="Tahoma" pitchFamily="-106" charset="0"/>
              </a:rPr>
              <a:t>und </a:t>
            </a:r>
            <a:r>
              <a:rPr lang="de-DE" sz="2000" b="0" i="1" dirty="0" err="1">
                <a:latin typeface="Tahoma" pitchFamily="-106" charset="0"/>
              </a:rPr>
              <a:t>T</a:t>
            </a:r>
            <a:r>
              <a:rPr lang="de-DE" sz="2000" b="0" i="1" baseline="-25000" dirty="0" err="1">
                <a:latin typeface="Tahoma" pitchFamily="-106" charset="0"/>
              </a:rPr>
              <a:t>j</a:t>
            </a:r>
            <a:r>
              <a:rPr lang="de-DE" sz="2000" b="0" i="1" dirty="0">
                <a:latin typeface="Tahoma" pitchFamily="-106" charset="0"/>
              </a:rPr>
              <a:t> </a:t>
            </a:r>
            <a:r>
              <a:rPr lang="de-DE" sz="2000" b="0" dirty="0">
                <a:latin typeface="Tahoma" pitchFamily="-106" charset="0"/>
              </a:rPr>
              <a:t>gilt:</a:t>
            </a:r>
          </a:p>
          <a:p>
            <a:pPr marL="457200" lvl="1" indent="0">
              <a:buClr>
                <a:schemeClr val="accent2"/>
              </a:buClr>
              <a:buNone/>
            </a:pPr>
            <a:r>
              <a:rPr lang="de-DE" sz="2000" i="1" dirty="0" err="1">
                <a:latin typeface="Tahoma" pitchFamily="-106" charset="0"/>
              </a:rPr>
              <a:t>c</a:t>
            </a:r>
            <a:r>
              <a:rPr lang="de-DE" sz="2000" i="1" baseline="-25000" dirty="0" err="1">
                <a:latin typeface="Tahoma" pitchFamily="-106" charset="0"/>
              </a:rPr>
              <a:t>j</a:t>
            </a:r>
            <a:r>
              <a:rPr lang="de-DE" sz="2000" i="1" dirty="0">
                <a:latin typeface="Tahoma" pitchFamily="-106" charset="0"/>
              </a:rPr>
              <a:t> &lt;</a:t>
            </a:r>
            <a:r>
              <a:rPr lang="de-DE" sz="2000" i="1" baseline="-25000" dirty="0">
                <a:latin typeface="Tahoma" pitchFamily="-106" charset="0"/>
              </a:rPr>
              <a:t>H</a:t>
            </a:r>
            <a:r>
              <a:rPr lang="de-DE" sz="2000" i="1" dirty="0">
                <a:latin typeface="Tahoma" pitchFamily="-106" charset="0"/>
              </a:rPr>
              <a:t> </a:t>
            </a:r>
            <a:r>
              <a:rPr lang="de-DE" sz="2000" i="1" dirty="0" err="1">
                <a:latin typeface="Tahoma" pitchFamily="-106" charset="0"/>
              </a:rPr>
              <a:t>r</a:t>
            </a:r>
            <a:r>
              <a:rPr lang="de-DE" sz="2000" i="1" baseline="-25000" dirty="0" err="1">
                <a:latin typeface="Tahoma" pitchFamily="-106" charset="0"/>
              </a:rPr>
              <a:t>i</a:t>
            </a:r>
            <a:r>
              <a:rPr lang="de-DE" sz="2000" i="1" dirty="0">
                <a:latin typeface="Tahoma" pitchFamily="-106" charset="0"/>
              </a:rPr>
              <a:t>(A)</a:t>
            </a:r>
            <a:r>
              <a:rPr lang="de-DE" sz="2000" dirty="0">
                <a:latin typeface="Tahoma" pitchFamily="-106" charset="0"/>
              </a:rPr>
              <a:t> gilt, wann immer </a:t>
            </a:r>
            <a:r>
              <a:rPr lang="de-DE" sz="2000" i="1" dirty="0" err="1">
                <a:latin typeface="Tahoma" pitchFamily="-106" charset="0"/>
              </a:rPr>
              <a:t>T</a:t>
            </a:r>
            <a:r>
              <a:rPr lang="de-DE" sz="2000" i="1" baseline="-25000" dirty="0" err="1">
                <a:latin typeface="Tahoma" pitchFamily="-106" charset="0"/>
              </a:rPr>
              <a:t>i</a:t>
            </a:r>
            <a:r>
              <a:rPr lang="de-DE" sz="2000" dirty="0">
                <a:latin typeface="Tahoma" pitchFamily="-106" charset="0"/>
              </a:rPr>
              <a:t> ein Datum </a:t>
            </a:r>
            <a:r>
              <a:rPr lang="de-DE" sz="2000" i="1" dirty="0">
                <a:latin typeface="Tahoma" pitchFamily="-106" charset="0"/>
              </a:rPr>
              <a:t>A</a:t>
            </a:r>
            <a:r>
              <a:rPr lang="de-DE" sz="2000" dirty="0">
                <a:latin typeface="Tahoma" pitchFamily="-106" charset="0"/>
              </a:rPr>
              <a:t> von </a:t>
            </a:r>
            <a:r>
              <a:rPr lang="de-DE" sz="2000" i="1" dirty="0" err="1">
                <a:latin typeface="Tahoma" pitchFamily="-106" charset="0"/>
              </a:rPr>
              <a:t>T</a:t>
            </a:r>
            <a:r>
              <a:rPr lang="de-DE" sz="2000" i="1" baseline="-25000" dirty="0" err="1">
                <a:latin typeface="Tahoma" pitchFamily="-106" charset="0"/>
              </a:rPr>
              <a:t>j</a:t>
            </a:r>
            <a:r>
              <a:rPr lang="de-DE" sz="2000" i="1" dirty="0">
                <a:latin typeface="Tahoma" pitchFamily="-106" charset="0"/>
              </a:rPr>
              <a:t> </a:t>
            </a:r>
            <a:r>
              <a:rPr lang="de-DE" sz="2000" dirty="0">
                <a:latin typeface="Tahoma" pitchFamily="-106" charset="0"/>
              </a:rPr>
              <a:t>liest.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28</a:t>
            </a:fld>
            <a:endParaRPr lang="de-DE" dirty="0"/>
          </a:p>
        </p:txBody>
      </p:sp>
      <p:graphicFrame>
        <p:nvGraphicFramePr>
          <p:cNvPr id="8" name="Group 5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768657"/>
              </p:ext>
            </p:extLst>
          </p:nvPr>
        </p:nvGraphicFramePr>
        <p:xfrm>
          <a:off x="2504073" y="2594344"/>
          <a:ext cx="4572000" cy="2564892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Schritt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2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. .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(A)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(A)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(B)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(B)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(C)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(C)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w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(D)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</a:t>
                      </a:r>
                      <a:r>
                        <a:rPr kumimoji="1" lang="de-DE" sz="12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r>
                        <a:rPr kumimoji="1" lang="de-DE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(D)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317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9.</a:t>
                      </a:r>
                    </a:p>
                  </a:txBody>
                  <a:tcPr marL="68580" marR="68580" marT="34290" marB="3429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r>
                        <a:rPr kumimoji="1" lang="de-DE" sz="12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1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abort</a:t>
                      </a:r>
                      <a:r>
                        <a:rPr kumimoji="1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Strikte Historien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3"/>
            <a:ext cx="11148032" cy="3764658"/>
          </a:xfrm>
        </p:spPr>
        <p:txBody>
          <a:bodyPr>
            <a:noAutofit/>
          </a:bodyPr>
          <a:lstStyle/>
          <a:p>
            <a:pPr marL="285750" indent="-285750">
              <a:spcAft>
                <a:spcPct val="100000"/>
              </a:spcAft>
              <a:buNone/>
            </a:pPr>
            <a:r>
              <a:rPr lang="de-DE" b="0" dirty="0"/>
              <a:t>Eine Historie ist </a:t>
            </a:r>
            <a:r>
              <a:rPr lang="de-DE" dirty="0"/>
              <a:t>strikt</a:t>
            </a:r>
            <a:r>
              <a:rPr lang="de-DE" b="0" dirty="0"/>
              <a:t>, wenn für je zwei TAs </a:t>
            </a:r>
            <a:r>
              <a:rPr lang="de-DE" b="0" i="1" dirty="0" err="1"/>
              <a:t>T</a:t>
            </a:r>
            <a:r>
              <a:rPr lang="de-DE" b="0" i="1" baseline="-25000" dirty="0" err="1"/>
              <a:t>i</a:t>
            </a:r>
            <a:r>
              <a:rPr lang="de-DE" b="0" dirty="0"/>
              <a:t> und </a:t>
            </a:r>
            <a:r>
              <a:rPr lang="de-DE" b="0" i="1" dirty="0" err="1"/>
              <a:t>T</a:t>
            </a:r>
            <a:r>
              <a:rPr lang="de-DE" b="0" i="1" baseline="-25000" dirty="0" err="1"/>
              <a:t>j</a:t>
            </a:r>
            <a:r>
              <a:rPr lang="de-DE" b="0" i="1" dirty="0"/>
              <a:t> </a:t>
            </a:r>
            <a:r>
              <a:rPr lang="de-DE" b="0" dirty="0"/>
              <a:t>gilt: Wenn</a:t>
            </a:r>
          </a:p>
          <a:p>
            <a:pPr marL="285750" indent="-285750" algn="ctr">
              <a:spcAft>
                <a:spcPct val="100000"/>
              </a:spcAft>
              <a:buNone/>
            </a:pPr>
            <a:r>
              <a:rPr lang="de-DE" b="0" i="1" dirty="0" err="1">
                <a:solidFill>
                  <a:srgbClr val="CC0099"/>
                </a:solidFill>
              </a:rPr>
              <a:t>w</a:t>
            </a:r>
            <a:r>
              <a:rPr lang="de-DE" b="0" i="1" baseline="-25000" dirty="0" err="1">
                <a:solidFill>
                  <a:srgbClr val="CC0099"/>
                </a:solidFill>
              </a:rPr>
              <a:t>j</a:t>
            </a:r>
            <a:r>
              <a:rPr lang="de-DE" b="0" i="1" dirty="0">
                <a:solidFill>
                  <a:srgbClr val="CC0099"/>
                </a:solidFill>
              </a:rPr>
              <a:t>(A) &lt;</a:t>
            </a:r>
            <a:r>
              <a:rPr lang="de-DE" b="0" i="1" baseline="-25000" dirty="0">
                <a:solidFill>
                  <a:srgbClr val="CC0099"/>
                </a:solidFill>
              </a:rPr>
              <a:t>H</a:t>
            </a:r>
            <a:r>
              <a:rPr lang="de-DE" b="0" i="1" dirty="0">
                <a:solidFill>
                  <a:srgbClr val="CC0099"/>
                </a:solidFill>
              </a:rPr>
              <a:t> </a:t>
            </a:r>
            <a:r>
              <a:rPr lang="de-DE" b="0" i="1" dirty="0" err="1">
                <a:solidFill>
                  <a:srgbClr val="CC0099"/>
                </a:solidFill>
              </a:rPr>
              <a:t>o</a:t>
            </a:r>
            <a:r>
              <a:rPr lang="de-DE" b="0" i="1" baseline="-25000" dirty="0" err="1">
                <a:solidFill>
                  <a:srgbClr val="CC0099"/>
                </a:solidFill>
              </a:rPr>
              <a:t>i</a:t>
            </a:r>
            <a:r>
              <a:rPr lang="de-DE" b="0" i="1" dirty="0">
                <a:solidFill>
                  <a:srgbClr val="CC0099"/>
                </a:solidFill>
              </a:rPr>
              <a:t>(A)</a:t>
            </a:r>
            <a:r>
              <a:rPr lang="de-DE" b="0" dirty="0"/>
              <a:t>, mit</a:t>
            </a:r>
            <a:r>
              <a:rPr lang="de-DE" b="0" i="1" dirty="0"/>
              <a:t> </a:t>
            </a:r>
            <a:r>
              <a:rPr lang="de-DE" b="0" i="1" dirty="0" err="1"/>
              <a:t>o</a:t>
            </a:r>
            <a:r>
              <a:rPr lang="de-DE" b="0" i="1" baseline="-25000" dirty="0" err="1"/>
              <a:t>i</a:t>
            </a:r>
            <a:r>
              <a:rPr lang="de-DE" b="0" i="1" dirty="0"/>
              <a:t> = </a:t>
            </a:r>
            <a:r>
              <a:rPr lang="de-DE" b="0" i="1" dirty="0" err="1"/>
              <a:t>r</a:t>
            </a:r>
            <a:r>
              <a:rPr lang="de-DE" b="0" i="1" baseline="-25000" dirty="0" err="1"/>
              <a:t>i</a:t>
            </a:r>
            <a:r>
              <a:rPr lang="de-DE" b="0" i="1" dirty="0"/>
              <a:t> </a:t>
            </a:r>
            <a:r>
              <a:rPr lang="de-DE" b="0" dirty="0"/>
              <a:t>oder</a:t>
            </a:r>
            <a:r>
              <a:rPr lang="de-DE" b="0" i="1" dirty="0"/>
              <a:t> </a:t>
            </a:r>
            <a:r>
              <a:rPr lang="de-DE" b="0" i="1" dirty="0" err="1"/>
              <a:t>o</a:t>
            </a:r>
            <a:r>
              <a:rPr lang="de-DE" b="0" i="1" baseline="-25000" dirty="0" err="1"/>
              <a:t>i</a:t>
            </a:r>
            <a:r>
              <a:rPr lang="de-DE" b="0" i="1" dirty="0"/>
              <a:t> = </a:t>
            </a:r>
            <a:r>
              <a:rPr lang="de-DE" b="0" i="1" dirty="0" err="1"/>
              <a:t>w</a:t>
            </a:r>
            <a:r>
              <a:rPr lang="de-DE" b="0" i="1" baseline="-25000" dirty="0" err="1"/>
              <a:t>i</a:t>
            </a:r>
            <a:r>
              <a:rPr lang="de-DE" b="0" dirty="0"/>
              <a:t>,</a:t>
            </a:r>
            <a:r>
              <a:rPr lang="de-DE" b="0" i="1" dirty="0"/>
              <a:t> </a:t>
            </a:r>
          </a:p>
          <a:p>
            <a:pPr marL="285750" indent="-285750">
              <a:spcAft>
                <a:spcPct val="100000"/>
              </a:spcAft>
              <a:buNone/>
            </a:pPr>
            <a:r>
              <a:rPr lang="de-DE" b="0" dirty="0"/>
              <a:t>dann muss gelten:</a:t>
            </a:r>
          </a:p>
          <a:p>
            <a:pPr marL="342900" indent="-342900">
              <a:spcAft>
                <a:spcPct val="100000"/>
              </a:spcAft>
              <a:buClrTx/>
              <a:buFont typeface="Symbol" panose="05050102010706020507" pitchFamily="18" charset="2"/>
              <a:buChar char="-"/>
            </a:pPr>
            <a:r>
              <a:rPr lang="de-DE" b="0" dirty="0"/>
              <a:t> </a:t>
            </a:r>
            <a:r>
              <a:rPr lang="de-DE" b="0" dirty="0" err="1">
                <a:solidFill>
                  <a:srgbClr val="FF6600"/>
                </a:solidFill>
              </a:rPr>
              <a:t>a</a:t>
            </a:r>
            <a:r>
              <a:rPr lang="de-DE" b="0" baseline="-25000" dirty="0" err="1">
                <a:solidFill>
                  <a:srgbClr val="FF6600"/>
                </a:solidFill>
              </a:rPr>
              <a:t>j</a:t>
            </a:r>
            <a:r>
              <a:rPr lang="de-DE" b="0" dirty="0">
                <a:solidFill>
                  <a:srgbClr val="FF6600"/>
                </a:solidFill>
              </a:rPr>
              <a:t> &lt;</a:t>
            </a:r>
            <a:r>
              <a:rPr lang="de-DE" b="0" baseline="-25000" dirty="0">
                <a:solidFill>
                  <a:srgbClr val="FF6600"/>
                </a:solidFill>
              </a:rPr>
              <a:t>H</a:t>
            </a:r>
            <a:r>
              <a:rPr lang="de-DE" b="0" dirty="0">
                <a:solidFill>
                  <a:srgbClr val="FF6600"/>
                </a:solidFill>
              </a:rPr>
              <a:t> </a:t>
            </a:r>
            <a:r>
              <a:rPr lang="de-DE" b="0" dirty="0" err="1">
                <a:solidFill>
                  <a:srgbClr val="FF6600"/>
                </a:solidFill>
              </a:rPr>
              <a:t>o</a:t>
            </a:r>
            <a:r>
              <a:rPr lang="de-DE" b="0" baseline="-25000" dirty="0" err="1">
                <a:solidFill>
                  <a:srgbClr val="FF6600"/>
                </a:solidFill>
              </a:rPr>
              <a:t>i</a:t>
            </a:r>
            <a:r>
              <a:rPr lang="de-DE" b="0" dirty="0">
                <a:solidFill>
                  <a:srgbClr val="FF6600"/>
                </a:solidFill>
              </a:rPr>
              <a:t>(A) </a:t>
            </a:r>
            <a:r>
              <a:rPr lang="de-DE" b="0" dirty="0"/>
              <a:t>oder</a:t>
            </a:r>
          </a:p>
          <a:p>
            <a:pPr marL="342900" indent="-342900">
              <a:spcAft>
                <a:spcPct val="100000"/>
              </a:spcAft>
              <a:buClrTx/>
              <a:buFont typeface="Symbol" panose="05050102010706020507" pitchFamily="18" charset="2"/>
              <a:buChar char="-"/>
            </a:pPr>
            <a:r>
              <a:rPr lang="de-DE" b="0" i="1" dirty="0"/>
              <a:t> </a:t>
            </a:r>
            <a:r>
              <a:rPr lang="de-DE" b="0" i="1" dirty="0" err="1">
                <a:solidFill>
                  <a:srgbClr val="0000FF"/>
                </a:solidFill>
              </a:rPr>
              <a:t>c</a:t>
            </a:r>
            <a:r>
              <a:rPr lang="de-DE" b="0" i="1" baseline="-25000" dirty="0" err="1">
                <a:solidFill>
                  <a:srgbClr val="0000FF"/>
                </a:solidFill>
              </a:rPr>
              <a:t>j</a:t>
            </a:r>
            <a:r>
              <a:rPr lang="de-DE" b="0" i="1" dirty="0">
                <a:solidFill>
                  <a:srgbClr val="0000FF"/>
                </a:solidFill>
              </a:rPr>
              <a:t> &lt;</a:t>
            </a:r>
            <a:r>
              <a:rPr lang="de-DE" b="0" i="1" baseline="-25000" dirty="0">
                <a:solidFill>
                  <a:srgbClr val="0000FF"/>
                </a:solidFill>
              </a:rPr>
              <a:t>H</a:t>
            </a:r>
            <a:r>
              <a:rPr lang="de-DE" b="0" i="1" dirty="0">
                <a:solidFill>
                  <a:srgbClr val="0000FF"/>
                </a:solidFill>
              </a:rPr>
              <a:t> </a:t>
            </a:r>
            <a:r>
              <a:rPr lang="de-DE" b="0" i="1" dirty="0" err="1">
                <a:solidFill>
                  <a:srgbClr val="0000FF"/>
                </a:solidFill>
              </a:rPr>
              <a:t>o</a:t>
            </a:r>
            <a:r>
              <a:rPr lang="de-DE" b="0" i="1" baseline="-25000" dirty="0" err="1">
                <a:solidFill>
                  <a:srgbClr val="0000FF"/>
                </a:solidFill>
              </a:rPr>
              <a:t>i</a:t>
            </a:r>
            <a:r>
              <a:rPr lang="de-DE" b="0" i="1" dirty="0">
                <a:solidFill>
                  <a:srgbClr val="0000FF"/>
                </a:solidFill>
              </a:rPr>
              <a:t>(A)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841CA8AD-B690-04A2-06A8-9D79ED5A172D}"/>
              </a:ext>
            </a:extLst>
          </p:cNvPr>
          <p:cNvSpPr txBox="1"/>
          <p:nvPr/>
        </p:nvSpPr>
        <p:spPr>
          <a:xfrm>
            <a:off x="523431" y="3703326"/>
            <a:ext cx="9703645" cy="10593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de-DE" sz="2400" b="1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Eigenschaften von Transaktionen: ACID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60812"/>
            <a:ext cx="9798738" cy="4277370"/>
          </a:xfrm>
        </p:spPr>
        <p:txBody>
          <a:bodyPr>
            <a:noAutofit/>
          </a:bodyPr>
          <a:lstStyle/>
          <a:p>
            <a:r>
              <a:rPr lang="de-DE" sz="2400" b="1" dirty="0" err="1"/>
              <a:t>A</a:t>
            </a:r>
            <a:r>
              <a:rPr lang="de-DE" sz="2400" dirty="0" err="1"/>
              <a:t>tomicity</a:t>
            </a:r>
            <a:endParaRPr lang="de-DE" sz="2400" dirty="0"/>
          </a:p>
          <a:p>
            <a:pPr lvl="1"/>
            <a:r>
              <a:rPr lang="de-DE" sz="2200" dirty="0"/>
              <a:t>Alles oder nichts: Die Transaktion wird komplett durchgeführt.</a:t>
            </a:r>
          </a:p>
          <a:p>
            <a:r>
              <a:rPr lang="de-DE" sz="2200" b="1" dirty="0" err="1"/>
              <a:t>C</a:t>
            </a:r>
            <a:r>
              <a:rPr lang="de-DE" sz="2200" dirty="0" err="1"/>
              <a:t>onsistency</a:t>
            </a:r>
            <a:endParaRPr lang="de-DE" sz="2200" dirty="0"/>
          </a:p>
          <a:p>
            <a:pPr lvl="1"/>
            <a:r>
              <a:rPr lang="de-DE" sz="2200" dirty="0"/>
              <a:t>Konsistenter Zustand der DB </a:t>
            </a:r>
            <a:r>
              <a:rPr lang="de-DE" sz="2200" dirty="0">
                <a:latin typeface="Courier New"/>
                <a:cs typeface="Courier New"/>
              </a:rPr>
              <a:t>→</a:t>
            </a:r>
            <a:r>
              <a:rPr lang="de-DE" sz="2200" dirty="0"/>
              <a:t> konsistenter Zustand.</a:t>
            </a:r>
          </a:p>
          <a:p>
            <a:r>
              <a:rPr lang="de-DE" sz="2400" b="1" dirty="0"/>
              <a:t>I</a:t>
            </a:r>
            <a:r>
              <a:rPr lang="de-DE" sz="2400" dirty="0"/>
              <a:t>solation</a:t>
            </a:r>
          </a:p>
          <a:p>
            <a:pPr lvl="1"/>
            <a:r>
              <a:rPr lang="de-DE" sz="2200" dirty="0"/>
              <a:t>Jede Transaktion hat die DB „für sich allein“, keine Beeinflussung durch parallel laufende Transaktionen.</a:t>
            </a:r>
          </a:p>
          <a:p>
            <a:r>
              <a:rPr lang="de-DE" sz="2400" b="1" dirty="0" err="1"/>
              <a:t>D</a:t>
            </a:r>
            <a:r>
              <a:rPr lang="de-DE" sz="2400" dirty="0" err="1"/>
              <a:t>urability</a:t>
            </a:r>
            <a:endParaRPr lang="de-DE" sz="2400" dirty="0"/>
          </a:p>
          <a:p>
            <a:pPr lvl="1"/>
            <a:r>
              <a:rPr lang="de-DE" sz="2200" dirty="0"/>
              <a:t>Änderungen erfolgreicher Transaktionen dürfen nie verloren gehen.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D6BB58A-2F8E-96B6-48C2-4DADF2CEFC7B}"/>
              </a:ext>
            </a:extLst>
          </p:cNvPr>
          <p:cNvSpPr txBox="1"/>
          <p:nvPr/>
        </p:nvSpPr>
        <p:spPr>
          <a:xfrm>
            <a:off x="4531894" y="58154"/>
            <a:ext cx="3128211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Wiederholung</a:t>
            </a:r>
          </a:p>
        </p:txBody>
      </p:sp>
    </p:spTree>
    <p:extLst>
      <p:ext uri="{BB962C8B-B14F-4D97-AF65-F5344CB8AC3E}">
        <p14:creationId xmlns:p14="http://schemas.microsoft.com/office/powerpoint/2010/main" val="416784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Zusammenfassung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DBFB94-CB22-44F4-918E-3ED5EFA660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80159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Zusammenfassung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28838"/>
            <a:ext cx="8603316" cy="3884687"/>
          </a:xfrm>
        </p:spPr>
        <p:txBody>
          <a:bodyPr>
            <a:noAutofit/>
          </a:bodyPr>
          <a:lstStyle/>
          <a:p>
            <a:r>
              <a:rPr lang="de-DE" sz="2400" dirty="0"/>
              <a:t>Datenbanken sollen/müssen im Mehrbenutzerbetrieb laufen.</a:t>
            </a:r>
          </a:p>
          <a:p>
            <a:r>
              <a:rPr lang="de-DE" sz="2400" dirty="0"/>
              <a:t>Die parallel laufenden Transaktionen dürfen sich nicht gegenseitig beeinflussen (Isolation).</a:t>
            </a:r>
            <a:endParaRPr lang="de-DE" sz="2000" dirty="0"/>
          </a:p>
          <a:p>
            <a:r>
              <a:rPr lang="de-DE" sz="2400" dirty="0"/>
              <a:t>Probleme: Verlorengegangene Änderungen, Abhängigkeit von nicht freigegebenen Änderungen,  Phantomproblem.</a:t>
            </a:r>
          </a:p>
          <a:p>
            <a:r>
              <a:rPr lang="de-DE" sz="2400" dirty="0"/>
              <a:t>Zentrale Frage nach der </a:t>
            </a:r>
            <a:r>
              <a:rPr lang="de-DE" sz="2400" dirty="0" err="1"/>
              <a:t>Serialisierbarkeit</a:t>
            </a:r>
            <a:r>
              <a:rPr lang="de-DE" sz="2400" dirty="0"/>
              <a:t>.</a:t>
            </a:r>
          </a:p>
          <a:p>
            <a:r>
              <a:rPr lang="de-DE" sz="2400" dirty="0"/>
              <a:t>Recovery / Rücksetzen von Historien.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Mehrbenutzersynchronisation: Zusammenfassung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18471C1-3ED4-F12A-45BD-5C803C06C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0313" y="2933782"/>
            <a:ext cx="1963712" cy="196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097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https://lehrevaluation.zhqe.uni-due.de/evasys/online.php?pswd=T6TG7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28838"/>
            <a:ext cx="8603316" cy="3884687"/>
          </a:xfrm>
        </p:spPr>
        <p:txBody>
          <a:bodyPr>
            <a:noAutofit/>
          </a:bodyPr>
          <a:lstStyle/>
          <a:p>
            <a:endParaRPr lang="de-DE" sz="24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Lehrveranstaltungsbewertung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32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FBF322-59BE-44A3-8A70-CB99BE216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522" y="1928258"/>
            <a:ext cx="4322956" cy="432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028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Fehler bei unkontrolliertem Mehrbenutzerbetrieb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2660D9A-C6F8-41C6-9600-F022BD8638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8852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Drei mögliche Fehler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3"/>
            <a:ext cx="11148032" cy="3764658"/>
          </a:xfrm>
        </p:spPr>
        <p:txBody>
          <a:bodyPr>
            <a:noAutofit/>
          </a:bodyPr>
          <a:lstStyle/>
          <a:p>
            <a:r>
              <a:rPr lang="de-DE" b="0" dirty="0"/>
              <a:t>Verlorengegangene Änderungen (lost update)</a:t>
            </a:r>
          </a:p>
          <a:p>
            <a:r>
              <a:rPr lang="de-DE" b="0" dirty="0"/>
              <a:t>Abhängigkeit von nicht freigegebenen Änderungen (</a:t>
            </a:r>
            <a:r>
              <a:rPr lang="de-DE" b="0" dirty="0" err="1"/>
              <a:t>dirty</a:t>
            </a:r>
            <a:r>
              <a:rPr lang="de-DE" b="0" dirty="0"/>
              <a:t> </a:t>
            </a:r>
            <a:r>
              <a:rPr lang="de-DE" b="0" dirty="0" err="1"/>
              <a:t>read</a:t>
            </a:r>
            <a:r>
              <a:rPr lang="de-DE" b="0" dirty="0"/>
              <a:t>)</a:t>
            </a:r>
          </a:p>
          <a:p>
            <a:r>
              <a:rPr lang="de-DE" b="0" dirty="0"/>
              <a:t>Phantomproblem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910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Fehler bei unkontrolliertem Mehrbenutzerbetrieb (1)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47990"/>
            <a:ext cx="9798738" cy="3954436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de-DE" sz="2400" b="1" dirty="0">
                <a:latin typeface="Tahoma" pitchFamily="-106" charset="0"/>
              </a:rPr>
              <a:t>Verlorengegangene Änderungen</a:t>
            </a:r>
            <a:r>
              <a:rPr lang="de-DE" sz="2400" dirty="0">
                <a:latin typeface="Tahoma" pitchFamily="-106" charset="0"/>
              </a:rPr>
              <a:t> (lost update)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</a:t>
            </a:fld>
            <a:endParaRPr lang="de-DE" dirty="0"/>
          </a:p>
        </p:txBody>
      </p:sp>
      <p:grpSp>
        <p:nvGrpSpPr>
          <p:cNvPr id="7" name="Group 361"/>
          <p:cNvGrpSpPr>
            <a:grpSpLocks/>
          </p:cNvGrpSpPr>
          <p:nvPr/>
        </p:nvGrpSpPr>
        <p:grpSpPr bwMode="auto">
          <a:xfrm>
            <a:off x="3451125" y="2958607"/>
            <a:ext cx="3943350" cy="3269006"/>
            <a:chOff x="1224" y="1248"/>
            <a:chExt cx="3312" cy="2561"/>
          </a:xfrm>
        </p:grpSpPr>
        <p:grpSp>
          <p:nvGrpSpPr>
            <p:cNvPr id="9" name="Group 358"/>
            <p:cNvGrpSpPr>
              <a:grpSpLocks/>
            </p:cNvGrpSpPr>
            <p:nvPr/>
          </p:nvGrpSpPr>
          <p:grpSpPr bwMode="auto">
            <a:xfrm>
              <a:off x="3256" y="1248"/>
              <a:ext cx="1280" cy="2560"/>
              <a:chOff x="3256" y="1248"/>
              <a:chExt cx="1280" cy="2560"/>
            </a:xfrm>
          </p:grpSpPr>
          <p:sp>
            <p:nvSpPr>
              <p:cNvPr id="36" name="Rectangle 34"/>
              <p:cNvSpPr>
                <a:spLocks noChangeArrowheads="1"/>
              </p:cNvSpPr>
              <p:nvPr/>
            </p:nvSpPr>
            <p:spPr bwMode="auto">
              <a:xfrm>
                <a:off x="3256" y="3552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>
                <a:off x="3256" y="3296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38" name="Rectangle 28"/>
              <p:cNvSpPr>
                <a:spLocks noChangeArrowheads="1"/>
              </p:cNvSpPr>
              <p:nvPr/>
            </p:nvSpPr>
            <p:spPr bwMode="auto">
              <a:xfrm>
                <a:off x="3256" y="3040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39" name="Rectangle 25"/>
              <p:cNvSpPr>
                <a:spLocks noChangeArrowheads="1"/>
              </p:cNvSpPr>
              <p:nvPr/>
            </p:nvSpPr>
            <p:spPr bwMode="auto">
              <a:xfrm>
                <a:off x="3256" y="2784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40" name="Rectangle 22"/>
              <p:cNvSpPr>
                <a:spLocks noChangeArrowheads="1"/>
              </p:cNvSpPr>
              <p:nvPr/>
            </p:nvSpPr>
            <p:spPr bwMode="auto">
              <a:xfrm>
                <a:off x="3256" y="2528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write(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>
                    <a:latin typeface="Tahoma" pitchFamily="-106" charset="0"/>
                  </a:rPr>
                  <a:t>,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 i="1" baseline="-25000">
                    <a:latin typeface="Tahoma" pitchFamily="-106" charset="0"/>
                  </a:rPr>
                  <a:t>2</a:t>
                </a:r>
                <a:r>
                  <a:rPr kumimoji="1" lang="de-DE" sz="150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41" name="Rectangle 19"/>
              <p:cNvSpPr>
                <a:spLocks noChangeArrowheads="1"/>
              </p:cNvSpPr>
              <p:nvPr/>
            </p:nvSpPr>
            <p:spPr bwMode="auto">
              <a:xfrm>
                <a:off x="3256" y="2272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 i="1" baseline="-25000">
                    <a:latin typeface="Tahoma" pitchFamily="-106" charset="0"/>
                  </a:rPr>
                  <a:t>2</a:t>
                </a:r>
                <a:r>
                  <a:rPr kumimoji="1" lang="de-DE" sz="1500" baseline="-25000">
                    <a:latin typeface="Tahoma" pitchFamily="-106" charset="0"/>
                  </a:rPr>
                  <a:t> </a:t>
                </a:r>
                <a:r>
                  <a:rPr kumimoji="1" lang="de-DE" sz="1500">
                    <a:latin typeface="Tahoma" pitchFamily="-106" charset="0"/>
                  </a:rPr>
                  <a:t>:= 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 i="1" baseline="-25000">
                    <a:latin typeface="Tahoma" pitchFamily="-106" charset="0"/>
                  </a:rPr>
                  <a:t>2</a:t>
                </a:r>
                <a:r>
                  <a:rPr kumimoji="1" lang="de-DE" sz="1500">
                    <a:latin typeface="Tahoma" pitchFamily="-106" charset="0"/>
                  </a:rPr>
                  <a:t> * 1.03</a:t>
                </a:r>
              </a:p>
            </p:txBody>
          </p:sp>
          <p:sp>
            <p:nvSpPr>
              <p:cNvPr id="42" name="Rectangle 16"/>
              <p:cNvSpPr>
                <a:spLocks noChangeArrowheads="1"/>
              </p:cNvSpPr>
              <p:nvPr/>
            </p:nvSpPr>
            <p:spPr bwMode="auto">
              <a:xfrm>
                <a:off x="3256" y="2016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read(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>
                    <a:latin typeface="Tahoma" pitchFamily="-106" charset="0"/>
                  </a:rPr>
                  <a:t>,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 i="1" baseline="-25000">
                    <a:latin typeface="Tahoma" pitchFamily="-106" charset="0"/>
                  </a:rPr>
                  <a:t>2</a:t>
                </a:r>
                <a:r>
                  <a:rPr kumimoji="1" lang="de-DE" sz="150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43" name="Rectangle 13"/>
              <p:cNvSpPr>
                <a:spLocks noChangeArrowheads="1"/>
              </p:cNvSpPr>
              <p:nvPr/>
            </p:nvSpPr>
            <p:spPr bwMode="auto">
              <a:xfrm>
                <a:off x="3256" y="1760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44" name="Rectangle 10"/>
              <p:cNvSpPr>
                <a:spLocks noChangeArrowheads="1"/>
              </p:cNvSpPr>
              <p:nvPr/>
            </p:nvSpPr>
            <p:spPr bwMode="auto">
              <a:xfrm>
                <a:off x="3256" y="1504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45" name="Rectangle 7"/>
              <p:cNvSpPr>
                <a:spLocks noChangeArrowheads="1"/>
              </p:cNvSpPr>
              <p:nvPr/>
            </p:nvSpPr>
            <p:spPr bwMode="auto">
              <a:xfrm>
                <a:off x="3256" y="1248"/>
                <a:ext cx="1280" cy="256"/>
              </a:xfrm>
              <a:prstGeom prst="rect">
                <a:avLst/>
              </a:prstGeom>
              <a:solidFill>
                <a:srgbClr val="FFFF99"/>
              </a:solidFill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i="1">
                    <a:latin typeface="Tahoma" pitchFamily="-106" charset="0"/>
                  </a:rPr>
                  <a:t>T</a:t>
                </a:r>
                <a:r>
                  <a:rPr kumimoji="1" lang="de-DE" sz="1500" i="1" baseline="-25000">
                    <a:latin typeface="Tahoma" pitchFamily="-106" charset="0"/>
                  </a:rPr>
                  <a:t>2</a:t>
                </a:r>
                <a:endParaRPr kumimoji="1" lang="de-DE" sz="1500" i="1">
                  <a:latin typeface="Tahoma" pitchFamily="-106" charset="0"/>
                </a:endParaRPr>
              </a:p>
            </p:txBody>
          </p:sp>
        </p:grpSp>
        <p:grpSp>
          <p:nvGrpSpPr>
            <p:cNvPr id="10" name="Group 359"/>
            <p:cNvGrpSpPr>
              <a:grpSpLocks/>
            </p:cNvGrpSpPr>
            <p:nvPr/>
          </p:nvGrpSpPr>
          <p:grpSpPr bwMode="auto">
            <a:xfrm>
              <a:off x="1976" y="1248"/>
              <a:ext cx="1280" cy="2560"/>
              <a:chOff x="1976" y="1248"/>
              <a:chExt cx="1280" cy="2560"/>
            </a:xfrm>
          </p:grpSpPr>
          <p:sp>
            <p:nvSpPr>
              <p:cNvPr id="26" name="Rectangle 33"/>
              <p:cNvSpPr>
                <a:spLocks noChangeArrowheads="1"/>
              </p:cNvSpPr>
              <p:nvPr/>
            </p:nvSpPr>
            <p:spPr bwMode="auto">
              <a:xfrm>
                <a:off x="1976" y="3552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write(</a:t>
                </a:r>
                <a:r>
                  <a:rPr kumimoji="1" lang="de-DE" sz="1500" i="1">
                    <a:latin typeface="Tahoma" pitchFamily="-106" charset="0"/>
                  </a:rPr>
                  <a:t>B</a:t>
                </a:r>
                <a:r>
                  <a:rPr kumimoji="1" lang="de-DE" sz="1500">
                    <a:latin typeface="Tahoma" pitchFamily="-106" charset="0"/>
                  </a:rPr>
                  <a:t>,</a:t>
                </a:r>
                <a:r>
                  <a:rPr kumimoji="1" lang="de-DE" sz="1500" i="1">
                    <a:latin typeface="Tahoma" pitchFamily="-106" charset="0"/>
                  </a:rPr>
                  <a:t>b</a:t>
                </a:r>
                <a:r>
                  <a:rPr kumimoji="1" lang="de-DE" sz="1500" i="1" baseline="-25000">
                    <a:latin typeface="Tahoma" pitchFamily="-106" charset="0"/>
                  </a:rPr>
                  <a:t>1</a:t>
                </a:r>
                <a:r>
                  <a:rPr kumimoji="1" lang="de-DE" sz="150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27" name="Rectangle 30"/>
              <p:cNvSpPr>
                <a:spLocks noChangeArrowheads="1"/>
              </p:cNvSpPr>
              <p:nvPr/>
            </p:nvSpPr>
            <p:spPr bwMode="auto">
              <a:xfrm>
                <a:off x="1976" y="3296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i="1">
                    <a:latin typeface="Tahoma" pitchFamily="-106" charset="0"/>
                  </a:rPr>
                  <a:t>b</a:t>
                </a:r>
                <a:r>
                  <a:rPr kumimoji="1" lang="de-DE" sz="1500" i="1" baseline="-25000">
                    <a:latin typeface="Tahoma" pitchFamily="-106" charset="0"/>
                  </a:rPr>
                  <a:t>1</a:t>
                </a:r>
                <a:r>
                  <a:rPr kumimoji="1" lang="de-DE" sz="1500">
                    <a:latin typeface="Tahoma" pitchFamily="-106" charset="0"/>
                  </a:rPr>
                  <a:t> := </a:t>
                </a:r>
                <a:r>
                  <a:rPr kumimoji="1" lang="de-DE" sz="1500" i="1">
                    <a:latin typeface="Tahoma" pitchFamily="-106" charset="0"/>
                  </a:rPr>
                  <a:t>b</a:t>
                </a:r>
                <a:r>
                  <a:rPr kumimoji="1" lang="de-DE" sz="1500" i="1" baseline="-25000">
                    <a:latin typeface="Tahoma" pitchFamily="-106" charset="0"/>
                  </a:rPr>
                  <a:t>1</a:t>
                </a:r>
                <a:r>
                  <a:rPr kumimoji="1" lang="de-DE" sz="1500">
                    <a:latin typeface="Tahoma" pitchFamily="-106" charset="0"/>
                  </a:rPr>
                  <a:t> + 300</a:t>
                </a:r>
              </a:p>
            </p:txBody>
          </p: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1976" y="3040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read(</a:t>
                </a:r>
                <a:r>
                  <a:rPr kumimoji="1" lang="de-DE" sz="1500" i="1">
                    <a:latin typeface="Tahoma" pitchFamily="-106" charset="0"/>
                  </a:rPr>
                  <a:t>B</a:t>
                </a:r>
                <a:r>
                  <a:rPr kumimoji="1" lang="de-DE" sz="1500">
                    <a:latin typeface="Tahoma" pitchFamily="-106" charset="0"/>
                  </a:rPr>
                  <a:t>,</a:t>
                </a:r>
                <a:r>
                  <a:rPr kumimoji="1" lang="de-DE" sz="1500" i="1">
                    <a:latin typeface="Tahoma" pitchFamily="-106" charset="0"/>
                  </a:rPr>
                  <a:t>b</a:t>
                </a:r>
                <a:r>
                  <a:rPr kumimoji="1" lang="de-DE" sz="1500" i="1" baseline="-25000">
                    <a:latin typeface="Tahoma" pitchFamily="-106" charset="0"/>
                  </a:rPr>
                  <a:t>1</a:t>
                </a:r>
                <a:r>
                  <a:rPr kumimoji="1" lang="de-DE" sz="150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1976" y="2784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write(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>
                    <a:latin typeface="Tahoma" pitchFamily="-106" charset="0"/>
                  </a:rPr>
                  <a:t>,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 i="1" baseline="-25000">
                    <a:latin typeface="Tahoma" pitchFamily="-106" charset="0"/>
                  </a:rPr>
                  <a:t>1</a:t>
                </a:r>
                <a:r>
                  <a:rPr kumimoji="1" lang="de-DE" sz="150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1976" y="2528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31" name="Rectangle 18"/>
              <p:cNvSpPr>
                <a:spLocks noChangeArrowheads="1"/>
              </p:cNvSpPr>
              <p:nvPr/>
            </p:nvSpPr>
            <p:spPr bwMode="auto">
              <a:xfrm>
                <a:off x="1976" y="2272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1976" y="2016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33" name="Rectangle 12"/>
              <p:cNvSpPr>
                <a:spLocks noChangeArrowheads="1"/>
              </p:cNvSpPr>
              <p:nvPr/>
            </p:nvSpPr>
            <p:spPr bwMode="auto">
              <a:xfrm>
                <a:off x="1976" y="1760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 i="1" baseline="-25000">
                    <a:latin typeface="Tahoma" pitchFamily="-106" charset="0"/>
                  </a:rPr>
                  <a:t>1</a:t>
                </a:r>
                <a:r>
                  <a:rPr kumimoji="1" lang="de-DE" sz="1500">
                    <a:latin typeface="Tahoma" pitchFamily="-106" charset="0"/>
                  </a:rPr>
                  <a:t> := </a:t>
                </a:r>
                <a:r>
                  <a:rPr kumimoji="1" lang="de-DE" sz="1500" i="1">
                    <a:latin typeface="Tahoma" pitchFamily="-106" charset="0"/>
                  </a:rPr>
                  <a:t>a</a:t>
                </a:r>
                <a:r>
                  <a:rPr kumimoji="1" lang="de-DE" sz="1500" i="1" baseline="-25000">
                    <a:latin typeface="Tahoma" pitchFamily="-106" charset="0"/>
                  </a:rPr>
                  <a:t>1</a:t>
                </a:r>
                <a:r>
                  <a:rPr kumimoji="1" lang="de-DE" sz="1500">
                    <a:latin typeface="Tahoma" pitchFamily="-106" charset="0"/>
                  </a:rPr>
                  <a:t> – 300</a:t>
                </a:r>
              </a:p>
            </p:txBody>
          </p:sp>
          <p:sp>
            <p:nvSpPr>
              <p:cNvPr id="34" name="Rectangle 9"/>
              <p:cNvSpPr>
                <a:spLocks noChangeArrowheads="1"/>
              </p:cNvSpPr>
              <p:nvPr/>
            </p:nvSpPr>
            <p:spPr bwMode="auto">
              <a:xfrm>
                <a:off x="1976" y="1504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dirty="0" err="1">
                    <a:latin typeface="Tahoma" pitchFamily="-106" charset="0"/>
                  </a:rPr>
                  <a:t>read</a:t>
                </a:r>
                <a:r>
                  <a:rPr kumimoji="1" lang="de-DE" sz="1500" dirty="0">
                    <a:latin typeface="Tahoma" pitchFamily="-106" charset="0"/>
                  </a:rPr>
                  <a:t>(</a:t>
                </a:r>
                <a:r>
                  <a:rPr kumimoji="1" lang="de-DE" sz="1500" i="1" dirty="0">
                    <a:latin typeface="Tahoma" pitchFamily="-106" charset="0"/>
                  </a:rPr>
                  <a:t>A</a:t>
                </a:r>
                <a:r>
                  <a:rPr kumimoji="1" lang="de-DE" sz="1500" dirty="0">
                    <a:latin typeface="Tahoma" pitchFamily="-106" charset="0"/>
                  </a:rPr>
                  <a:t>,</a:t>
                </a:r>
                <a:r>
                  <a:rPr kumimoji="1" lang="de-DE" sz="1500" i="1" dirty="0">
                    <a:latin typeface="Tahoma" pitchFamily="-106" charset="0"/>
                  </a:rPr>
                  <a:t>a</a:t>
                </a:r>
                <a:r>
                  <a:rPr kumimoji="1" lang="de-DE" sz="1500" i="1" baseline="-25000" dirty="0">
                    <a:latin typeface="Tahoma" pitchFamily="-106" charset="0"/>
                  </a:rPr>
                  <a:t>1</a:t>
                </a:r>
                <a:r>
                  <a:rPr kumimoji="1" lang="de-DE" sz="1500" dirty="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35" name="Rectangle 6"/>
              <p:cNvSpPr>
                <a:spLocks noChangeArrowheads="1"/>
              </p:cNvSpPr>
              <p:nvPr/>
            </p:nvSpPr>
            <p:spPr bwMode="auto">
              <a:xfrm>
                <a:off x="1976" y="1248"/>
                <a:ext cx="1280" cy="256"/>
              </a:xfrm>
              <a:prstGeom prst="rect">
                <a:avLst/>
              </a:prstGeom>
              <a:solidFill>
                <a:srgbClr val="FFFF99"/>
              </a:solidFill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i="1" dirty="0">
                    <a:latin typeface="Tahoma" pitchFamily="-106" charset="0"/>
                  </a:rPr>
                  <a:t>T</a:t>
                </a:r>
                <a:r>
                  <a:rPr kumimoji="1" lang="de-DE" sz="1500" i="1" baseline="-25000" dirty="0">
                    <a:latin typeface="Tahoma" pitchFamily="-106" charset="0"/>
                  </a:rPr>
                  <a:t>1</a:t>
                </a:r>
                <a:endParaRPr kumimoji="1" lang="de-DE" sz="1500" i="1" dirty="0">
                  <a:latin typeface="Tahoma" pitchFamily="-106" charset="0"/>
                </a:endParaRPr>
              </a:p>
            </p:txBody>
          </p:sp>
        </p:grpSp>
        <p:grpSp>
          <p:nvGrpSpPr>
            <p:cNvPr id="11" name="Group 360"/>
            <p:cNvGrpSpPr>
              <a:grpSpLocks/>
            </p:cNvGrpSpPr>
            <p:nvPr/>
          </p:nvGrpSpPr>
          <p:grpSpPr bwMode="auto">
            <a:xfrm>
              <a:off x="1224" y="1248"/>
              <a:ext cx="752" cy="2560"/>
              <a:chOff x="1224" y="1248"/>
              <a:chExt cx="752" cy="2560"/>
            </a:xfrm>
          </p:grpSpPr>
          <p:sp>
            <p:nvSpPr>
              <p:cNvPr id="16" name="Rectangle 32"/>
              <p:cNvSpPr>
                <a:spLocks noChangeArrowheads="1"/>
              </p:cNvSpPr>
              <p:nvPr/>
            </p:nvSpPr>
            <p:spPr bwMode="auto">
              <a:xfrm>
                <a:off x="1224" y="3552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9.</a:t>
                </a:r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224" y="3296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8.</a:t>
                </a:r>
              </a:p>
            </p:txBody>
          </p:sp>
          <p:sp>
            <p:nvSpPr>
              <p:cNvPr id="18" name="Rectangle 26"/>
              <p:cNvSpPr>
                <a:spLocks noChangeArrowheads="1"/>
              </p:cNvSpPr>
              <p:nvPr/>
            </p:nvSpPr>
            <p:spPr bwMode="auto">
              <a:xfrm>
                <a:off x="1224" y="3040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7.</a:t>
                </a:r>
              </a:p>
            </p:txBody>
          </p:sp>
          <p:sp>
            <p:nvSpPr>
              <p:cNvPr id="19" name="Rectangle 23"/>
              <p:cNvSpPr>
                <a:spLocks noChangeArrowheads="1"/>
              </p:cNvSpPr>
              <p:nvPr/>
            </p:nvSpPr>
            <p:spPr bwMode="auto">
              <a:xfrm>
                <a:off x="1224" y="2784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6.</a:t>
                </a:r>
              </a:p>
            </p:txBody>
          </p:sp>
          <p:sp>
            <p:nvSpPr>
              <p:cNvPr id="20" name="Rectangle 20"/>
              <p:cNvSpPr>
                <a:spLocks noChangeArrowheads="1"/>
              </p:cNvSpPr>
              <p:nvPr/>
            </p:nvSpPr>
            <p:spPr bwMode="auto">
              <a:xfrm>
                <a:off x="1224" y="2528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5.</a:t>
                </a:r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1224" y="2272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4.</a:t>
                </a:r>
              </a:p>
            </p:txBody>
          </p:sp>
          <p:sp>
            <p:nvSpPr>
              <p:cNvPr id="22" name="Rectangle 14"/>
              <p:cNvSpPr>
                <a:spLocks noChangeArrowheads="1"/>
              </p:cNvSpPr>
              <p:nvPr/>
            </p:nvSpPr>
            <p:spPr bwMode="auto">
              <a:xfrm>
                <a:off x="1224" y="2016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3.</a:t>
                </a:r>
              </a:p>
            </p:txBody>
          </p:sp>
          <p:sp>
            <p:nvSpPr>
              <p:cNvPr id="23" name="Rectangle 11"/>
              <p:cNvSpPr>
                <a:spLocks noChangeArrowheads="1"/>
              </p:cNvSpPr>
              <p:nvPr/>
            </p:nvSpPr>
            <p:spPr bwMode="auto">
              <a:xfrm>
                <a:off x="1224" y="1760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2.</a:t>
                </a:r>
              </a:p>
            </p:txBody>
          </p:sp>
          <p:sp>
            <p:nvSpPr>
              <p:cNvPr id="24" name="Rectangle 8"/>
              <p:cNvSpPr>
                <a:spLocks noChangeArrowheads="1"/>
              </p:cNvSpPr>
              <p:nvPr/>
            </p:nvSpPr>
            <p:spPr bwMode="auto">
              <a:xfrm>
                <a:off x="1224" y="1504"/>
                <a:ext cx="752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>
                    <a:latin typeface="Tahoma" pitchFamily="-106" charset="0"/>
                  </a:rPr>
                  <a:t>1.</a:t>
                </a:r>
              </a:p>
            </p:txBody>
          </p:sp>
          <p:sp>
            <p:nvSpPr>
              <p:cNvPr id="25" name="Rectangle 5"/>
              <p:cNvSpPr>
                <a:spLocks noChangeArrowheads="1"/>
              </p:cNvSpPr>
              <p:nvPr/>
            </p:nvSpPr>
            <p:spPr bwMode="auto">
              <a:xfrm>
                <a:off x="1224" y="1248"/>
                <a:ext cx="752" cy="256"/>
              </a:xfrm>
              <a:prstGeom prst="rect">
                <a:avLst/>
              </a:prstGeom>
              <a:solidFill>
                <a:srgbClr val="FFFF99"/>
              </a:solidFill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dirty="0">
                    <a:latin typeface="Tahoma" pitchFamily="-106" charset="0"/>
                  </a:rPr>
                  <a:t>Schritt</a:t>
                </a:r>
              </a:p>
            </p:txBody>
          </p:sp>
        </p:grpSp>
        <p:grpSp>
          <p:nvGrpSpPr>
            <p:cNvPr id="12" name="Group 354"/>
            <p:cNvGrpSpPr>
              <a:grpSpLocks/>
            </p:cNvGrpSpPr>
            <p:nvPr/>
          </p:nvGrpSpPr>
          <p:grpSpPr bwMode="auto">
            <a:xfrm>
              <a:off x="1224" y="1248"/>
              <a:ext cx="3312" cy="2561"/>
              <a:chOff x="1488" y="1248"/>
              <a:chExt cx="3312" cy="2561"/>
            </a:xfrm>
          </p:grpSpPr>
          <p:sp>
            <p:nvSpPr>
              <p:cNvPr id="13" name="Line 36"/>
              <p:cNvSpPr>
                <a:spLocks noChangeShapeType="1"/>
              </p:cNvSpPr>
              <p:nvPr/>
            </p:nvSpPr>
            <p:spPr bwMode="auto">
              <a:xfrm>
                <a:off x="1488" y="1500"/>
                <a:ext cx="331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4" name="Line 47"/>
              <p:cNvSpPr>
                <a:spLocks noChangeShapeType="1"/>
              </p:cNvSpPr>
              <p:nvPr/>
            </p:nvSpPr>
            <p:spPr bwMode="auto">
              <a:xfrm>
                <a:off x="2255" y="1249"/>
                <a:ext cx="0" cy="25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" name="Line 48"/>
              <p:cNvSpPr>
                <a:spLocks noChangeShapeType="1"/>
              </p:cNvSpPr>
              <p:nvPr/>
            </p:nvSpPr>
            <p:spPr bwMode="auto">
              <a:xfrm>
                <a:off x="3520" y="1248"/>
                <a:ext cx="0" cy="25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Fehler bei unkontrolliertem Mehrbenutzerbetrieb (2)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5748"/>
            <a:ext cx="9798738" cy="3781578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de-DE" sz="2400" b="1" dirty="0">
                <a:latin typeface="Tahoma" pitchFamily="-106" charset="0"/>
              </a:rPr>
              <a:t>Abhängigkeit von nicht freigegebenen Änderungen </a:t>
            </a:r>
            <a:r>
              <a:rPr lang="de-DE" sz="2400" dirty="0">
                <a:latin typeface="Tahoma" pitchFamily="-106" charset="0"/>
              </a:rPr>
              <a:t>(</a:t>
            </a:r>
            <a:r>
              <a:rPr lang="de-DE" sz="2400" dirty="0" err="1">
                <a:latin typeface="Tahoma" pitchFamily="-106" charset="0"/>
              </a:rPr>
              <a:t>dirty</a:t>
            </a:r>
            <a:r>
              <a:rPr lang="de-DE" sz="2400" dirty="0">
                <a:latin typeface="Tahoma" pitchFamily="-106" charset="0"/>
              </a:rPr>
              <a:t> </a:t>
            </a:r>
            <a:r>
              <a:rPr lang="de-DE" sz="2400" dirty="0" err="1">
                <a:latin typeface="Tahoma" pitchFamily="-106" charset="0"/>
              </a:rPr>
              <a:t>read</a:t>
            </a:r>
            <a:r>
              <a:rPr lang="de-DE" sz="2400" dirty="0">
                <a:latin typeface="Tahoma" pitchFamily="-106" charset="0"/>
              </a:rPr>
              <a:t>)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</a:t>
            </a:fld>
            <a:endParaRPr lang="de-DE" dirty="0"/>
          </a:p>
        </p:txBody>
      </p:sp>
      <p:grpSp>
        <p:nvGrpSpPr>
          <p:cNvPr id="46" name="Group 234"/>
          <p:cNvGrpSpPr>
            <a:grpSpLocks/>
          </p:cNvGrpSpPr>
          <p:nvPr/>
        </p:nvGrpSpPr>
        <p:grpSpPr bwMode="auto">
          <a:xfrm>
            <a:off x="3393975" y="2868251"/>
            <a:ext cx="4057650" cy="3048000"/>
            <a:chOff x="1176" y="1248"/>
            <a:chExt cx="3408" cy="2560"/>
          </a:xfrm>
        </p:grpSpPr>
        <p:grpSp>
          <p:nvGrpSpPr>
            <p:cNvPr id="47" name="Group 231"/>
            <p:cNvGrpSpPr>
              <a:grpSpLocks/>
            </p:cNvGrpSpPr>
            <p:nvPr/>
          </p:nvGrpSpPr>
          <p:grpSpPr bwMode="auto">
            <a:xfrm>
              <a:off x="3304" y="1248"/>
              <a:ext cx="1280" cy="2560"/>
              <a:chOff x="3304" y="1248"/>
              <a:chExt cx="1280" cy="2560"/>
            </a:xfrm>
          </p:grpSpPr>
          <p:sp>
            <p:nvSpPr>
              <p:cNvPr id="74" name="Rectangle 5"/>
              <p:cNvSpPr>
                <a:spLocks noChangeArrowheads="1"/>
              </p:cNvSpPr>
              <p:nvPr/>
            </p:nvSpPr>
            <p:spPr bwMode="auto">
              <a:xfrm>
                <a:off x="3304" y="3552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75" name="Rectangle 8"/>
              <p:cNvSpPr>
                <a:spLocks noChangeArrowheads="1"/>
              </p:cNvSpPr>
              <p:nvPr/>
            </p:nvSpPr>
            <p:spPr bwMode="auto">
              <a:xfrm>
                <a:off x="3304" y="3296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76" name="Rectangle 14"/>
              <p:cNvSpPr>
                <a:spLocks noChangeArrowheads="1"/>
              </p:cNvSpPr>
              <p:nvPr/>
            </p:nvSpPr>
            <p:spPr bwMode="auto">
              <a:xfrm>
                <a:off x="3304" y="2784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dirty="0" err="1">
                    <a:latin typeface="Tahoma" pitchFamily="-106" charset="0"/>
                  </a:rPr>
                  <a:t>write</a:t>
                </a:r>
                <a:r>
                  <a:rPr kumimoji="1" lang="de-DE" sz="1500" dirty="0">
                    <a:latin typeface="Tahoma" pitchFamily="-106" charset="0"/>
                  </a:rPr>
                  <a:t>(</a:t>
                </a:r>
                <a:r>
                  <a:rPr kumimoji="1" lang="de-DE" sz="1500" i="1" dirty="0">
                    <a:latin typeface="Tahoma" pitchFamily="-106" charset="0"/>
                  </a:rPr>
                  <a:t>A,a</a:t>
                </a:r>
                <a:r>
                  <a:rPr kumimoji="1" lang="de-DE" sz="1500" i="1" baseline="-25000" dirty="0">
                    <a:latin typeface="Tahoma" pitchFamily="-106" charset="0"/>
                  </a:rPr>
                  <a:t>2</a:t>
                </a:r>
                <a:r>
                  <a:rPr kumimoji="1" lang="de-DE" sz="1500" dirty="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77" name="Rectangle 17"/>
              <p:cNvSpPr>
                <a:spLocks noChangeArrowheads="1"/>
              </p:cNvSpPr>
              <p:nvPr/>
            </p:nvSpPr>
            <p:spPr bwMode="auto">
              <a:xfrm>
                <a:off x="3304" y="2528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i="1" dirty="0">
                    <a:latin typeface="Tahoma" pitchFamily="-106" charset="0"/>
                  </a:rPr>
                  <a:t>a</a:t>
                </a:r>
                <a:r>
                  <a:rPr kumimoji="1" lang="de-DE" sz="1500" i="1" baseline="-25000" dirty="0">
                    <a:latin typeface="Tahoma" pitchFamily="-106" charset="0"/>
                  </a:rPr>
                  <a:t>2</a:t>
                </a:r>
                <a:r>
                  <a:rPr kumimoji="1" lang="de-DE" sz="1500" baseline="-25000" dirty="0">
                    <a:latin typeface="Tahoma" pitchFamily="-106" charset="0"/>
                  </a:rPr>
                  <a:t> </a:t>
                </a:r>
                <a:r>
                  <a:rPr kumimoji="1" lang="de-DE" sz="1500" dirty="0">
                    <a:latin typeface="Tahoma" pitchFamily="-106" charset="0"/>
                  </a:rPr>
                  <a:t>:= </a:t>
                </a:r>
                <a:r>
                  <a:rPr kumimoji="1" lang="de-DE" sz="1500" i="1" dirty="0">
                    <a:latin typeface="Tahoma" pitchFamily="-106" charset="0"/>
                  </a:rPr>
                  <a:t>a</a:t>
                </a:r>
                <a:r>
                  <a:rPr kumimoji="1" lang="de-DE" sz="1500" i="1" baseline="-25000" dirty="0">
                    <a:latin typeface="Tahoma" pitchFamily="-106" charset="0"/>
                  </a:rPr>
                  <a:t>2</a:t>
                </a:r>
                <a:r>
                  <a:rPr kumimoji="1" lang="de-DE" sz="1500" dirty="0">
                    <a:latin typeface="Tahoma" pitchFamily="-106" charset="0"/>
                  </a:rPr>
                  <a:t> * 1.03</a:t>
                </a:r>
              </a:p>
            </p:txBody>
          </p:sp>
          <p:sp>
            <p:nvSpPr>
              <p:cNvPr id="78" name="Rectangle 20"/>
              <p:cNvSpPr>
                <a:spLocks noChangeArrowheads="1"/>
              </p:cNvSpPr>
              <p:nvPr/>
            </p:nvSpPr>
            <p:spPr bwMode="auto">
              <a:xfrm>
                <a:off x="3304" y="2272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dirty="0" err="1">
                    <a:latin typeface="Tahoma" pitchFamily="-106" charset="0"/>
                  </a:rPr>
                  <a:t>read</a:t>
                </a:r>
                <a:r>
                  <a:rPr kumimoji="1" lang="de-DE" sz="1500" dirty="0">
                    <a:latin typeface="Tahoma" pitchFamily="-106" charset="0"/>
                  </a:rPr>
                  <a:t>(</a:t>
                </a:r>
                <a:r>
                  <a:rPr kumimoji="1" lang="de-DE" sz="1500" i="1" dirty="0">
                    <a:latin typeface="Tahoma" pitchFamily="-106" charset="0"/>
                  </a:rPr>
                  <a:t>A,a</a:t>
                </a:r>
                <a:r>
                  <a:rPr kumimoji="1" lang="de-DE" sz="1500" i="1" baseline="-25000" dirty="0">
                    <a:latin typeface="Tahoma" pitchFamily="-106" charset="0"/>
                  </a:rPr>
                  <a:t>2</a:t>
                </a:r>
                <a:r>
                  <a:rPr kumimoji="1" lang="de-DE" sz="1500" dirty="0">
                    <a:latin typeface="Tahoma" pitchFamily="-106" charset="0"/>
                  </a:rPr>
                  <a:t>)</a:t>
                </a:r>
              </a:p>
            </p:txBody>
          </p:sp>
          <p:sp>
            <p:nvSpPr>
              <p:cNvPr id="79" name="Rectangle 23"/>
              <p:cNvSpPr>
                <a:spLocks noChangeArrowheads="1"/>
              </p:cNvSpPr>
              <p:nvPr/>
            </p:nvSpPr>
            <p:spPr bwMode="auto">
              <a:xfrm>
                <a:off x="3304" y="2016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80" name="Rectangle 26"/>
              <p:cNvSpPr>
                <a:spLocks noChangeArrowheads="1"/>
              </p:cNvSpPr>
              <p:nvPr/>
            </p:nvSpPr>
            <p:spPr bwMode="auto">
              <a:xfrm>
                <a:off x="3304" y="1760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81" name="Rectangle 29"/>
              <p:cNvSpPr>
                <a:spLocks noChangeArrowheads="1"/>
              </p:cNvSpPr>
              <p:nvPr/>
            </p:nvSpPr>
            <p:spPr bwMode="auto">
              <a:xfrm>
                <a:off x="3304" y="1504"/>
                <a:ext cx="1280" cy="256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endParaRPr kumimoji="1" lang="de-DE" sz="1500">
                  <a:latin typeface="Tahoma" pitchFamily="-106" charset="0"/>
                </a:endParaRPr>
              </a:p>
            </p:txBody>
          </p:sp>
          <p:sp>
            <p:nvSpPr>
              <p:cNvPr id="82" name="Rectangle 32"/>
              <p:cNvSpPr>
                <a:spLocks noChangeArrowheads="1"/>
              </p:cNvSpPr>
              <p:nvPr/>
            </p:nvSpPr>
            <p:spPr bwMode="auto">
              <a:xfrm>
                <a:off x="3304" y="1248"/>
                <a:ext cx="1280" cy="256"/>
              </a:xfrm>
              <a:prstGeom prst="rect">
                <a:avLst/>
              </a:prstGeom>
              <a:solidFill>
                <a:srgbClr val="FFFF99"/>
              </a:solidFill>
              <a:ln w="63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ebdings" pitchFamily="-106" charset="2"/>
                  <a:buNone/>
                </a:pPr>
                <a:r>
                  <a:rPr kumimoji="1" lang="de-DE" sz="1500" i="1">
                    <a:latin typeface="Tahoma" pitchFamily="-106" charset="0"/>
                  </a:rPr>
                  <a:t>T</a:t>
                </a:r>
                <a:r>
                  <a:rPr kumimoji="1" lang="de-DE" sz="1500" i="1" baseline="-25000">
                    <a:latin typeface="Tahoma" pitchFamily="-106" charset="0"/>
                  </a:rPr>
                  <a:t>2</a:t>
                </a:r>
                <a:endParaRPr kumimoji="1" lang="de-DE" sz="1500" i="1">
                  <a:latin typeface="Tahoma" pitchFamily="-106" charset="0"/>
                </a:endParaRPr>
              </a:p>
            </p:txBody>
          </p:sp>
        </p:grpSp>
        <p:grpSp>
          <p:nvGrpSpPr>
            <p:cNvPr id="48" name="Group 233"/>
            <p:cNvGrpSpPr>
              <a:grpSpLocks/>
            </p:cNvGrpSpPr>
            <p:nvPr/>
          </p:nvGrpSpPr>
          <p:grpSpPr bwMode="auto">
            <a:xfrm>
              <a:off x="1176" y="1248"/>
              <a:ext cx="3408" cy="2560"/>
              <a:chOff x="1176" y="1248"/>
              <a:chExt cx="3408" cy="2560"/>
            </a:xfrm>
          </p:grpSpPr>
          <p:grpSp>
            <p:nvGrpSpPr>
              <p:cNvPr id="49" name="Group 229"/>
              <p:cNvGrpSpPr>
                <a:grpSpLocks/>
              </p:cNvGrpSpPr>
              <p:nvPr/>
            </p:nvGrpSpPr>
            <p:grpSpPr bwMode="auto">
              <a:xfrm>
                <a:off x="2024" y="1248"/>
                <a:ext cx="1280" cy="2560"/>
                <a:chOff x="2024" y="1248"/>
                <a:chExt cx="1280" cy="2560"/>
              </a:xfrm>
            </p:grpSpPr>
            <p:sp>
              <p:nvSpPr>
                <p:cNvPr id="65" name="Rectangle 6"/>
                <p:cNvSpPr>
                  <a:spLocks noChangeArrowheads="1"/>
                </p:cNvSpPr>
                <p:nvPr/>
              </p:nvSpPr>
              <p:spPr bwMode="auto">
                <a:xfrm>
                  <a:off x="2024" y="3552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 b="1" dirty="0" err="1">
                      <a:latin typeface="Tahoma" pitchFamily="-106" charset="0"/>
                    </a:rPr>
                    <a:t>abort</a:t>
                  </a:r>
                  <a:endParaRPr kumimoji="1" lang="de-DE" sz="1500" b="1" dirty="0">
                    <a:latin typeface="Tahoma" pitchFamily="-106" charset="0"/>
                  </a:endParaRPr>
                </a:p>
              </p:txBody>
            </p:sp>
            <p:sp>
              <p:nvSpPr>
                <p:cNvPr id="66" name="Rectangle 9"/>
                <p:cNvSpPr>
                  <a:spLocks noChangeArrowheads="1"/>
                </p:cNvSpPr>
                <p:nvPr/>
              </p:nvSpPr>
              <p:spPr bwMode="auto">
                <a:xfrm>
                  <a:off x="2024" y="3296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. . .</a:t>
                  </a:r>
                </a:p>
              </p:txBody>
            </p:sp>
            <p:sp>
              <p:nvSpPr>
                <p:cNvPr id="67" name="Rectangle 12"/>
                <p:cNvSpPr>
                  <a:spLocks noChangeArrowheads="1"/>
                </p:cNvSpPr>
                <p:nvPr/>
              </p:nvSpPr>
              <p:spPr bwMode="auto">
                <a:xfrm>
                  <a:off x="2024" y="3040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 dirty="0" err="1">
                      <a:latin typeface="Tahoma" pitchFamily="-106" charset="0"/>
                    </a:rPr>
                    <a:t>read</a:t>
                  </a:r>
                  <a:r>
                    <a:rPr kumimoji="1" lang="de-DE" sz="1500" dirty="0">
                      <a:latin typeface="Tahoma" pitchFamily="-106" charset="0"/>
                    </a:rPr>
                    <a:t>(</a:t>
                  </a:r>
                  <a:r>
                    <a:rPr kumimoji="1" lang="de-DE" sz="1500" i="1" dirty="0">
                      <a:latin typeface="Tahoma" pitchFamily="-106" charset="0"/>
                    </a:rPr>
                    <a:t>B,b</a:t>
                  </a:r>
                  <a:r>
                    <a:rPr kumimoji="1" lang="de-DE" sz="1500" i="1" baseline="-25000" dirty="0">
                      <a:latin typeface="Tahoma" pitchFamily="-106" charset="0"/>
                    </a:rPr>
                    <a:t>1</a:t>
                  </a:r>
                  <a:r>
                    <a:rPr kumimoji="1" lang="de-DE" sz="1500" dirty="0">
                      <a:latin typeface="Tahoma" pitchFamily="-106" charset="0"/>
                    </a:rPr>
                    <a:t>)</a:t>
                  </a:r>
                </a:p>
              </p:txBody>
            </p:sp>
            <p:sp>
              <p:nvSpPr>
                <p:cNvPr id="68" name="Rectangle 15"/>
                <p:cNvSpPr>
                  <a:spLocks noChangeArrowheads="1"/>
                </p:cNvSpPr>
                <p:nvPr/>
              </p:nvSpPr>
              <p:spPr bwMode="auto">
                <a:xfrm>
                  <a:off x="2024" y="2784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endParaRPr kumimoji="1" lang="de-DE" sz="1500">
                    <a:latin typeface="Tahoma" pitchFamily="-106" charset="0"/>
                  </a:endParaRPr>
                </a:p>
              </p:txBody>
            </p:sp>
            <p:sp>
              <p:nvSpPr>
                <p:cNvPr id="69" name="Rectangle 18"/>
                <p:cNvSpPr>
                  <a:spLocks noChangeArrowheads="1"/>
                </p:cNvSpPr>
                <p:nvPr/>
              </p:nvSpPr>
              <p:spPr bwMode="auto">
                <a:xfrm>
                  <a:off x="2024" y="2528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endParaRPr kumimoji="1" lang="de-DE" sz="1500">
                    <a:latin typeface="Tahoma" pitchFamily="-106" charset="0"/>
                  </a:endParaRPr>
                </a:p>
              </p:txBody>
            </p:sp>
            <p:sp>
              <p:nvSpPr>
                <p:cNvPr id="70" name="Rectangle 21"/>
                <p:cNvSpPr>
                  <a:spLocks noChangeArrowheads="1"/>
                </p:cNvSpPr>
                <p:nvPr/>
              </p:nvSpPr>
              <p:spPr bwMode="auto">
                <a:xfrm>
                  <a:off x="2024" y="2272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endParaRPr kumimoji="1" lang="de-DE" sz="1500">
                    <a:latin typeface="Tahoma" pitchFamily="-106" charset="0"/>
                  </a:endParaRPr>
                </a:p>
              </p:txBody>
            </p:sp>
            <p:sp>
              <p:nvSpPr>
                <p:cNvPr id="71" name="Rectangle 24"/>
                <p:cNvSpPr>
                  <a:spLocks noChangeArrowheads="1"/>
                </p:cNvSpPr>
                <p:nvPr/>
              </p:nvSpPr>
              <p:spPr bwMode="auto">
                <a:xfrm>
                  <a:off x="2024" y="2016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 dirty="0" err="1">
                      <a:latin typeface="Tahoma" pitchFamily="-106" charset="0"/>
                    </a:rPr>
                    <a:t>write</a:t>
                  </a:r>
                  <a:r>
                    <a:rPr kumimoji="1" lang="de-DE" sz="1500" dirty="0">
                      <a:latin typeface="Tahoma" pitchFamily="-106" charset="0"/>
                    </a:rPr>
                    <a:t>(</a:t>
                  </a:r>
                  <a:r>
                    <a:rPr kumimoji="1" lang="de-DE" sz="1500" i="1" dirty="0">
                      <a:latin typeface="Tahoma" pitchFamily="-106" charset="0"/>
                    </a:rPr>
                    <a:t>A,a</a:t>
                  </a:r>
                  <a:r>
                    <a:rPr kumimoji="1" lang="de-DE" sz="1500" i="1" baseline="-25000" dirty="0">
                      <a:latin typeface="Tahoma" pitchFamily="-106" charset="0"/>
                    </a:rPr>
                    <a:t>1</a:t>
                  </a:r>
                  <a:r>
                    <a:rPr kumimoji="1" lang="de-DE" sz="1500" dirty="0">
                      <a:latin typeface="Tahoma" pitchFamily="-106" charset="0"/>
                    </a:rPr>
                    <a:t>)</a:t>
                  </a:r>
                </a:p>
              </p:txBody>
            </p:sp>
            <p:sp>
              <p:nvSpPr>
                <p:cNvPr id="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024" y="1760"/>
                  <a:ext cx="1280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 i="1" dirty="0">
                      <a:latin typeface="Tahoma" pitchFamily="-106" charset="0"/>
                    </a:rPr>
                    <a:t>a</a:t>
                  </a:r>
                  <a:r>
                    <a:rPr kumimoji="1" lang="de-DE" sz="1500" i="1" baseline="-25000" dirty="0">
                      <a:latin typeface="Tahoma" pitchFamily="-106" charset="0"/>
                    </a:rPr>
                    <a:t>1</a:t>
                  </a:r>
                  <a:r>
                    <a:rPr kumimoji="1" lang="de-DE" sz="1500" dirty="0">
                      <a:latin typeface="Tahoma" pitchFamily="-106" charset="0"/>
                    </a:rPr>
                    <a:t> := </a:t>
                  </a:r>
                  <a:r>
                    <a:rPr kumimoji="1" lang="de-DE" sz="1500" i="1" dirty="0">
                      <a:latin typeface="Tahoma" pitchFamily="-106" charset="0"/>
                    </a:rPr>
                    <a:t>a</a:t>
                  </a:r>
                  <a:r>
                    <a:rPr kumimoji="1" lang="de-DE" sz="1500" i="1" baseline="-25000" dirty="0">
                      <a:latin typeface="Tahoma" pitchFamily="-106" charset="0"/>
                    </a:rPr>
                    <a:t>1</a:t>
                  </a:r>
                  <a:r>
                    <a:rPr kumimoji="1" lang="de-DE" sz="1500" dirty="0">
                      <a:latin typeface="Tahoma" pitchFamily="-106" charset="0"/>
                    </a:rPr>
                    <a:t> – 300</a:t>
                  </a:r>
                </a:p>
              </p:txBody>
            </p:sp>
            <p:sp>
              <p:nvSpPr>
                <p:cNvPr id="73" name="Rectangle 33"/>
                <p:cNvSpPr>
                  <a:spLocks noChangeArrowheads="1"/>
                </p:cNvSpPr>
                <p:nvPr/>
              </p:nvSpPr>
              <p:spPr bwMode="auto">
                <a:xfrm>
                  <a:off x="2024" y="1248"/>
                  <a:ext cx="1280" cy="25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 i="1">
                      <a:latin typeface="Tahoma" pitchFamily="-106" charset="0"/>
                    </a:rPr>
                    <a:t>T</a:t>
                  </a:r>
                  <a:r>
                    <a:rPr kumimoji="1" lang="de-DE" sz="1500" i="1" baseline="-25000">
                      <a:latin typeface="Tahoma" pitchFamily="-106" charset="0"/>
                    </a:rPr>
                    <a:t>1</a:t>
                  </a:r>
                  <a:endParaRPr kumimoji="1" lang="de-DE" sz="1500" i="1">
                    <a:latin typeface="Tahoma" pitchFamily="-106" charset="0"/>
                  </a:endParaRPr>
                </a:p>
              </p:txBody>
            </p:sp>
          </p:grpSp>
          <p:grpSp>
            <p:nvGrpSpPr>
              <p:cNvPr id="50" name="Group 230"/>
              <p:cNvGrpSpPr>
                <a:grpSpLocks/>
              </p:cNvGrpSpPr>
              <p:nvPr/>
            </p:nvGrpSpPr>
            <p:grpSpPr bwMode="auto">
              <a:xfrm>
                <a:off x="1176" y="1248"/>
                <a:ext cx="848" cy="2560"/>
                <a:chOff x="1176" y="1248"/>
                <a:chExt cx="848" cy="2560"/>
              </a:xfrm>
            </p:grpSpPr>
            <p:sp>
              <p:nvSpPr>
                <p:cNvPr id="55" name="Rectangle 7"/>
                <p:cNvSpPr>
                  <a:spLocks noChangeArrowheads="1"/>
                </p:cNvSpPr>
                <p:nvPr/>
              </p:nvSpPr>
              <p:spPr bwMode="auto">
                <a:xfrm>
                  <a:off x="1176" y="3552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9.</a:t>
                  </a:r>
                </a:p>
              </p:txBody>
            </p:sp>
            <p:sp>
              <p:nvSpPr>
                <p:cNvPr id="56" name="Rectangle 10"/>
                <p:cNvSpPr>
                  <a:spLocks noChangeArrowheads="1"/>
                </p:cNvSpPr>
                <p:nvPr/>
              </p:nvSpPr>
              <p:spPr bwMode="auto">
                <a:xfrm>
                  <a:off x="1176" y="3296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8.</a:t>
                  </a:r>
                </a:p>
              </p:txBody>
            </p:sp>
            <p:sp>
              <p:nvSpPr>
                <p:cNvPr id="57" name="Rectangle 13"/>
                <p:cNvSpPr>
                  <a:spLocks noChangeArrowheads="1"/>
                </p:cNvSpPr>
                <p:nvPr/>
              </p:nvSpPr>
              <p:spPr bwMode="auto">
                <a:xfrm>
                  <a:off x="1176" y="3040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7.</a:t>
                  </a:r>
                </a:p>
              </p:txBody>
            </p:sp>
            <p:sp>
              <p:nvSpPr>
                <p:cNvPr id="58" name="Rectangle 16"/>
                <p:cNvSpPr>
                  <a:spLocks noChangeArrowheads="1"/>
                </p:cNvSpPr>
                <p:nvPr/>
              </p:nvSpPr>
              <p:spPr bwMode="auto">
                <a:xfrm>
                  <a:off x="1176" y="2784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6.</a:t>
                  </a:r>
                </a:p>
              </p:txBody>
            </p:sp>
            <p:sp>
              <p:nvSpPr>
                <p:cNvPr id="59" name="Rectangle 19"/>
                <p:cNvSpPr>
                  <a:spLocks noChangeArrowheads="1"/>
                </p:cNvSpPr>
                <p:nvPr/>
              </p:nvSpPr>
              <p:spPr bwMode="auto">
                <a:xfrm>
                  <a:off x="1176" y="2528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5.</a:t>
                  </a:r>
                </a:p>
              </p:txBody>
            </p:sp>
            <p:sp>
              <p:nvSpPr>
                <p:cNvPr id="60" name="Rectangle 22"/>
                <p:cNvSpPr>
                  <a:spLocks noChangeArrowheads="1"/>
                </p:cNvSpPr>
                <p:nvPr/>
              </p:nvSpPr>
              <p:spPr bwMode="auto">
                <a:xfrm>
                  <a:off x="1176" y="2272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4.</a:t>
                  </a:r>
                </a:p>
              </p:txBody>
            </p:sp>
            <p:sp>
              <p:nvSpPr>
                <p:cNvPr id="61" name="Rectangle 25"/>
                <p:cNvSpPr>
                  <a:spLocks noChangeArrowheads="1"/>
                </p:cNvSpPr>
                <p:nvPr/>
              </p:nvSpPr>
              <p:spPr bwMode="auto">
                <a:xfrm>
                  <a:off x="1176" y="2016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3.</a:t>
                  </a:r>
                </a:p>
              </p:txBody>
            </p:sp>
            <p:sp>
              <p:nvSpPr>
                <p:cNvPr id="62" name="Rectangle 28"/>
                <p:cNvSpPr>
                  <a:spLocks noChangeArrowheads="1"/>
                </p:cNvSpPr>
                <p:nvPr/>
              </p:nvSpPr>
              <p:spPr bwMode="auto">
                <a:xfrm>
                  <a:off x="1176" y="1760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2.</a:t>
                  </a:r>
                </a:p>
              </p:txBody>
            </p:sp>
            <p:sp>
              <p:nvSpPr>
                <p:cNvPr id="63" name="Rectangle 31"/>
                <p:cNvSpPr>
                  <a:spLocks noChangeArrowheads="1"/>
                </p:cNvSpPr>
                <p:nvPr/>
              </p:nvSpPr>
              <p:spPr bwMode="auto">
                <a:xfrm>
                  <a:off x="1176" y="1504"/>
                  <a:ext cx="848" cy="256"/>
                </a:xfrm>
                <a:prstGeom prst="rect">
                  <a:avLst/>
                </a:prstGeom>
                <a:noFill/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>
                      <a:latin typeface="Tahoma" pitchFamily="-106" charset="0"/>
                    </a:rPr>
                    <a:t>1.</a:t>
                  </a:r>
                </a:p>
              </p:txBody>
            </p:sp>
            <p:sp>
              <p:nvSpPr>
                <p:cNvPr id="64" name="Rectangle 34"/>
                <p:cNvSpPr>
                  <a:spLocks noChangeArrowheads="1"/>
                </p:cNvSpPr>
                <p:nvPr/>
              </p:nvSpPr>
              <p:spPr bwMode="auto">
                <a:xfrm>
                  <a:off x="1176" y="1248"/>
                  <a:ext cx="848" cy="256"/>
                </a:xfrm>
                <a:prstGeom prst="rect">
                  <a:avLst/>
                </a:prstGeom>
                <a:solidFill>
                  <a:srgbClr val="FFFF99"/>
                </a:solidFill>
                <a:ln w="63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Font typeface="Webdings" pitchFamily="-106" charset="2"/>
                    <a:buNone/>
                  </a:pPr>
                  <a:r>
                    <a:rPr kumimoji="1" lang="de-DE" sz="1500" dirty="0">
                      <a:latin typeface="Tahoma" pitchFamily="-106" charset="0"/>
                    </a:rPr>
                    <a:t>Schritt</a:t>
                  </a:r>
                </a:p>
              </p:txBody>
            </p:sp>
          </p:grpSp>
          <p:grpSp>
            <p:nvGrpSpPr>
              <p:cNvPr id="51" name="Group 232"/>
              <p:cNvGrpSpPr>
                <a:grpSpLocks/>
              </p:cNvGrpSpPr>
              <p:nvPr/>
            </p:nvGrpSpPr>
            <p:grpSpPr bwMode="auto">
              <a:xfrm>
                <a:off x="1176" y="1248"/>
                <a:ext cx="3408" cy="2560"/>
                <a:chOff x="1176" y="1248"/>
                <a:chExt cx="3408" cy="2560"/>
              </a:xfrm>
            </p:grpSpPr>
            <p:sp>
              <p:nvSpPr>
                <p:cNvPr id="52" name="Line 36"/>
                <p:cNvSpPr>
                  <a:spLocks noChangeShapeType="1"/>
                </p:cNvSpPr>
                <p:nvPr/>
              </p:nvSpPr>
              <p:spPr bwMode="auto">
                <a:xfrm>
                  <a:off x="1176" y="1500"/>
                  <a:ext cx="340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53" name="Line 39"/>
                <p:cNvSpPr>
                  <a:spLocks noChangeShapeType="1"/>
                </p:cNvSpPr>
                <p:nvPr/>
              </p:nvSpPr>
              <p:spPr bwMode="auto">
                <a:xfrm>
                  <a:off x="2024" y="1248"/>
                  <a:ext cx="0" cy="256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54" name="Line 40"/>
                <p:cNvSpPr>
                  <a:spLocks noChangeShapeType="1"/>
                </p:cNvSpPr>
                <p:nvPr/>
              </p:nvSpPr>
              <p:spPr bwMode="auto">
                <a:xfrm>
                  <a:off x="3304" y="1248"/>
                  <a:ext cx="0" cy="256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7" name="Rectangle 27">
            <a:extLst>
              <a:ext uri="{FF2B5EF4-FFF2-40B4-BE49-F238E27FC236}">
                <a16:creationId xmlns:a16="http://schemas.microsoft.com/office/drawing/2014/main" id="{35B0F229-AE07-7006-CFAF-257B0D6A6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0382" y="3202234"/>
            <a:ext cx="1524000" cy="3048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ebdings" pitchFamily="-106" charset="2"/>
              <a:buNone/>
            </a:pPr>
            <a:r>
              <a:rPr kumimoji="1" lang="de-DE" sz="1500" dirty="0" err="1">
                <a:latin typeface="Tahoma" pitchFamily="-106" charset="0"/>
              </a:rPr>
              <a:t>read</a:t>
            </a:r>
            <a:r>
              <a:rPr kumimoji="1" lang="de-DE" sz="1500" dirty="0">
                <a:latin typeface="Tahoma" pitchFamily="-106" charset="0"/>
              </a:rPr>
              <a:t>(</a:t>
            </a:r>
            <a:r>
              <a:rPr kumimoji="1" lang="de-DE" sz="1500" i="1" dirty="0">
                <a:latin typeface="Tahoma" pitchFamily="-106" charset="0"/>
              </a:rPr>
              <a:t>A,a</a:t>
            </a:r>
            <a:r>
              <a:rPr kumimoji="1" lang="de-DE" sz="1500" i="1" baseline="-25000" dirty="0">
                <a:latin typeface="Tahoma" pitchFamily="-106" charset="0"/>
              </a:rPr>
              <a:t>1</a:t>
            </a:r>
            <a:r>
              <a:rPr kumimoji="1" lang="de-DE" sz="1500" dirty="0">
                <a:latin typeface="Tahoma" pitchFamily="-10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Fehler bei unkontrolliertem Mehrbenutzerbetrieb (3)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55748"/>
            <a:ext cx="9798738" cy="3781578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de-DE" sz="2400" b="1" dirty="0">
                <a:latin typeface="Tahoma" pitchFamily="-106" charset="0"/>
              </a:rPr>
              <a:t>Phantomproblem</a:t>
            </a:r>
            <a:endParaRPr lang="de-DE" sz="2400" dirty="0">
              <a:latin typeface="Tahoma" pitchFamily="-106" charset="0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Mehrbenutzersynchronisation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44" name="Group 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917417"/>
              </p:ext>
            </p:extLst>
          </p:nvPr>
        </p:nvGraphicFramePr>
        <p:xfrm>
          <a:off x="3136800" y="2965523"/>
          <a:ext cx="4572000" cy="3048003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57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5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endParaRPr kumimoji="1" lang="de-DE" sz="15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  <a:r>
                        <a:rPr kumimoji="1" lang="de-DE" sz="15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1" lang="de-DE" sz="15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5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select</a:t>
                      </a:r>
                      <a:r>
                        <a:rPr kumimoji="1" lang="de-DE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sum</a:t>
                      </a:r>
                      <a:r>
                        <a:rPr kumimoji="1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(Kontostand)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7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from</a:t>
                      </a:r>
                      <a:r>
                        <a:rPr kumimoji="1" lang="de-DE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Konten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7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insert</a:t>
                      </a:r>
                      <a:r>
                        <a:rPr kumimoji="1" lang="de-DE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into</a:t>
                      </a:r>
                      <a:r>
                        <a:rPr kumimoji="1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Konten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7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values</a:t>
                      </a:r>
                      <a:r>
                        <a:rPr kumimoji="1" lang="de-DE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1" lang="de-DE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  <a:r>
                        <a:rPr kumimoji="1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,1000,...)</a:t>
                      </a: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5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select</a:t>
                      </a:r>
                      <a:r>
                        <a:rPr kumimoji="1" lang="de-DE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sum</a:t>
                      </a:r>
                      <a:r>
                        <a:rPr kumimoji="1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(Kontostand)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57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1" 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68580" marR="68580"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1" lang="de-DE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from</a:t>
                      </a:r>
                      <a:r>
                        <a:rPr kumimoji="1" lang="de-DE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1" 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Konten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Serialisierbarkeit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28B47B-FEFE-4065-BC52-2C3AFCCAE3C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424198"/>
      </p:ext>
    </p:extLst>
  </p:cSld>
  <p:clrMapOvr>
    <a:masterClrMapping/>
  </p:clrMapOvr>
</p:sld>
</file>

<file path=ppt/theme/theme1.xml><?xml version="1.0" encoding="utf-8"?>
<a:theme xmlns:a="http://schemas.openxmlformats.org/drawingml/2006/main" name="Allgemeine Folien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001D1036-8C35-4B4A-BF8F-3409DA0C2135}"/>
    </a:ext>
  </a:extLst>
</a:theme>
</file>

<file path=ppt/theme/theme2.xml><?xml version="1.0" encoding="utf-8"?>
<a:theme xmlns:a="http://schemas.openxmlformats.org/drawingml/2006/main" name="Inhaltsfolien (Schlicht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DF5886AA-A43E-B246-BD49-51AE21586EFF}"/>
    </a:ext>
  </a:extLst>
</a:theme>
</file>

<file path=ppt/theme/theme3.xml><?xml version="1.0" encoding="utf-8"?>
<a:theme xmlns:a="http://schemas.openxmlformats.org/drawingml/2006/main" name="Inhaltsfolien (Schmuck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92C61122-91CB-9C49-B978-D45E0BE0A61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3546</Words>
  <Application>Microsoft Office PowerPoint</Application>
  <PresentationFormat>Widescreen</PresentationFormat>
  <Paragraphs>681</Paragraphs>
  <Slides>32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Arial</vt:lpstr>
      <vt:lpstr>Calibri</vt:lpstr>
      <vt:lpstr>Courier New</vt:lpstr>
      <vt:lpstr>Symbol</vt:lpstr>
      <vt:lpstr>Tahoma</vt:lpstr>
      <vt:lpstr>Times New Roman</vt:lpstr>
      <vt:lpstr>Webdings</vt:lpstr>
      <vt:lpstr>Wingdings</vt:lpstr>
      <vt:lpstr>Allgemeine Folien</vt:lpstr>
      <vt:lpstr>Inhaltsfolien (Schlicht)</vt:lpstr>
      <vt:lpstr>Inhaltsfolien (Schmuck)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Loepp, Benedikt</cp:lastModifiedBy>
  <cp:revision>462</cp:revision>
  <dcterms:created xsi:type="dcterms:W3CDTF">2020-12-09T14:30:18Z</dcterms:created>
  <dcterms:modified xsi:type="dcterms:W3CDTF">2024-12-19T14:09:50Z</dcterms:modified>
</cp:coreProperties>
</file>