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  <p:sldMasterId id="2147483684" r:id="rId2"/>
    <p:sldMasterId id="2147483670" r:id="rId3"/>
  </p:sldMasterIdLst>
  <p:notesMasterIdLst>
    <p:notesMasterId r:id="rId71"/>
  </p:notesMasterIdLst>
  <p:sldIdLst>
    <p:sldId id="398" r:id="rId4"/>
    <p:sldId id="303" r:id="rId5"/>
    <p:sldId id="278" r:id="rId6"/>
    <p:sldId id="285" r:id="rId7"/>
    <p:sldId id="438" r:id="rId8"/>
    <p:sldId id="267" r:id="rId9"/>
    <p:sldId id="433" r:id="rId10"/>
    <p:sldId id="308" r:id="rId11"/>
    <p:sldId id="309" r:id="rId12"/>
    <p:sldId id="311" r:id="rId13"/>
    <p:sldId id="312" r:id="rId14"/>
    <p:sldId id="313" r:id="rId15"/>
    <p:sldId id="314" r:id="rId16"/>
    <p:sldId id="440" r:id="rId17"/>
    <p:sldId id="439" r:id="rId18"/>
    <p:sldId id="315" r:id="rId19"/>
    <p:sldId id="316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33" r:id="rId29"/>
    <p:sldId id="341" r:id="rId30"/>
    <p:sldId id="342" r:id="rId31"/>
    <p:sldId id="343" r:id="rId32"/>
    <p:sldId id="344" r:id="rId33"/>
    <p:sldId id="345" r:id="rId34"/>
    <p:sldId id="346" r:id="rId35"/>
    <p:sldId id="347" r:id="rId36"/>
    <p:sldId id="306" r:id="rId37"/>
    <p:sldId id="350" r:id="rId38"/>
    <p:sldId id="348" r:id="rId39"/>
    <p:sldId id="351" r:id="rId40"/>
    <p:sldId id="352" r:id="rId41"/>
    <p:sldId id="354" r:id="rId42"/>
    <p:sldId id="353" r:id="rId43"/>
    <p:sldId id="355" r:id="rId44"/>
    <p:sldId id="449" r:id="rId45"/>
    <p:sldId id="434" r:id="rId46"/>
    <p:sldId id="444" r:id="rId47"/>
    <p:sldId id="356" r:id="rId48"/>
    <p:sldId id="357" r:id="rId49"/>
    <p:sldId id="445" r:id="rId50"/>
    <p:sldId id="358" r:id="rId51"/>
    <p:sldId id="359" r:id="rId52"/>
    <p:sldId id="446" r:id="rId53"/>
    <p:sldId id="360" r:id="rId54"/>
    <p:sldId id="361" r:id="rId55"/>
    <p:sldId id="362" r:id="rId56"/>
    <p:sldId id="363" r:id="rId57"/>
    <p:sldId id="364" r:id="rId58"/>
    <p:sldId id="349" r:id="rId59"/>
    <p:sldId id="447" r:id="rId60"/>
    <p:sldId id="367" r:id="rId61"/>
    <p:sldId id="368" r:id="rId62"/>
    <p:sldId id="369" r:id="rId63"/>
    <p:sldId id="370" r:id="rId64"/>
    <p:sldId id="371" r:id="rId65"/>
    <p:sldId id="372" r:id="rId66"/>
    <p:sldId id="373" r:id="rId67"/>
    <p:sldId id="441" r:id="rId68"/>
    <p:sldId id="448" r:id="rId69"/>
    <p:sldId id="443" r:id="rId7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rk Lewandowski" initials="DL" lastIdx="255" clrIdx="0">
    <p:extLst>
      <p:ext uri="{19B8F6BF-5375-455C-9EA6-DF929625EA0E}">
        <p15:presenceInfo xmlns:p15="http://schemas.microsoft.com/office/powerpoint/2012/main" userId="Dirk Lewandows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2303"/>
    <a:srgbClr val="CC0099"/>
    <a:srgbClr val="FF6600"/>
    <a:srgbClr val="00FF99"/>
    <a:srgbClr val="46C6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59" autoAdjust="0"/>
    <p:restoredTop sz="71781" autoAdjust="0"/>
  </p:normalViewPr>
  <p:slideViewPr>
    <p:cSldViewPr snapToGrid="0" snapToObjects="1">
      <p:cViewPr varScale="1">
        <p:scale>
          <a:sx n="86" d="100"/>
          <a:sy n="86" d="100"/>
        </p:scale>
        <p:origin x="132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tableStyles" Target="tableStyles.xml"/><Relationship Id="rId7" Type="http://schemas.openxmlformats.org/officeDocument/2006/relationships/slide" Target="slides/slide4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30D2D-C9C0-0A43-9CDA-FD1C7392E3E9}" type="datetimeFigureOut">
              <a:rPr lang="de-DE" smtClean="0"/>
              <a:pPr/>
              <a:t>16.01.2025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56D2-8CC5-134D-95EB-4AA507CEEB42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113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0" noProof="0" dirty="0"/>
              <a:t>Funkt. Abhängigkeiten sind Verallgemeinerung des Schlüsselbegriffs.</a:t>
            </a:r>
          </a:p>
          <a:p>
            <a:endParaRPr lang="de-DE" b="0" noProof="0" dirty="0"/>
          </a:p>
          <a:p>
            <a:r>
              <a:rPr lang="de-DE" b="0" noProof="0" dirty="0"/>
              <a:t>Alpha bestimmt die Relation, alle anderen Attributwerte in R. Aber: Alpha nicht notwendigerweise ein einzelnes Attribut.</a:t>
            </a:r>
          </a:p>
          <a:p>
            <a:endParaRPr lang="de-DE" b="0" noProof="0" dirty="0"/>
          </a:p>
          <a:p>
            <a:r>
              <a:rPr lang="de-DE" b="0" noProof="0" dirty="0"/>
              <a:t>Menge aller Attribute ist aber auch Super-Schlüssel. Nicht die minimale Menge.</a:t>
            </a:r>
          </a:p>
          <a:p>
            <a:endParaRPr lang="de-DE" b="0" noProof="0" dirty="0"/>
          </a:p>
          <a:p>
            <a:r>
              <a:rPr lang="de-DE" b="0" noProof="0" dirty="0"/>
              <a:t>Linke Seite kleinstmöglich. Vergleiche Beispiel.</a:t>
            </a:r>
          </a:p>
          <a:p>
            <a:endParaRPr lang="de-DE" b="0" noProof="0" dirty="0"/>
          </a:p>
          <a:p>
            <a:r>
              <a:rPr lang="de-DE" b="0" noProof="0" dirty="0"/>
              <a:t>Primärschlüssel aus Schlüsselkandidaten auswählen.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86879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Super-Schlüssel: Alle Attribute zusammen bestimmen die Relation.</a:t>
            </a:r>
          </a:p>
          <a:p>
            <a:r>
              <a:rPr lang="de-DE" dirty="0"/>
              <a:t>Man sieht: Manche besser als andere.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0463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Städtenamen im Bundesland eindeutig, aber möglich, dass er in mehreren </a:t>
            </a:r>
            <a:r>
              <a:rPr lang="de-DE" dirty="0" err="1"/>
              <a:t>Bländern</a:t>
            </a:r>
            <a:r>
              <a:rPr lang="de-DE" dirty="0"/>
              <a:t> vorkommt.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671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r>
              <a:rPr lang="de-DE" sz="1200" dirty="0"/>
              <a:t>Achtung: kein guter Entwurf, nur zur Demonstration!</a:t>
            </a:r>
          </a:p>
          <a:p>
            <a:pPr marL="0" lvl="0" indent="0">
              <a:buFont typeface="Symbol" pitchFamily="2" charset="2"/>
              <a:buNone/>
            </a:pPr>
            <a:endParaRPr lang="de-DE" sz="1200" dirty="0"/>
          </a:p>
          <a:p>
            <a:pPr marL="0" lvl="0" indent="0">
              <a:buFont typeface="Symbol" pitchFamily="2" charset="2"/>
              <a:buNone/>
            </a:pPr>
            <a:r>
              <a:rPr lang="de-DE" sz="1200" dirty="0"/>
              <a:t>Keine Koalitionen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8765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66427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r>
              <a:rPr lang="de-DE" dirty="0"/>
              <a:t>Folgende Abhängigkeiten könnten beim DB-Entwurf bestimmt worden sein: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41458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32921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r>
              <a:rPr lang="de-DE" dirty="0"/>
              <a:t>Wie kommen wir zu den Funktionalen Abhängigkeiten.</a:t>
            </a:r>
          </a:p>
          <a:p>
            <a:pPr marL="0" lvl="0" indent="0">
              <a:buFont typeface="Symbol" pitchFamily="2" charset="2"/>
              <a:buNone/>
            </a:pPr>
            <a:endParaRPr lang="de-DE" dirty="0"/>
          </a:p>
          <a:p>
            <a:pPr marL="0" lvl="0" indent="0">
              <a:buFont typeface="Symbol" pitchFamily="2" charset="2"/>
              <a:buNone/>
            </a:pPr>
            <a:r>
              <a:rPr lang="de-DE" dirty="0"/>
              <a:t>Allgemein sind wir daran interessiert, aus einer Menge F von FA die Menge F+ zu bilden, die alle daraus herleitbaren FA definiert.</a:t>
            </a:r>
          </a:p>
          <a:p>
            <a:pPr marL="0" lvl="0" indent="0">
              <a:buFont typeface="Symbol" pitchFamily="2" charset="2"/>
              <a:buNone/>
            </a:pPr>
            <a:r>
              <a:rPr lang="de-DE" dirty="0"/>
              <a:t>F+ ist die Hülle der Menge F.</a:t>
            </a:r>
          </a:p>
          <a:p>
            <a:pPr marL="0" lvl="0" indent="0">
              <a:buFont typeface="Symbol" pitchFamily="2" charset="2"/>
              <a:buNone/>
            </a:pPr>
            <a:r>
              <a:rPr lang="de-DE" dirty="0"/>
              <a:t>Diese können wir durch Herleitungs- oder Inferenzregeln bestimmen.</a:t>
            </a:r>
          </a:p>
          <a:p>
            <a:pPr marL="0" lvl="0" indent="0">
              <a:buFont typeface="Symbol" pitchFamily="2" charset="2"/>
              <a:buNone/>
            </a:pPr>
            <a:endParaRPr lang="de-DE" dirty="0"/>
          </a:p>
          <a:p>
            <a:pPr marL="0" lvl="0" indent="0">
              <a:buFont typeface="Symbol" pitchFamily="2" charset="2"/>
              <a:buNone/>
            </a:pPr>
            <a:r>
              <a:rPr lang="de-DE" dirty="0"/>
              <a:t>Hier Armstrong-Axiome: Diese reichen aus, wenngleich wir mehr verwenden.</a:t>
            </a:r>
          </a:p>
          <a:p>
            <a:pPr marL="0" lvl="0" indent="0">
              <a:buFont typeface="Symbol" pitchFamily="2" charset="2"/>
              <a:buNone/>
            </a:pPr>
            <a:endParaRPr lang="de-DE" dirty="0"/>
          </a:p>
          <a:p>
            <a:pPr marL="0" lvl="0" indent="0">
              <a:buFont typeface="Symbol" pitchFamily="2" charset="2"/>
              <a:buNone/>
            </a:pPr>
            <a:r>
              <a:rPr lang="de-DE" dirty="0"/>
              <a:t>Zusätzliche Regeln: Kind, Vater, Mutter</a:t>
            </a:r>
          </a:p>
          <a:p>
            <a:pPr marL="0" lvl="0" indent="0">
              <a:buFont typeface="Symbol" pitchFamily="2" charset="2"/>
              <a:buNone/>
            </a:pPr>
            <a:endParaRPr lang="de-DE" dirty="0"/>
          </a:p>
          <a:p>
            <a:pPr marL="0" lvl="0" indent="0">
              <a:buFont typeface="Symbol" pitchFamily="2" charset="2"/>
              <a:buNone/>
            </a:pPr>
            <a:r>
              <a:rPr lang="de-DE" dirty="0"/>
              <a:t>Beim letzten fehlt der Übergang für Transitivität, daher Pseudotrans.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02766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89016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562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09850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08030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65684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2" charset="2"/>
              <a:buNone/>
              <a:tabLst/>
              <a:defRPr/>
            </a:pPr>
            <a:endParaRPr lang="de-DE" sz="2400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6305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68878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26567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83189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90585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97464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25347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4336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2" charset="2"/>
              <a:buNone/>
              <a:tabLst/>
              <a:defRPr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Wie muss relationales Schema beschaffen sein, damit es bestmöglich ist.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51421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854362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71475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680443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886347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679923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80096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69454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600142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577329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4548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144985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606273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Dadurch bekommt die Goethestraße im Brandenburger Frankfurt eine zusätzliche Postleitzahl. 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Relationen Straßen und Orte sind lokal konsistent; die Kombination dieser beiden Einfügungen verletzt aber eine globale funktionale Abhängigkeit der Relation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PLZverzeichnis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Verletzung der Konsistenzbedingung {Straße, Ort,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BLand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 —&gt; {PLZ} ist nur nach einem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Join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der Relationen Straßen und Orte aufzudecken.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455823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Schlüsselkandidat = Kandidatenschlüssel (</a:t>
            </a:r>
            <a:r>
              <a:rPr lang="de-DE" dirty="0" err="1"/>
              <a:t>candidate</a:t>
            </a:r>
            <a:r>
              <a:rPr lang="de-DE" dirty="0"/>
              <a:t> </a:t>
            </a:r>
            <a:r>
              <a:rPr lang="de-DE" dirty="0" err="1"/>
              <a:t>key</a:t>
            </a:r>
            <a:r>
              <a:rPr lang="de-DE" dirty="0"/>
              <a:t>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145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23507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Bauen aufeinander auf.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720226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r>
              <a:rPr lang="de-DE" dirty="0"/>
              <a:t>Eltern tauchen nun doppelt auf, lässt sich aber nicht vermeiden.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773618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989412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Setzen wir ab hier voraus.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10045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Dann verletzt, wenn in der Relation Informationen über mehr als ein Konzept modelliert werden.</a:t>
            </a:r>
          </a:p>
          <a:p>
            <a:r>
              <a:rPr lang="de-DE" dirty="0"/>
              <a:t>Das Konzept soll einen identifizierbaren Schlüssel haben, und dieser Schlüssel soll nur dieses ausdrücken.</a:t>
            </a:r>
          </a:p>
          <a:p>
            <a:endParaRPr lang="de-DE" dirty="0"/>
          </a:p>
          <a:p>
            <a:r>
              <a:rPr lang="de-DE" dirty="0"/>
              <a:t>Sind die Nicht-Schlüsselattribute eine Fakt / Konzept, das die Schlüsselattribute ausdrücken, oder nicht?</a:t>
            </a:r>
          </a:p>
          <a:p>
            <a:endParaRPr lang="de-DE" dirty="0"/>
          </a:p>
          <a:p>
            <a:r>
              <a:rPr lang="de-DE" dirty="0"/>
              <a:t>Verletzt, da Nicht-Schlüsselattribute vorhanden sind, die nicht „voll funktional abhängig“ von der </a:t>
            </a:r>
            <a:r>
              <a:rPr lang="de-DE" dirty="0" err="1"/>
              <a:t>MatrNr</a:t>
            </a:r>
            <a:r>
              <a:rPr lang="de-DE" dirty="0"/>
              <a:t> und </a:t>
            </a:r>
            <a:r>
              <a:rPr lang="de-DE" dirty="0" err="1"/>
              <a:t>VorlNr</a:t>
            </a:r>
            <a:r>
              <a:rPr lang="de-DE" dirty="0"/>
              <a:t> in Kombination sind.</a:t>
            </a:r>
          </a:p>
          <a:p>
            <a:r>
              <a:rPr lang="de-DE" dirty="0"/>
              <a:t>Vgl. Schopenhauer</a:t>
            </a:r>
          </a:p>
          <a:p>
            <a:endParaRPr lang="de-DE" dirty="0"/>
          </a:p>
          <a:p>
            <a:r>
              <a:rPr lang="de-DE" dirty="0"/>
              <a:t>Beispiel entspricht: Studenten JOIN </a:t>
            </a:r>
            <a:r>
              <a:rPr lang="de-DE" dirty="0" err="1"/>
              <a:t>hoeren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311544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Wir geraten in diese Probleme wenn 2 NF nicht erfüllt ist.</a:t>
            </a:r>
          </a:p>
          <a:p>
            <a:endParaRPr lang="de-DE" dirty="0"/>
          </a:p>
          <a:p>
            <a:r>
              <a:rPr lang="de-DE" dirty="0"/>
              <a:t>Dafür gibt es Zerlegungsalgorithmen – aber die schauen wir uns nicht an, weil das bei 3 NF gleich miterledigt ist.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0205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r>
              <a:rPr lang="de-DE" dirty="0"/>
              <a:t>Relationen – Tabellen: Ob Entity oder Beziehung ist unerheblich.</a:t>
            </a:r>
          </a:p>
          <a:p>
            <a:pPr marL="0" lvl="0" indent="0">
              <a:buFont typeface="Symbol" pitchFamily="2" charset="2"/>
              <a:buNone/>
            </a:pPr>
            <a:r>
              <a:rPr lang="de-DE" dirty="0"/>
              <a:t>Wie beurteilen wir die Güte der Relationen, und des Schemas al Ganzes? Datenintegrität spielt große Rolle!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952294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619908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Verletzung kann dazu führen, dass derselbe Fakt mehrfach gespeichert wird.</a:t>
            </a:r>
          </a:p>
          <a:p>
            <a:endParaRPr lang="de-DE" dirty="0"/>
          </a:p>
          <a:p>
            <a:r>
              <a:rPr lang="de-DE" dirty="0"/>
              <a:t>Beispiele:</a:t>
            </a:r>
          </a:p>
          <a:p>
            <a:pPr marL="228600" indent="-228600">
              <a:buAutoNum type="arabicParenR"/>
            </a:pPr>
            <a:r>
              <a:rPr lang="de-DE" dirty="0" err="1"/>
              <a:t>MatrNr</a:t>
            </a:r>
            <a:r>
              <a:rPr lang="de-DE" dirty="0"/>
              <a:t>, Name -&gt; Name</a:t>
            </a:r>
          </a:p>
          <a:p>
            <a:pPr marL="228600" indent="-228600">
              <a:buAutoNum type="arabicParenR"/>
            </a:pPr>
            <a:r>
              <a:rPr lang="de-DE" dirty="0"/>
              <a:t>...</a:t>
            </a:r>
          </a:p>
          <a:p>
            <a:pPr marL="228600" indent="-228600">
              <a:buAutoNum type="arabicParenR"/>
            </a:pPr>
            <a:r>
              <a:rPr lang="de-DE" dirty="0"/>
              <a:t>Alpha bestimmt die ganze Relation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728803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Oberes Beispiel: Alternative Formulierung gilt.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957685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405193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393796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FDs</a:t>
            </a:r>
          </a:p>
          <a:p>
            <a:endParaRPr lang="de-DE" dirty="0"/>
          </a:p>
          <a:p>
            <a:r>
              <a:rPr lang="de-DE" dirty="0"/>
              <a:t>Wir sehen direkt: Es gibt Redundanzen, deshalb sollten wir den Synthese-Algorithmus anwenden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590651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609066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790029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Im Unterschied zu 3 NF: Dort galten die Bedingungen nur für Nicht-Schlüsselattribute.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79868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r>
              <a:rPr lang="de-DE" sz="2200" dirty="0"/>
              <a:t>2) Links kein Superschlüssel, d.h., bestimmt die ganze Relation</a:t>
            </a:r>
          </a:p>
          <a:p>
            <a:pPr marL="0" lvl="0" indent="0">
              <a:buFont typeface="Symbol" pitchFamily="2" charset="2"/>
              <a:buNone/>
            </a:pPr>
            <a:r>
              <a:rPr lang="de-DE" sz="2200" dirty="0"/>
              <a:t>3) Links kein Superschlüssel, d.h., bestimmt die ganze Relation</a:t>
            </a:r>
          </a:p>
          <a:p>
            <a:pPr marL="0" lvl="0" indent="0">
              <a:buFont typeface="Symbol" pitchFamily="2" charset="2"/>
              <a:buNone/>
            </a:pPr>
            <a:endParaRPr lang="de-DE" sz="2200" dirty="0"/>
          </a:p>
          <a:p>
            <a:pPr marL="0" lvl="0" indent="0">
              <a:buFont typeface="Symbol" pitchFamily="2" charset="2"/>
              <a:buNone/>
            </a:pPr>
            <a:r>
              <a:rPr lang="de-DE" sz="2200" dirty="0"/>
              <a:t>Jeweils ein zweites Schlüsselattribut wird benötigt.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7318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Auf der Grundlage formaler Methoden, nicht Pi-mal-Daumen</a:t>
            </a:r>
          </a:p>
          <a:p>
            <a:r>
              <a:rPr lang="de-DE" dirty="0"/>
              <a:t>Funktionale Abhängigkeiten: Verallgemeinerung des Schlüsselbegriffs. Bisher informell – jetzt formal.</a:t>
            </a:r>
          </a:p>
          <a:p>
            <a:r>
              <a:rPr lang="de-DE" dirty="0"/>
              <a:t>Normalformen: Güte des Schemas bewerten. Falls nicht erfüllt, Algorithmen anwenden. Zerlegung kennen wir schon – jetzt formal.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1760025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741262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162691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80799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787742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schwarze FD verletzt die BCNF</a:t>
            </a:r>
          </a:p>
          <a:p>
            <a:r>
              <a:rPr lang="de-DE" dirty="0"/>
              <a:t>Die andere FD geht durch die Zerlegung „entlang“ dieser aber verloren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4620968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8328515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0611244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1428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7172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r>
              <a:rPr lang="de-DE" dirty="0"/>
              <a:t>Schema mit Attributen</a:t>
            </a:r>
          </a:p>
          <a:p>
            <a:pPr marL="0" lvl="0" indent="0">
              <a:buFont typeface="Symbol" pitchFamily="2" charset="2"/>
              <a:buNone/>
            </a:pPr>
            <a:r>
              <a:rPr lang="de-DE" dirty="0" err="1"/>
              <a:t>alpha</a:t>
            </a:r>
            <a:r>
              <a:rPr lang="de-DE" dirty="0"/>
              <a:t> bestimmt </a:t>
            </a:r>
            <a:r>
              <a:rPr lang="de-DE" dirty="0" err="1"/>
              <a:t>beta</a:t>
            </a:r>
            <a:endParaRPr lang="de-DE" dirty="0"/>
          </a:p>
          <a:p>
            <a:pPr marL="0" lvl="0" indent="0">
              <a:buFont typeface="Symbol" pitchFamily="2" charset="2"/>
              <a:buNone/>
            </a:pPr>
            <a:endParaRPr lang="de-DE" dirty="0"/>
          </a:p>
          <a:p>
            <a:pPr marL="0" lvl="0" indent="0">
              <a:buFont typeface="Symbol" pitchFamily="2" charset="2"/>
              <a:buNone/>
            </a:pPr>
            <a:r>
              <a:rPr lang="de-DE" dirty="0"/>
              <a:t>Wenn ich A der gleiche Wert vorkommt, muss auch in B der gleiche Wert vorkommen.</a:t>
            </a:r>
          </a:p>
          <a:p>
            <a:pPr marL="0" lvl="0" indent="0">
              <a:buFont typeface="Symbol" pitchFamily="2" charset="2"/>
              <a:buNone/>
            </a:pPr>
            <a:endParaRPr lang="de-DE" dirty="0"/>
          </a:p>
          <a:p>
            <a:pPr marL="0" lvl="0" indent="0">
              <a:buFont typeface="Symbol" pitchFamily="2" charset="2"/>
              <a:buNone/>
            </a:pPr>
            <a:r>
              <a:rPr lang="de-DE" dirty="0"/>
              <a:t>Übliche Konvention: Mengenklammern weglassen.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1791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435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Stö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60F7E426-9BFE-B841-8E63-CF10C88CC0F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5730F1C-C70B-6C4F-868B-5A625A2650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552923">
            <a:off x="7430924" y="2364304"/>
            <a:ext cx="2018889" cy="2024732"/>
          </a:xfrm>
          <a:prstGeom prst="ellipse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lIns="36000" tIns="144000" rIns="0" bIns="36000"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Optional ein Störer mit Text zu dem Thema.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46731A96-8EDA-E842-AE3E-9978AAEF8E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69EDD2FA-DF5A-1248-93FE-DD382C81A0A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219500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F33C14F2-7500-7E41-8F50-BA82B7E1877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603" y="1374881"/>
            <a:ext cx="9810005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C4FE7671-3EC3-224F-B337-ABA54D728E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760954"/>
            <a:ext cx="11148032" cy="3222595"/>
          </a:xfrm>
          <a:prstGeom prst="rect">
            <a:avLst/>
          </a:prstGeom>
        </p:spPr>
        <p:txBody>
          <a:bodyPr lIns="0">
            <a:normAutofit/>
          </a:bodyPr>
          <a:lstStyle>
            <a:lvl1pPr marL="514350" indent="-514350">
              <a:buClr>
                <a:schemeClr val="tx2"/>
              </a:buClr>
              <a:buFont typeface="+mj-lt"/>
              <a:buAutoNum type="arabicPeriod"/>
              <a:defRPr sz="2400" b="1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A7635061-B703-5D4F-A78E-26870CCFAD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430" y="743424"/>
            <a:ext cx="9810178" cy="2474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062F8C4-DEBC-48C2-A180-F1A6208F96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61CE3FF-77A5-45E8-B008-627C9924F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88360D66-1006-4356-980A-28041A4EFF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0147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platzhalter 16">
            <a:extLst>
              <a:ext uri="{FF2B5EF4-FFF2-40B4-BE49-F238E27FC236}">
                <a16:creationId xmlns:a16="http://schemas.microsoft.com/office/drawing/2014/main" id="{6EDF304B-3327-8C44-A4B7-1BCFF6F9F6F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2769832"/>
            <a:ext cx="5202406" cy="3195961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4" name="Diagrammplatzhalter 23">
            <a:extLst>
              <a:ext uri="{FF2B5EF4-FFF2-40B4-BE49-F238E27FC236}">
                <a16:creationId xmlns:a16="http://schemas.microsoft.com/office/drawing/2014/main" id="{A71B0928-53ED-164C-8F03-423FAF7A29FC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474781" y="2769832"/>
            <a:ext cx="5202406" cy="3195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6CB41462-1ECF-3446-99E1-B6E5DDE89C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517" y="742821"/>
            <a:ext cx="9801213" cy="2406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4E637541-5426-4AD9-BABE-2735975677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44353C7D-6483-4338-8AEA-B8001C7AD1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3837CEFE-C114-453C-9289-7D496179F1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F3EA48-B78C-422E-BD18-C82F830CBC7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2636666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60B66336-BF5E-8245-80B7-232CB0EF20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0" y="139113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8F642210-2E21-6941-9934-1603D01B889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68208" y="2760955"/>
            <a:ext cx="5200361" cy="3200168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6" name="Diagrammplatzhalter 23">
            <a:extLst>
              <a:ext uri="{FF2B5EF4-FFF2-40B4-BE49-F238E27FC236}">
                <a16:creationId xmlns:a16="http://schemas.microsoft.com/office/drawing/2014/main" id="{9A6098AD-330D-9146-95E5-B514A33D1A1B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23430" y="2760955"/>
            <a:ext cx="5200361" cy="32001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04190856-CD1D-4B4F-A34F-AD3B332CD2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3431" y="743374"/>
            <a:ext cx="9807530" cy="2677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723D65E0-846B-4FC9-BFE1-D7C0A88E6A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4364A709-2246-44B2-8DDB-390C3A94F9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3CF07B8A-8182-432B-9929-32B0B122CBB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12593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BA624F1E-5E9F-4DBD-9471-BC4B310E3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0402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5196B87F-BC24-C64A-8D28-271EA4F4B9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1" y="1384189"/>
            <a:ext cx="9798738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D67773A1-FF38-F34A-B0D5-E82EFE78F5D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1" y="2769833"/>
            <a:ext cx="5191567" cy="32047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5" name="Textplatzhalter 16">
            <a:extLst>
              <a:ext uri="{FF2B5EF4-FFF2-40B4-BE49-F238E27FC236}">
                <a16:creationId xmlns:a16="http://schemas.microsoft.com/office/drawing/2014/main" id="{3040423D-3398-EF4E-866B-C225459238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3"/>
            <a:ext cx="5191569" cy="3204784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7CF15E6-663E-A848-8D63-D271510438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8008"/>
            <a:ext cx="9798738" cy="2455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587BD7E-5D8F-498B-A4A3-8EF69C3827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F5ACB15-E86B-4808-9840-CB0CB2AC11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52816DA9-A624-42F4-B35A-95055D6616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AF013E61-374A-4B2D-B4D0-898DDB054B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61329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rechts/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77CFBD75-255E-1A41-BB4D-9E1D224A2F9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2" y="1476381"/>
            <a:ext cx="518525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</a:t>
            </a:r>
            <a:br>
              <a:rPr lang="de-DE" b="1" dirty="0"/>
            </a:br>
            <a:r>
              <a:rPr lang="de-DE" b="1" dirty="0"/>
              <a:t>mehrere Zeilen läuft.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A9DF890E-DFC6-794A-AD1C-1B4030D1C3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2667768"/>
            <a:ext cx="5194043" cy="2060590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82D28491-8FC9-4F4C-B3B1-4D831002C8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3" y="5102795"/>
            <a:ext cx="5202835" cy="86094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18" name="Bildplatzhalter 21">
            <a:extLst>
              <a:ext uri="{FF2B5EF4-FFF2-40B4-BE49-F238E27FC236}">
                <a16:creationId xmlns:a16="http://schemas.microsoft.com/office/drawing/2014/main" id="{9AEE2DBB-40AF-714D-B115-DA1245EA99E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3318" y="1476381"/>
            <a:ext cx="5194043" cy="4502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6F59BE16-8F3F-CF4E-B5DF-726ACCB5CE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6136"/>
            <a:ext cx="9798738" cy="24739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AC87A343-07F9-415E-B370-C36C6D5FC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7DFE4FF2-162E-4C77-90BD-A8EF18F564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9154" y="6338181"/>
            <a:ext cx="1326022" cy="365125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C4CCAD25-A977-4F34-B15D-69B78E2AFA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F5C2DA42-16AD-4887-88CD-997CB3D84BF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2686508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21">
            <a:extLst>
              <a:ext uri="{FF2B5EF4-FFF2-40B4-BE49-F238E27FC236}">
                <a16:creationId xmlns:a16="http://schemas.microsoft.com/office/drawing/2014/main" id="{63B2AF04-555B-7344-9313-9898A01CCD3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4639" y="1995854"/>
            <a:ext cx="2543454" cy="39708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7" name="Bildplatzhalter 21">
            <a:extLst>
              <a:ext uri="{FF2B5EF4-FFF2-40B4-BE49-F238E27FC236}">
                <a16:creationId xmlns:a16="http://schemas.microsoft.com/office/drawing/2014/main" id="{14C8BC8E-C997-844E-B4C0-7AFD1361ABA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178125" y="1995854"/>
            <a:ext cx="2543454" cy="39708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8" name="Textplatzhalter 16">
            <a:extLst>
              <a:ext uri="{FF2B5EF4-FFF2-40B4-BE49-F238E27FC236}">
                <a16:creationId xmlns:a16="http://schemas.microsoft.com/office/drawing/2014/main" id="{107D4587-2E1E-5C42-8E79-C85AE2A0F1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0422" y="2760785"/>
            <a:ext cx="5206939" cy="1881553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017CE37D-21D8-8D45-8FFB-30E32C307D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70424" y="4879731"/>
            <a:ext cx="5206938" cy="107820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24E92FF4-E103-5C44-80F9-0FDB5F4E192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1" y="750592"/>
            <a:ext cx="9807531" cy="29569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1B21696B-627F-430D-A0CC-6E99308104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34603FDA-2C0F-45C2-BF0B-DE210A4F40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26E8A2A2-4044-4F22-ABFE-8F63D2ECBE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C6CE3C9D-8862-42A4-9C03-4778F899154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4072" y="6037609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2800BFA8-CA45-4043-A815-852D7AEE8CE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78125" y="6038758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3750180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5499D8D5-7940-9243-A4FB-6E66ACF6F92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80668" y="1995854"/>
            <a:ext cx="5190969" cy="113420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B90BBC81-6BED-B44D-BA5A-149B7D3593A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598" y="3429000"/>
            <a:ext cx="5190969" cy="2532186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Bildplatzhalter 21">
            <a:extLst>
              <a:ext uri="{FF2B5EF4-FFF2-40B4-BE49-F238E27FC236}">
                <a16:creationId xmlns:a16="http://schemas.microsoft.com/office/drawing/2014/main" id="{9349BE05-3A72-8045-8C57-02C7C6EF7C2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23432" y="1995854"/>
            <a:ext cx="5190969" cy="3965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2E881B9-9E77-CA42-A935-D8A3CF8352B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4685"/>
            <a:ext cx="9798738" cy="28401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82B7BB8C-95D1-4B8C-B013-F6B62EB488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F823B7CD-CF02-4A33-91B6-D8C46BBAC4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5" name="Textplatzhalter 2">
            <a:extLst>
              <a:ext uri="{FF2B5EF4-FFF2-40B4-BE49-F238E27FC236}">
                <a16:creationId xmlns:a16="http://schemas.microsoft.com/office/drawing/2014/main" id="{23C6408C-BB3C-41C9-B59A-DC61839570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0362" y="6034404"/>
            <a:ext cx="5190969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7" name="Datumsplatzhalter 3">
            <a:extLst>
              <a:ext uri="{FF2B5EF4-FFF2-40B4-BE49-F238E27FC236}">
                <a16:creationId xmlns:a16="http://schemas.microsoft.com/office/drawing/2014/main" id="{9AC2E0B9-52BB-4DE7-91FE-6706C38A49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3816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0D978528-6A6D-ED4A-AAF6-77DF85D627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597" y="4123592"/>
            <a:ext cx="5199763" cy="1837592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C3ABC3CE-9C0E-7340-85EB-AD55A2C74A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7598" y="2769576"/>
            <a:ext cx="5199763" cy="1143727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C781AF8B-F25D-C74E-9233-093F874311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1" y="2769575"/>
            <a:ext cx="5199763" cy="31916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spcBef>
                <a:spcPts val="600"/>
              </a:spcBef>
              <a:buNone/>
              <a:defRPr sz="1600"/>
            </a:lvl1pPr>
          </a:lstStyle>
          <a:p>
            <a:r>
              <a:rPr lang="de-DE" dirty="0"/>
              <a:t>Textbereich</a:t>
            </a:r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227393F9-CE04-864D-9E49-4C39E1A729B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3431" y="744687"/>
            <a:ext cx="9807531" cy="28401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44FA04F-E055-464D-A23B-DF4D17363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C1C22A6E-52BB-4C1F-B9BE-DE91B69E47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BE5676D0-C11A-4655-885D-6D9E2EBEB1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88381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9">
            <a:extLst>
              <a:ext uri="{FF2B5EF4-FFF2-40B4-BE49-F238E27FC236}">
                <a16:creationId xmlns:a16="http://schemas.microsoft.com/office/drawing/2014/main" id="{9406BCB8-41B8-EC4F-8B7E-804317A1F8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639" y="642170"/>
            <a:ext cx="580091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290918"/>
            <a:ext cx="12192000" cy="40065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C784ED6-23B7-B543-85B2-276A6BEB54E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5992427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609177F0-451E-4A52-BCB6-3904225888C5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81C761CC-23A6-4D70-9544-CA087B049F1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9154" y="6034404"/>
            <a:ext cx="11148033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2" name="Datumsplatzhalter 7">
            <a:extLst>
              <a:ext uri="{FF2B5EF4-FFF2-40B4-BE49-F238E27FC236}">
                <a16:creationId xmlns:a16="http://schemas.microsoft.com/office/drawing/2014/main" id="{9DCEFA27-A29E-BF66-FF28-F19821D3EC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2"/>
            <a:ext cx="1174138" cy="245524"/>
          </a:xfrm>
        </p:spPr>
        <p:txBody>
          <a:bodyPr/>
          <a:lstStyle/>
          <a:p>
            <a:r>
              <a:rPr lang="de-DE" dirty="0"/>
              <a:t>WS 2023/24</a:t>
            </a:r>
          </a:p>
        </p:txBody>
      </p:sp>
    </p:spTree>
    <p:extLst>
      <p:ext uri="{BB962C8B-B14F-4D97-AF65-F5344CB8AC3E}">
        <p14:creationId xmlns:p14="http://schemas.microsoft.com/office/powerpoint/2010/main" val="13228867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9">
            <a:extLst>
              <a:ext uri="{FF2B5EF4-FFF2-40B4-BE49-F238E27FC236}">
                <a16:creationId xmlns:a16="http://schemas.microsoft.com/office/drawing/2014/main" id="{9406BCB8-41B8-EC4F-8B7E-804317A1F8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639" y="642170"/>
            <a:ext cx="580091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290918"/>
            <a:ext cx="12192000" cy="40065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69EF2B0F-8C07-4646-A2D8-CAA8500C07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4639" y="5569054"/>
            <a:ext cx="10565737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Bildbeschreibung</a:t>
            </a:r>
            <a:endParaRPr lang="de-DE" dirty="0"/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C784ED6-23B7-B543-85B2-276A6BEB54E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609177F0-451E-4A52-BCB6-3904225888C5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058AAD8-A9D1-4743-B844-9EBDC5D110A7}"/>
              </a:ext>
            </a:extLst>
          </p:cNvPr>
          <p:cNvSpPr/>
          <p:nvPr userDrawn="1"/>
        </p:nvSpPr>
        <p:spPr>
          <a:xfrm>
            <a:off x="6315552" y="6251197"/>
            <a:ext cx="5876448" cy="33443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CA698717-44DB-4D98-A9EF-7C745D804A7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19765" y="6294688"/>
            <a:ext cx="5343080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3118762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ohne Stö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232C229E-CFC6-4350-9327-522003B3CCF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5DD62B81-1A73-4122-8AD7-A72448ACAC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C95DF675-B4C8-45BD-BA97-CE0C8F0476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0522613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 links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1">
            <a:extLst>
              <a:ext uri="{FF2B5EF4-FFF2-40B4-BE49-F238E27FC236}">
                <a16:creationId xmlns:a16="http://schemas.microsoft.com/office/drawing/2014/main" id="{10221449-7C55-4C4F-B8BF-3124EC06F8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6096000" cy="6858001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F7FC2FD7-CAD9-3643-88AD-2C84AA7779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8023" y="1467073"/>
            <a:ext cx="518482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D915C759-68AE-E949-AEDC-6C2AB05F62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8023" y="2769577"/>
            <a:ext cx="5184822" cy="320919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7" name="Textplatzhalter 9">
            <a:extLst>
              <a:ext uri="{FF2B5EF4-FFF2-40B4-BE49-F238E27FC236}">
                <a16:creationId xmlns:a16="http://schemas.microsoft.com/office/drawing/2014/main" id="{03A68195-E784-BC47-B421-ECF634C7A9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98189" y="753364"/>
            <a:ext cx="3826542" cy="5275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4354CCB-5558-48A3-A531-E1A04B771376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19188442-3CFC-4F42-A29E-37545B4DC9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9F9CF163-BF63-40B7-B09C-29D86C548A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439E0374-1FFB-4905-8DBF-46F960F66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74867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52284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Vollbild rech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1">
            <a:extLst>
              <a:ext uri="{FF2B5EF4-FFF2-40B4-BE49-F238E27FC236}">
                <a16:creationId xmlns:a16="http://schemas.microsoft.com/office/drawing/2014/main" id="{6AF5427D-36F2-5744-AB49-99C89FECA55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2576" y="0"/>
            <a:ext cx="5709424" cy="68580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B78C1FF4-5A6D-A548-AF54-E87B682A1D7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0276" y="1469492"/>
            <a:ext cx="5189149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0BAB9DD2-8C2C-9140-B574-E59A229331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518" y="741839"/>
            <a:ext cx="5185907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7D8DEC5-E0DA-4EC5-8B57-E7C228AB5B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84269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A050D4E7-1304-45CD-9E0D-D4D4CC466C5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FD89772C-877E-41FE-A68A-14C47E4E496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3431" y="6034404"/>
            <a:ext cx="518599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08769E91-2BE7-462C-B1ED-126025576D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518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42767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se/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044CE882-CE30-3B40-860C-E829BA82C7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F4F1D500-EEDF-5D45-9F72-99CFAE09FF9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517" y="742821"/>
            <a:ext cx="978376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BA26D613-D48B-455A-85EC-686254BCC32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517" y="2004646"/>
            <a:ext cx="11157438" cy="3182816"/>
          </a:xfrm>
          <a:prstGeom prst="rect">
            <a:avLst/>
          </a:prstGeom>
        </p:spPr>
        <p:txBody>
          <a:bodyPr lIns="0" tIns="36000"/>
          <a:lstStyle>
            <a:lvl1pPr marL="0" indent="0" algn="ctr">
              <a:lnSpc>
                <a:spcPct val="100000"/>
              </a:lnSpc>
              <a:buNone/>
              <a:defRPr sz="32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kann eine These, ein Zitat oder Ähnliches stehen.</a:t>
            </a:r>
          </a:p>
          <a:p>
            <a:endParaRPr lang="de-DE" dirty="0"/>
          </a:p>
          <a:p>
            <a:r>
              <a:rPr lang="de-DE" dirty="0"/>
              <a:t>„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Qui</a:t>
            </a:r>
            <a:r>
              <a:rPr lang="de-DE" dirty="0"/>
              <a:t> </a:t>
            </a:r>
            <a:r>
              <a:rPr lang="de-DE" dirty="0" err="1"/>
              <a:t>sunt</a:t>
            </a:r>
            <a:r>
              <a:rPr lang="de-DE" dirty="0"/>
              <a:t> et </a:t>
            </a:r>
            <a:r>
              <a:rPr lang="de-DE" dirty="0" err="1"/>
              <a:t>endipsum</a:t>
            </a:r>
            <a:r>
              <a:rPr lang="de-DE" dirty="0"/>
              <a:t> </a:t>
            </a:r>
            <a:r>
              <a:rPr lang="de-DE" dirty="0" err="1"/>
              <a:t>rae</a:t>
            </a:r>
            <a:r>
              <a:rPr lang="de-DE" dirty="0"/>
              <a:t> </a:t>
            </a:r>
            <a:r>
              <a:rPr lang="de-DE" dirty="0" err="1"/>
              <a:t>pratemo</a:t>
            </a:r>
            <a:r>
              <a:rPr lang="de-DE" dirty="0"/>
              <a:t> </a:t>
            </a:r>
            <a:r>
              <a:rPr lang="de-DE" dirty="0" err="1"/>
              <a:t>uptas</a:t>
            </a:r>
            <a:r>
              <a:rPr lang="de-DE" dirty="0"/>
              <a:t> </a:t>
            </a:r>
            <a:r>
              <a:rPr lang="de-DE" dirty="0" err="1"/>
              <a:t>dipsum</a:t>
            </a:r>
            <a:r>
              <a:rPr lang="de-DE" dirty="0"/>
              <a:t>.“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2DF06919-89E5-4472-B2E8-DB4B29FEC7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47A5D4AE-A541-4B5B-A537-E5542D8331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07469" y="5294171"/>
            <a:ext cx="4673486" cy="80679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85750" indent="-285750">
              <a:buFont typeface="Symbol" panose="05050102010706020507" pitchFamily="18" charset="2"/>
              <a:buChar char="-"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b="1" i="1" dirty="0">
                <a:solidFill>
                  <a:schemeClr val="tx2"/>
                </a:solidFill>
              </a:rPr>
              <a:t>Max Mustermann (2021) </a:t>
            </a:r>
            <a:br>
              <a:rPr lang="de-DE" b="1" i="1" dirty="0">
                <a:solidFill>
                  <a:schemeClr val="tx2"/>
                </a:solidFill>
              </a:rPr>
            </a:br>
            <a:r>
              <a:rPr lang="de-DE" b="1" i="1" dirty="0">
                <a:solidFill>
                  <a:schemeClr val="tx2"/>
                </a:solidFill>
              </a:rPr>
              <a:t>(</a:t>
            </a:r>
            <a:r>
              <a:rPr lang="de-DE" b="1" i="1" dirty="0" err="1">
                <a:solidFill>
                  <a:schemeClr val="tx2"/>
                </a:solidFill>
              </a:rPr>
              <a:t>mgl</a:t>
            </a:r>
            <a:r>
              <a:rPr lang="de-DE" b="1" i="1" dirty="0">
                <a:solidFill>
                  <a:schemeClr val="tx2"/>
                </a:solidFill>
              </a:rPr>
              <a:t>. Platz zur Nennung des Autors/der Quelle)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A30A4E1D-A8BD-4AE6-AF96-B3326E0BB3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1823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F2F82C07-6DE1-F344-86D9-DAA22A3D2E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C4FE7671-3EC3-224F-B337-ABA54D728E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5" y="2769576"/>
            <a:ext cx="11148032" cy="3200401"/>
          </a:xfrm>
          <a:prstGeom prst="rect">
            <a:avLst/>
          </a:prstGeom>
        </p:spPr>
        <p:txBody>
          <a:bodyPr lIns="0">
            <a:normAutofit/>
          </a:bodyPr>
          <a:lstStyle>
            <a:lvl1pPr marL="514350" indent="-514350">
              <a:buClr>
                <a:schemeClr val="tx2"/>
              </a:buClr>
              <a:buFont typeface="+mj-lt"/>
              <a:buAutoNum type="arabicPeriod"/>
              <a:defRPr sz="2400" b="1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9" name="Textplatzhalter 9">
            <a:extLst>
              <a:ext uri="{FF2B5EF4-FFF2-40B4-BE49-F238E27FC236}">
                <a16:creationId xmlns:a16="http://schemas.microsoft.com/office/drawing/2014/main" id="{F16C3CFB-FE69-6545-885C-4165788BAD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43423"/>
            <a:ext cx="9807531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9634BD4E-680A-4E19-B1E1-D3FB719288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DF92031C-BE38-408A-BC20-82554C4685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70B8977-8240-4ECD-BA8D-859263BB1C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55016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3403BD62-9AAE-7F46-879F-7A8ED05EB5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0C6FB35F-B078-8044-961B-2F650A31661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Diagrammplatzhalter 23">
            <a:extLst>
              <a:ext uri="{FF2B5EF4-FFF2-40B4-BE49-F238E27FC236}">
                <a16:creationId xmlns:a16="http://schemas.microsoft.com/office/drawing/2014/main" id="{65E1444D-1AF9-410A-A6A0-43D97620A93A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474781" y="2760784"/>
            <a:ext cx="5202406" cy="32050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0D9D3537-02D5-4654-90A3-19C3E08CC6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B82E7D4A-CA30-4937-BD9C-853E1C7562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EC58EF76-B80E-4328-BC2C-06220031A7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249B3CF1-443C-4564-8FB7-6CB211E8529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BB9A16A-52DB-4754-8079-3F75B5D192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44009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9">
            <a:extLst>
              <a:ext uri="{FF2B5EF4-FFF2-40B4-BE49-F238E27FC236}">
                <a16:creationId xmlns:a16="http://schemas.microsoft.com/office/drawing/2014/main" id="{FE5202F2-04B3-4D49-9FC6-7B2C5C7515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Textplatzhalter 16">
            <a:extLst>
              <a:ext uri="{FF2B5EF4-FFF2-40B4-BE49-F238E27FC236}">
                <a16:creationId xmlns:a16="http://schemas.microsoft.com/office/drawing/2014/main" id="{4C80EF50-F692-4A18-A8DB-11CA78A7FB4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68208" y="2769577"/>
            <a:ext cx="5200361" cy="3191546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1" name="Diagrammplatzhalter 23">
            <a:extLst>
              <a:ext uri="{FF2B5EF4-FFF2-40B4-BE49-F238E27FC236}">
                <a16:creationId xmlns:a16="http://schemas.microsoft.com/office/drawing/2014/main" id="{109F0AB7-B6BB-4B76-806A-FE5D8277C296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23430" y="2769577"/>
            <a:ext cx="5200361" cy="3191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2" name="Textplatzhalter 16">
            <a:extLst>
              <a:ext uri="{FF2B5EF4-FFF2-40B4-BE49-F238E27FC236}">
                <a16:creationId xmlns:a16="http://schemas.microsoft.com/office/drawing/2014/main" id="{6B052AD5-DE99-45E5-9909-A2E90CE96B0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59934B73-FF01-4B60-A2C1-32487D0C03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7ED832D7-2504-48DA-96D8-785298C3108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2593" y="6025526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D5A087BE-3CB2-4E62-944B-F8DDBDAA07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98736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1">
            <a:extLst>
              <a:ext uri="{FF2B5EF4-FFF2-40B4-BE49-F238E27FC236}">
                <a16:creationId xmlns:a16="http://schemas.microsoft.com/office/drawing/2014/main" id="{8BD933A8-00C1-461E-B40C-B2657A3418A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1" y="2769577"/>
            <a:ext cx="5191567" cy="32138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16">
            <a:extLst>
              <a:ext uri="{FF2B5EF4-FFF2-40B4-BE49-F238E27FC236}">
                <a16:creationId xmlns:a16="http://schemas.microsoft.com/office/drawing/2014/main" id="{AC7A2453-FC4C-48C1-ACD7-7C7C75BDBA1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40A60AA-7D17-47FA-BBF7-F186C9E205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7" name="Textplatzhalter 9">
            <a:extLst>
              <a:ext uri="{FF2B5EF4-FFF2-40B4-BE49-F238E27FC236}">
                <a16:creationId xmlns:a16="http://schemas.microsoft.com/office/drawing/2014/main" id="{8CA294A7-7DE0-4ECE-A217-123C534719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D991E86B-72BC-44BE-80CA-11C8D70B7A7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61D707CD-5090-48D8-ACF5-CD705D029D4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57129B52-74EC-4F1A-82FD-C3C784FCD3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10307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rechts/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D6404973-A7E5-49FB-B90B-0CD3B5B75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A668B703-F1E1-4043-A8AB-94970A2DFD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2" y="1476381"/>
            <a:ext cx="518525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</a:t>
            </a:r>
            <a:br>
              <a:rPr lang="de-DE" b="1" dirty="0"/>
            </a:br>
            <a:r>
              <a:rPr lang="de-DE" b="1" dirty="0"/>
              <a:t>mehrere Zeilen läuft.</a:t>
            </a:r>
            <a:endParaRPr lang="de-DE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173BCB30-13A3-48A7-9DDD-B29831849B3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3" y="5102795"/>
            <a:ext cx="5202835" cy="86094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20" name="Bildplatzhalter 21">
            <a:extLst>
              <a:ext uri="{FF2B5EF4-FFF2-40B4-BE49-F238E27FC236}">
                <a16:creationId xmlns:a16="http://schemas.microsoft.com/office/drawing/2014/main" id="{A2E33AB7-28B1-4C81-B4B1-D6E8C11D16B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3318" y="1476381"/>
            <a:ext cx="5194043" cy="4502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3" name="Textplatzhalter 9">
            <a:extLst>
              <a:ext uri="{FF2B5EF4-FFF2-40B4-BE49-F238E27FC236}">
                <a16:creationId xmlns:a16="http://schemas.microsoft.com/office/drawing/2014/main" id="{B32B2AC3-7E06-4E86-A51E-DF610CECF7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D639AFEE-448B-489D-8E04-C2CD547B71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E9CBE364-39B1-4D75-A202-B7F7A3E905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4E3647C9-4BE6-4DF4-B3B0-9B716E101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30272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C695CB49-51CE-4BE6-B298-88CC2DAA4D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Bildplatzhalter 21">
            <a:extLst>
              <a:ext uri="{FF2B5EF4-FFF2-40B4-BE49-F238E27FC236}">
                <a16:creationId xmlns:a16="http://schemas.microsoft.com/office/drawing/2014/main" id="{CECEAB8F-527A-401C-ABA3-FAB64A6BE3F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4639" y="1995854"/>
            <a:ext cx="2543454" cy="39708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BCBA297D-F116-480E-BBDB-F42A46CAEE4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178125" y="1995854"/>
            <a:ext cx="2543454" cy="39708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0" name="Textplatzhalter 16">
            <a:extLst>
              <a:ext uri="{FF2B5EF4-FFF2-40B4-BE49-F238E27FC236}">
                <a16:creationId xmlns:a16="http://schemas.microsoft.com/office/drawing/2014/main" id="{B8A6F78A-EBD6-4F9E-9DCB-260CC7D392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0422" y="2760785"/>
            <a:ext cx="5206939" cy="1881553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1" name="Textplatzhalter 16">
            <a:extLst>
              <a:ext uri="{FF2B5EF4-FFF2-40B4-BE49-F238E27FC236}">
                <a16:creationId xmlns:a16="http://schemas.microsoft.com/office/drawing/2014/main" id="{AA7977F0-A4BE-4586-87C7-F42FA7B132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70424" y="4879731"/>
            <a:ext cx="5206938" cy="107820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96BE332B-1F22-4CA8-BE95-7B0FAE61E3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AF867608-C468-4051-BBB1-39C22B1C2B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75333-247B-425C-8F60-BE1518FECEA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4072" y="6037609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D3756B65-4B85-4FD1-8D3C-3839CCD228F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78125" y="6038758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40831604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0D978528-6A6D-ED4A-AAF6-77DF85D627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823" y="3907278"/>
            <a:ext cx="5185022" cy="2053905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C3ABC3CE-9C0E-7340-85EB-AD55A2C74A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7600" y="3038039"/>
            <a:ext cx="519976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C781AF8B-F25D-C74E-9233-093F874311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4638" y="2769577"/>
            <a:ext cx="5199539" cy="323556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spcBef>
                <a:spcPts val="600"/>
              </a:spcBef>
              <a:buNone/>
              <a:defRPr sz="1600"/>
            </a:lvl1pPr>
          </a:lstStyle>
          <a:p>
            <a:r>
              <a:rPr lang="de-DE" dirty="0"/>
              <a:t>Textbereich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27B93628-5CF3-4A22-9955-B96BD1AE27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2D84D960-B3FB-47E0-863D-B650E7F367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7A516F84-AF18-47B3-A7D3-67F8845E5F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1121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Fokus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3815A0E-B306-7340-A5C3-043234B683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7" name="Textplatzhalter 7">
            <a:extLst>
              <a:ext uri="{FF2B5EF4-FFF2-40B4-BE49-F238E27FC236}">
                <a16:creationId xmlns:a16="http://schemas.microsoft.com/office/drawing/2014/main" id="{B19F4576-4A35-4FD0-B298-96677A3FB52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917" y="635872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4E7118B-E20F-4053-A036-BE29FAA390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D2C9BD5D-32EA-4724-AA80-9DED5DFF27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4207203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3431" y="1491449"/>
            <a:ext cx="11159584" cy="3806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69EF2B0F-8C07-4646-A2D8-CAA8500C07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0297" y="5366552"/>
            <a:ext cx="11162548" cy="60565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Bildbeschreibung</a:t>
            </a:r>
            <a:endParaRPr lang="de-DE" dirty="0"/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F456F27E-B3C5-42D1-ADE7-4D1500C1D5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AE28275E-9F01-46AB-B419-EC3470E985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741F0D4F-7EE0-4B20-8360-4BE8604890F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4639" y="6034404"/>
            <a:ext cx="1116254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A335CA81-98AC-4B53-8EBF-2E304176A6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05524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 links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6F34096C-70FB-458B-AEB6-16939A2E9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92ABBF87-C11A-4DC9-A2FB-288658D4B2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8023" y="735956"/>
            <a:ext cx="3844146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18A936F6-6A00-41C9-9C1E-B1710ABB38F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1467072"/>
            <a:ext cx="6096000" cy="5390927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6" name="Textplatzhalter 16">
            <a:extLst>
              <a:ext uri="{FF2B5EF4-FFF2-40B4-BE49-F238E27FC236}">
                <a16:creationId xmlns:a16="http://schemas.microsoft.com/office/drawing/2014/main" id="{7B2B8F8B-EA89-4AB7-AAA2-05987ECFD0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8023" y="1467073"/>
            <a:ext cx="518482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948D2F5B-7214-40AA-846E-DC0F0EBA598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8023" y="2769577"/>
            <a:ext cx="5184822" cy="320919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47148FDA-ADBC-40FB-9225-2504B4364A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184822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6922CFD8-CBFF-4424-9AAF-EEAE9E1897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7802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95848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Voll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72218377-B16C-4ADE-9254-11AE7F7B17C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5062BE4E-EFB8-4E09-8BF8-F6A351C5E27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2576" y="1469492"/>
            <a:ext cx="5709424" cy="538850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6" name="Textplatzhalter 16">
            <a:extLst>
              <a:ext uri="{FF2B5EF4-FFF2-40B4-BE49-F238E27FC236}">
                <a16:creationId xmlns:a16="http://schemas.microsoft.com/office/drawing/2014/main" id="{52A041DA-1614-4AED-8C45-8166F744F6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0276" y="1469492"/>
            <a:ext cx="5189149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3AB106B3-4AE8-4E3C-AA5A-475711E29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84269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8C36D524-CAD5-4671-8A80-68C200CE10F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7FAB2470-AC9A-41E0-9801-3B29CCA6E1D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7855" y="6034404"/>
            <a:ext cx="5191569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D72D043A-FC61-4F9C-AC95-866611FB54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505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eigen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B9AFAE9-3AA6-ED47-8416-9A8C4416F2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3411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EB999182-371D-BA4A-A2D5-B547351F50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902C99D7-65BF-4586-A00E-BC048649D47D}"/>
              </a:ext>
            </a:extLst>
          </p:cNvPr>
          <p:cNvCxnSpPr>
            <a:cxnSpLocks/>
          </p:cNvCxnSpPr>
          <p:nvPr userDrawn="1"/>
        </p:nvCxnSpPr>
        <p:spPr>
          <a:xfrm>
            <a:off x="0" y="729762"/>
            <a:ext cx="839665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10DD2E7E-2DE8-49A6-8A34-248F2114932D}"/>
              </a:ext>
            </a:extLst>
          </p:cNvPr>
          <p:cNvCxnSpPr>
            <a:cxnSpLocks/>
          </p:cNvCxnSpPr>
          <p:nvPr userDrawn="1"/>
        </p:nvCxnSpPr>
        <p:spPr>
          <a:xfrm>
            <a:off x="8396654" y="697832"/>
            <a:ext cx="0" cy="480615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7C6C2283-29B0-4F33-AE35-3B5A7EF02B2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478DCDD0-3693-403A-96AD-55E172535B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0115D0F2-BEFD-4174-8000-2A6C4FD747B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A605D841-6F7D-489C-B0FF-DAF2A91D6ADB}"/>
              </a:ext>
            </a:extLst>
          </p:cNvPr>
          <p:cNvCxnSpPr>
            <a:cxnSpLocks/>
          </p:cNvCxnSpPr>
          <p:nvPr userDrawn="1"/>
        </p:nvCxnSpPr>
        <p:spPr>
          <a:xfrm>
            <a:off x="1828800" y="5462955"/>
            <a:ext cx="656785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825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a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5D752C10-3DE1-A442-B6B9-3003175FEB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B47FCFAF-83A5-4DD0-9ED1-AA4C8A4919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das nächste Kapitel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ED6582C-2B17-40CF-A0CB-19BE175BC5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333912"/>
            <a:ext cx="2394752" cy="929164"/>
          </a:xfrm>
          <a:prstGeom prst="rect">
            <a:avLst/>
          </a:prstGeom>
        </p:spPr>
      </p:pic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A3A68E7C-6E27-4ED0-B836-D31A9EDF63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FEF81942-DAFD-4553-BF35-D14697C3C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1504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BF587E22-291E-0E45-A5CD-292399E38A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41548"/>
            <a:ext cx="9040617" cy="52122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Vielen Dank für Ihre Aufmerksamkeit!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46914BE9-DCB8-F747-8591-1070CC427E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5093270"/>
            <a:ext cx="9040617" cy="52122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Name | Kontaktinformationen</a:t>
            </a:r>
          </a:p>
        </p:txBody>
      </p:sp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60F7E426-9BFE-B841-8E63-CF10C88CC0F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1627" y="6339679"/>
            <a:ext cx="9085007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Datum</a:t>
            </a:r>
          </a:p>
        </p:txBody>
      </p:sp>
    </p:spTree>
    <p:extLst>
      <p:ext uri="{BB962C8B-B14F-4D97-AF65-F5344CB8AC3E}">
        <p14:creationId xmlns:p14="http://schemas.microsoft.com/office/powerpoint/2010/main" val="307021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inks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5196B87F-BC24-C64A-8D28-271EA4F4B9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1" y="1384189"/>
            <a:ext cx="9798738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D67773A1-FF38-F34A-B0D5-E82EFE78F5D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1" y="2769833"/>
            <a:ext cx="5191567" cy="32047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5" name="Textplatzhalter 16">
            <a:extLst>
              <a:ext uri="{FF2B5EF4-FFF2-40B4-BE49-F238E27FC236}">
                <a16:creationId xmlns:a16="http://schemas.microsoft.com/office/drawing/2014/main" id="{3040423D-3398-EF4E-866B-C225459238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3"/>
            <a:ext cx="5191569" cy="3204784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7CF15E6-663E-A848-8D63-D271510438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8008"/>
            <a:ext cx="9798738" cy="2455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587BD7E-5D8F-498B-A4A3-8EF69C3827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F5ACB15-E86B-4808-9840-CB0CB2AC11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52816DA9-A624-42F4-B35A-95055D6616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AF013E61-374A-4B2D-B4D0-898DDB054B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6132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9">
            <a:extLst>
              <a:ext uri="{FF2B5EF4-FFF2-40B4-BE49-F238E27FC236}">
                <a16:creationId xmlns:a16="http://schemas.microsoft.com/office/drawing/2014/main" id="{9406BCB8-41B8-EC4F-8B7E-804317A1F8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639" y="642170"/>
            <a:ext cx="580091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290918"/>
            <a:ext cx="12192000" cy="40065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C784ED6-23B7-B543-85B2-276A6BEB54E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5992427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609177F0-451E-4A52-BCB6-3904225888C5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81C761CC-23A6-4D70-9544-CA087B049F1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9154" y="6034404"/>
            <a:ext cx="11148033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2" name="Datumsplatzhalter 7">
            <a:extLst>
              <a:ext uri="{FF2B5EF4-FFF2-40B4-BE49-F238E27FC236}">
                <a16:creationId xmlns:a16="http://schemas.microsoft.com/office/drawing/2014/main" id="{9DCEFA27-A29E-BF66-FF28-F19821D3EC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2"/>
            <a:ext cx="1174138" cy="245524"/>
          </a:xfrm>
        </p:spPr>
        <p:txBody>
          <a:bodyPr/>
          <a:lstStyle/>
          <a:p>
            <a:r>
              <a:rPr lang="de-DE" dirty="0"/>
              <a:t>WS 2023/24</a:t>
            </a:r>
          </a:p>
        </p:txBody>
      </p:sp>
    </p:spTree>
    <p:extLst>
      <p:ext uri="{BB962C8B-B14F-4D97-AF65-F5344CB8AC3E}">
        <p14:creationId xmlns:p14="http://schemas.microsoft.com/office/powerpoint/2010/main" val="2914992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se/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F4F1D500-EEDF-5D45-9F72-99CFAE09FF9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517" y="742821"/>
            <a:ext cx="9783763" cy="2406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6C19F89-57D8-C94C-9355-8CF08B330A1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517" y="2004646"/>
            <a:ext cx="11157438" cy="3182816"/>
          </a:xfrm>
          <a:prstGeom prst="rect">
            <a:avLst/>
          </a:prstGeom>
        </p:spPr>
        <p:txBody>
          <a:bodyPr lIns="0" tIns="36000"/>
          <a:lstStyle>
            <a:lvl1pPr marL="0" indent="0" algn="ctr">
              <a:lnSpc>
                <a:spcPct val="100000"/>
              </a:lnSpc>
              <a:buNone/>
              <a:defRPr sz="32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kann eine These, ein Zitat oder Ähnliches stehen.</a:t>
            </a:r>
          </a:p>
          <a:p>
            <a:endParaRPr lang="de-DE" dirty="0"/>
          </a:p>
          <a:p>
            <a:r>
              <a:rPr lang="de-DE" dirty="0"/>
              <a:t>„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Qui</a:t>
            </a:r>
            <a:r>
              <a:rPr lang="de-DE" dirty="0"/>
              <a:t> </a:t>
            </a:r>
            <a:r>
              <a:rPr lang="de-DE" dirty="0" err="1"/>
              <a:t>sunt</a:t>
            </a:r>
            <a:r>
              <a:rPr lang="de-DE" dirty="0"/>
              <a:t> et </a:t>
            </a:r>
            <a:r>
              <a:rPr lang="de-DE" dirty="0" err="1"/>
              <a:t>endipsum</a:t>
            </a:r>
            <a:r>
              <a:rPr lang="de-DE" dirty="0"/>
              <a:t> </a:t>
            </a:r>
            <a:r>
              <a:rPr lang="de-DE" dirty="0" err="1"/>
              <a:t>rae</a:t>
            </a:r>
            <a:r>
              <a:rPr lang="de-DE" dirty="0"/>
              <a:t> </a:t>
            </a:r>
            <a:r>
              <a:rPr lang="de-DE" dirty="0" err="1"/>
              <a:t>pratemo</a:t>
            </a:r>
            <a:r>
              <a:rPr lang="de-DE" dirty="0"/>
              <a:t> </a:t>
            </a:r>
            <a:r>
              <a:rPr lang="de-DE" dirty="0" err="1"/>
              <a:t>uptas</a:t>
            </a:r>
            <a:r>
              <a:rPr lang="de-DE" dirty="0"/>
              <a:t> </a:t>
            </a:r>
            <a:r>
              <a:rPr lang="de-DE" dirty="0" err="1"/>
              <a:t>dipsum</a:t>
            </a:r>
            <a:r>
              <a:rPr lang="de-DE" dirty="0"/>
              <a:t>.“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4F90252-D3A9-4F32-84E0-E600A7C24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F967CFFC-AE87-44FD-8C20-A7F372B3E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9154" y="6338181"/>
            <a:ext cx="1326022" cy="365125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2056F4E-484E-49F7-A71D-CA1FB7FEA6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1297C7A5-4B54-4635-BB86-59B91F93499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07469" y="5294171"/>
            <a:ext cx="4673486" cy="80679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85750" indent="-285750">
              <a:buFont typeface="Symbol" panose="05050102010706020507" pitchFamily="18" charset="2"/>
              <a:buChar char="-"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b="1" i="1" dirty="0">
                <a:solidFill>
                  <a:schemeClr val="tx2"/>
                </a:solidFill>
              </a:rPr>
              <a:t>Max Mustermann (2021) </a:t>
            </a:r>
            <a:br>
              <a:rPr lang="de-DE" b="1" i="1" dirty="0">
                <a:solidFill>
                  <a:schemeClr val="tx2"/>
                </a:solidFill>
              </a:rPr>
            </a:br>
            <a:r>
              <a:rPr lang="de-DE" b="1" i="1" dirty="0">
                <a:solidFill>
                  <a:schemeClr val="tx2"/>
                </a:solidFill>
              </a:rPr>
              <a:t>(</a:t>
            </a:r>
            <a:r>
              <a:rPr lang="de-DE" b="1" i="1" dirty="0" err="1">
                <a:solidFill>
                  <a:schemeClr val="tx2"/>
                </a:solidFill>
              </a:rPr>
              <a:t>mgl</a:t>
            </a:r>
            <a:r>
              <a:rPr lang="de-DE" b="1" i="1" dirty="0">
                <a:solidFill>
                  <a:schemeClr val="tx2"/>
                </a:solidFill>
              </a:rPr>
              <a:t>. Platz zur Nennung des Autors/der Quelle)</a:t>
            </a:r>
          </a:p>
        </p:txBody>
      </p:sp>
    </p:spTree>
    <p:extLst>
      <p:ext uri="{BB962C8B-B14F-4D97-AF65-F5344CB8AC3E}">
        <p14:creationId xmlns:p14="http://schemas.microsoft.com/office/powerpoint/2010/main" val="2421796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610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7" r:id="rId2"/>
    <p:sldLayoutId id="2147483683" r:id="rId3"/>
    <p:sldLayoutId id="2147483668" r:id="rId4"/>
    <p:sldLayoutId id="2147483662" r:id="rId5"/>
    <p:sldLayoutId id="2147483669" r:id="rId6"/>
    <p:sldLayoutId id="2147483700" r:id="rId7"/>
    <p:sldLayoutId id="2147483701" r:id="rId8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90415D1A-64C7-4714-BF9B-88FB96EEC4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3045A0-A5E9-49F3-9414-443F38FDCF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16.01.2025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280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8" r:id="rId11"/>
    <p:sldLayoutId id="2147483695" r:id="rId12"/>
    <p:sldLayoutId id="2147483696" r:id="rId1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7AA3CD42-A164-4245-8172-04C188B1CD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l="15431" t="24724" r="10393" b="55293"/>
          <a:stretch/>
        </p:blipFill>
        <p:spPr>
          <a:xfrm>
            <a:off x="3719744" y="0"/>
            <a:ext cx="8472256" cy="1283793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C72CAD6F-5183-0140-8567-01F04533F9DB}"/>
              </a:ext>
            </a:extLst>
          </p:cNvPr>
          <p:cNvSpPr/>
          <p:nvPr userDrawn="1"/>
        </p:nvSpPr>
        <p:spPr>
          <a:xfrm>
            <a:off x="0" y="0"/>
            <a:ext cx="8538437" cy="1283793"/>
          </a:xfrm>
          <a:prstGeom prst="rect">
            <a:avLst/>
          </a:prstGeom>
          <a:gradFill>
            <a:gsLst>
              <a:gs pos="0">
                <a:schemeClr val="tx2"/>
              </a:gs>
              <a:gs pos="32000">
                <a:schemeClr val="tx2"/>
              </a:gs>
              <a:gs pos="61000">
                <a:schemeClr val="tx2"/>
              </a:gs>
              <a:gs pos="100000">
                <a:schemeClr val="tx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15E2F793-CE50-0542-A539-516B182C0AB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53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9" r:id="rId8"/>
    <p:sldLayoutId id="2147483680" r:id="rId9"/>
    <p:sldLayoutId id="2147483681" r:id="rId10"/>
    <p:sldLayoutId id="2147483682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0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6C87F86-5EB2-4B9D-8B3C-78EA94AE5A5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Datenbanken | Dr.-Ing. Benedikt Loepp | WS 2024/25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292FA1-644E-44AC-BCA6-4F6BCEFC5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2A779F-DA5E-4F4A-BA82-02F1D8C341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327A8055-CABF-4C8B-349D-1EA82AC6A5E3}"/>
              </a:ext>
            </a:extLst>
          </p:cNvPr>
          <p:cNvSpPr txBox="1">
            <a:spLocks/>
          </p:cNvSpPr>
          <p:nvPr/>
        </p:nvSpPr>
        <p:spPr>
          <a:xfrm>
            <a:off x="527917" y="5540609"/>
            <a:ext cx="7591514" cy="47697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>
                <a:solidFill>
                  <a:schemeClr val="tx2"/>
                </a:solidFill>
              </a:rPr>
              <a:t>Die Folien bauen auf dem Foliensatz zum Buch „Datenbanksysteme“ von Kemper und </a:t>
            </a:r>
            <a:r>
              <a:rPr lang="de-DE" sz="1800" dirty="0" err="1">
                <a:solidFill>
                  <a:schemeClr val="tx2"/>
                </a:solidFill>
              </a:rPr>
              <a:t>Eickler</a:t>
            </a:r>
            <a:r>
              <a:rPr lang="de-DE" sz="1800">
                <a:solidFill>
                  <a:schemeClr val="tx2"/>
                </a:solidFill>
              </a:rPr>
              <a:t> auf.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798504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Schlüssel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2074460"/>
            <a:ext cx="10340188" cy="4263722"/>
          </a:xfrm>
        </p:spPr>
        <p:txBody>
          <a:bodyPr>
            <a:normAutofit fontScale="70000" lnSpcReduction="20000"/>
          </a:bodyPr>
          <a:lstStyle/>
          <a:p>
            <a:r>
              <a:rPr lang="en-GB" sz="3200" dirty="0"/>
              <a:t>α </a:t>
            </a:r>
            <a:r>
              <a:rPr lang="de-DE" sz="3200" dirty="0"/>
              <a:t>⊆ </a:t>
            </a:r>
            <a:r>
              <a:rPr lang="de-DE" sz="3100" dirty="0"/>
              <a:t>R ist ein </a:t>
            </a:r>
            <a:r>
              <a:rPr lang="de-DE" sz="3100" b="1" dirty="0"/>
              <a:t>Super-Schlüssel</a:t>
            </a:r>
            <a:r>
              <a:rPr lang="de-DE" sz="3100" dirty="0"/>
              <a:t>, falls folgendes gilt:</a:t>
            </a:r>
          </a:p>
          <a:p>
            <a:pPr lvl="1"/>
            <a:r>
              <a:rPr lang="en-GB" sz="2800" dirty="0"/>
              <a:t>α </a:t>
            </a:r>
            <a:r>
              <a:rPr lang="en-GB" sz="3200" dirty="0"/>
              <a:t>→ </a:t>
            </a:r>
            <a:r>
              <a:rPr lang="de-DE" sz="2900" dirty="0"/>
              <a:t>R</a:t>
            </a:r>
          </a:p>
          <a:p>
            <a:r>
              <a:rPr lang="de-DE" sz="3200" dirty="0"/>
              <a:t>β </a:t>
            </a:r>
            <a:r>
              <a:rPr lang="de-DE" sz="3100" dirty="0"/>
              <a:t>ist </a:t>
            </a:r>
            <a:r>
              <a:rPr lang="de-DE" sz="3100" b="1" dirty="0"/>
              <a:t>voll funktional abhängig </a:t>
            </a:r>
            <a:r>
              <a:rPr lang="de-DE" sz="3100" dirty="0"/>
              <a:t>von</a:t>
            </a:r>
            <a:r>
              <a:rPr lang="de-DE" sz="3100" b="1" dirty="0"/>
              <a:t> </a:t>
            </a:r>
            <a:r>
              <a:rPr lang="en-GB" sz="3200" dirty="0"/>
              <a:t>α </a:t>
            </a:r>
            <a:r>
              <a:rPr lang="de-DE" sz="3100" dirty="0"/>
              <a:t>genau dann wenn gilt</a:t>
            </a:r>
          </a:p>
          <a:p>
            <a:pPr lvl="1"/>
            <a:r>
              <a:rPr lang="en-GB" sz="2800" dirty="0"/>
              <a:t>α </a:t>
            </a:r>
            <a:r>
              <a:rPr lang="en-GB" sz="3200" dirty="0"/>
              <a:t>→ </a:t>
            </a:r>
            <a:r>
              <a:rPr lang="de-DE" sz="3200" dirty="0"/>
              <a:t>β </a:t>
            </a:r>
            <a:r>
              <a:rPr lang="de-DE" sz="2900" dirty="0"/>
              <a:t>und</a:t>
            </a:r>
          </a:p>
          <a:p>
            <a:pPr lvl="1"/>
            <a:r>
              <a:rPr lang="en-GB" sz="2800" dirty="0"/>
              <a:t>α</a:t>
            </a:r>
            <a:r>
              <a:rPr lang="de-DE" sz="2900" dirty="0"/>
              <a:t> kann nicht mehr verkleinert werden, d.h.</a:t>
            </a:r>
          </a:p>
          <a:p>
            <a:pPr lvl="2"/>
            <a:r>
              <a:rPr lang="en-GB" sz="2800" dirty="0"/>
              <a:t>∀ </a:t>
            </a:r>
            <a:r>
              <a:rPr lang="de-DE" sz="2500" i="1" dirty="0"/>
              <a:t>A </a:t>
            </a:r>
            <a:r>
              <a:rPr lang="en-GB" sz="2800" dirty="0"/>
              <a:t>∈</a:t>
            </a:r>
            <a:r>
              <a:rPr lang="de-DE" sz="2500" i="1" dirty="0"/>
              <a:t> </a:t>
            </a:r>
            <a:r>
              <a:rPr lang="en-GB" sz="2800" dirty="0"/>
              <a:t>α </a:t>
            </a:r>
            <a:r>
              <a:rPr lang="de-DE" sz="2500" dirty="0"/>
              <a:t>folgt, dass (</a:t>
            </a:r>
            <a:r>
              <a:rPr lang="en-GB" sz="2800" dirty="0"/>
              <a:t>α </a:t>
            </a:r>
            <a:r>
              <a:rPr lang="de-DE" sz="2500" dirty="0"/>
              <a:t>– {A}) </a:t>
            </a:r>
            <a:r>
              <a:rPr lang="en-GB" sz="2800" dirty="0"/>
              <a:t>→ </a:t>
            </a:r>
            <a:r>
              <a:rPr lang="de-DE" sz="2800" dirty="0"/>
              <a:t>β  </a:t>
            </a:r>
            <a:r>
              <a:rPr lang="de-DE" sz="2500" dirty="0"/>
              <a:t>nicht gilt, oder kürzer</a:t>
            </a:r>
          </a:p>
          <a:p>
            <a:pPr lvl="2"/>
            <a:r>
              <a:rPr lang="en-GB" sz="2800" dirty="0"/>
              <a:t>∀ </a:t>
            </a:r>
            <a:r>
              <a:rPr lang="de-DE" sz="2500" i="1" dirty="0"/>
              <a:t>A</a:t>
            </a:r>
            <a:r>
              <a:rPr lang="de-DE" sz="2500" dirty="0"/>
              <a:t> </a:t>
            </a:r>
            <a:r>
              <a:rPr lang="en-GB" sz="2800" dirty="0"/>
              <a:t>∈</a:t>
            </a:r>
            <a:r>
              <a:rPr lang="de-DE" sz="2500" dirty="0"/>
              <a:t> </a:t>
            </a:r>
            <a:r>
              <a:rPr lang="en-GB" sz="2400" dirty="0"/>
              <a:t>α: </a:t>
            </a:r>
            <a:r>
              <a:rPr lang="de-DE" sz="1800" dirty="0"/>
              <a:t>¬</a:t>
            </a:r>
            <a:r>
              <a:rPr lang="de-DE" sz="2500" dirty="0"/>
              <a:t>((</a:t>
            </a:r>
            <a:r>
              <a:rPr lang="en-GB" sz="2400" dirty="0"/>
              <a:t>α </a:t>
            </a:r>
            <a:r>
              <a:rPr lang="de-DE" sz="2500" dirty="0"/>
              <a:t>- </a:t>
            </a:r>
            <a:r>
              <a:rPr lang="en-GB" sz="2600" dirty="0"/>
              <a:t>| </a:t>
            </a:r>
            <a:r>
              <a:rPr lang="de-DE" sz="2500" dirty="0"/>
              <a:t>{A}</a:t>
            </a:r>
            <a:r>
              <a:rPr lang="en-GB" sz="2800" dirty="0"/>
              <a:t> ) → </a:t>
            </a:r>
            <a:r>
              <a:rPr lang="de-DE" sz="2800" dirty="0"/>
              <a:t>β)</a:t>
            </a:r>
            <a:endParaRPr lang="de-DE" sz="2500" dirty="0"/>
          </a:p>
          <a:p>
            <a:r>
              <a:rPr lang="de-DE" sz="3100" dirty="0"/>
              <a:t>Notation für volle funktionale Abhängigkeit: </a:t>
            </a:r>
            <a:r>
              <a:rPr lang="en-GB" sz="3200" dirty="0"/>
              <a:t>α → </a:t>
            </a:r>
            <a:r>
              <a:rPr lang="de-DE" sz="3200" dirty="0"/>
              <a:t>β</a:t>
            </a:r>
            <a:endParaRPr lang="de-DE" sz="3100" dirty="0"/>
          </a:p>
          <a:p>
            <a:r>
              <a:rPr lang="en-GB" sz="2800" dirty="0"/>
              <a:t>α</a:t>
            </a:r>
            <a:r>
              <a:rPr lang="de-DE" sz="3200" dirty="0"/>
              <a:t> ⊆ </a:t>
            </a:r>
            <a:r>
              <a:rPr lang="de-DE" sz="3100" dirty="0"/>
              <a:t>R ist ein </a:t>
            </a:r>
            <a:r>
              <a:rPr lang="de-DE" sz="3100" b="1" dirty="0"/>
              <a:t>Schlüsselkandidat</a:t>
            </a:r>
            <a:r>
              <a:rPr lang="de-DE" sz="3100" dirty="0"/>
              <a:t>, falls folgendes gilt:</a:t>
            </a:r>
          </a:p>
          <a:p>
            <a:pPr marL="457200" lvl="1" indent="0">
              <a:buNone/>
            </a:pPr>
            <a:r>
              <a:rPr lang="en-GB" sz="3200" dirty="0"/>
              <a:t>α → </a:t>
            </a:r>
            <a:r>
              <a:rPr lang="de-DE" sz="2900" dirty="0"/>
              <a:t>R</a:t>
            </a:r>
          </a:p>
          <a:p>
            <a:r>
              <a:rPr lang="de-DE" sz="3100" dirty="0"/>
              <a:t>Ist </a:t>
            </a:r>
            <a:r>
              <a:rPr lang="en-GB" sz="3200" dirty="0"/>
              <a:t>α </a:t>
            </a:r>
            <a:r>
              <a:rPr lang="de-DE" sz="2800" dirty="0"/>
              <a:t>⊆ </a:t>
            </a:r>
            <a:r>
              <a:rPr lang="de-DE" sz="3100" dirty="0"/>
              <a:t>R Schlüsselkandidat, so nennt man alle </a:t>
            </a:r>
            <a:r>
              <a:rPr lang="de-DE" sz="3100" i="1" dirty="0"/>
              <a:t>A </a:t>
            </a:r>
            <a:r>
              <a:rPr lang="en-GB" sz="3200" dirty="0"/>
              <a:t>∈</a:t>
            </a:r>
            <a:r>
              <a:rPr lang="de-DE" sz="3100" i="1" dirty="0"/>
              <a:t> </a:t>
            </a:r>
            <a:r>
              <a:rPr lang="en-GB" sz="3200" dirty="0"/>
              <a:t>α </a:t>
            </a:r>
            <a:r>
              <a:rPr lang="de-DE" sz="3100" b="1" dirty="0"/>
              <a:t>Schlüsselattribute</a:t>
            </a:r>
          </a:p>
          <a:p>
            <a:r>
              <a:rPr lang="de-DE" sz="3100" b="1" dirty="0"/>
              <a:t>Nicht-Schlüsselattribute </a:t>
            </a:r>
            <a:r>
              <a:rPr lang="de-DE" sz="3100" dirty="0"/>
              <a:t>heißen alle Attribute, </a:t>
            </a:r>
            <a:br>
              <a:rPr lang="de-DE" sz="3100" b="1" dirty="0"/>
            </a:br>
            <a:r>
              <a:rPr lang="de-DE" sz="3100" dirty="0"/>
              <a:t>die in </a:t>
            </a:r>
            <a:r>
              <a:rPr lang="de-DE" sz="3100" i="1" dirty="0"/>
              <a:t>keinem </a:t>
            </a:r>
            <a:r>
              <a:rPr lang="de-DE" sz="3100" dirty="0"/>
              <a:t>Schlüsselkandidaten vorkommen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A86F199-0143-CE3D-AD4F-EFE3F3514D22}"/>
              </a:ext>
            </a:extLst>
          </p:cNvPr>
          <p:cNvSpPr txBox="1"/>
          <p:nvPr/>
        </p:nvSpPr>
        <p:spPr>
          <a:xfrm>
            <a:off x="6416842" y="4028840"/>
            <a:ext cx="292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•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5C9490C-85F4-0751-AED3-1A9A442EBB1E}"/>
              </a:ext>
            </a:extLst>
          </p:cNvPr>
          <p:cNvSpPr txBox="1"/>
          <p:nvPr/>
        </p:nvSpPr>
        <p:spPr>
          <a:xfrm>
            <a:off x="1185026" y="4694587"/>
            <a:ext cx="292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•</a:t>
            </a:r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Beispiel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4844954"/>
            <a:ext cx="9798738" cy="1493227"/>
          </a:xfrm>
        </p:spPr>
        <p:txBody>
          <a:bodyPr>
            <a:normAutofit fontScale="85000" lnSpcReduction="10000"/>
          </a:bodyPr>
          <a:lstStyle/>
          <a:p>
            <a:r>
              <a:rPr lang="de-DE" sz="2400" dirty="0"/>
              <a:t>Superschlüssel: {</a:t>
            </a:r>
            <a:r>
              <a:rPr lang="de-DE" sz="2400" dirty="0" err="1"/>
              <a:t>Kind,Vater,Mutter,Opa,Oma</a:t>
            </a:r>
            <a:r>
              <a:rPr lang="de-DE" sz="2400" dirty="0"/>
              <a:t>}, {</a:t>
            </a:r>
            <a:r>
              <a:rPr lang="de-DE" sz="2400" dirty="0" err="1"/>
              <a:t>Kind,Vater,Opa</a:t>
            </a:r>
            <a:r>
              <a:rPr lang="de-DE" sz="2400" dirty="0"/>
              <a:t>}, {</a:t>
            </a:r>
            <a:r>
              <a:rPr lang="de-DE" sz="2400" dirty="0" err="1"/>
              <a:t>Kind,Opa</a:t>
            </a:r>
            <a:r>
              <a:rPr lang="de-DE" sz="2400" dirty="0"/>
              <a:t>}, ….</a:t>
            </a:r>
          </a:p>
          <a:p>
            <a:r>
              <a:rPr lang="de-DE" sz="2400" dirty="0"/>
              <a:t>Schlüsselkandidaten: {</a:t>
            </a:r>
            <a:r>
              <a:rPr lang="de-DE" sz="2400" dirty="0" err="1"/>
              <a:t>Kind,Opa</a:t>
            </a:r>
            <a:r>
              <a:rPr lang="de-DE" sz="2400" dirty="0"/>
              <a:t>}, {</a:t>
            </a:r>
            <a:r>
              <a:rPr lang="de-DE" sz="2400" dirty="0" err="1"/>
              <a:t>Kind,Oma</a:t>
            </a:r>
            <a:r>
              <a:rPr lang="de-DE" sz="2400" dirty="0"/>
              <a:t>}</a:t>
            </a:r>
          </a:p>
          <a:p>
            <a:r>
              <a:rPr lang="de-DE" sz="2400" dirty="0"/>
              <a:t>Schlüsselattribute: {Kind, Opa, Oma}</a:t>
            </a:r>
          </a:p>
          <a:p>
            <a:r>
              <a:rPr lang="de-DE" sz="2400" dirty="0"/>
              <a:t>Nicht-Schlüsselattribute: {Vater, Mutter}</a:t>
            </a:r>
            <a:endParaRPr lang="de-DE" sz="2200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4272" y="1553422"/>
            <a:ext cx="6542935" cy="312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Schlüsselbestimmung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054657"/>
            <a:ext cx="4962969" cy="4283525"/>
          </a:xfrm>
        </p:spPr>
        <p:txBody>
          <a:bodyPr>
            <a:noAutofit/>
          </a:bodyPr>
          <a:lstStyle/>
          <a:p>
            <a:r>
              <a:rPr lang="de-DE" sz="2200" dirty="0"/>
              <a:t>Funktionale Abhängigkeiten:</a:t>
            </a:r>
          </a:p>
          <a:p>
            <a:pPr>
              <a:buNone/>
            </a:pPr>
            <a:r>
              <a:rPr lang="de-DE" sz="2200" dirty="0"/>
              <a:t>	– {</a:t>
            </a:r>
            <a:r>
              <a:rPr lang="de-DE" sz="2200" dirty="0" err="1"/>
              <a:t>Name,BLand</a:t>
            </a:r>
            <a:r>
              <a:rPr lang="de-DE" sz="2200" dirty="0"/>
              <a:t>} </a:t>
            </a:r>
            <a:r>
              <a:rPr lang="en-GB" sz="2200" dirty="0"/>
              <a:t>→</a:t>
            </a:r>
            <a:r>
              <a:rPr lang="de-DE" sz="2200" dirty="0"/>
              <a:t> {</a:t>
            </a:r>
            <a:r>
              <a:rPr lang="de-DE" sz="2200" dirty="0" err="1"/>
              <a:t>EW,Vorwahl</a:t>
            </a:r>
            <a:r>
              <a:rPr lang="de-DE" sz="2200" dirty="0"/>
              <a:t>}</a:t>
            </a:r>
          </a:p>
          <a:p>
            <a:pPr>
              <a:buNone/>
            </a:pPr>
            <a:r>
              <a:rPr lang="de-DE" sz="2200" dirty="0"/>
              <a:t>	– {</a:t>
            </a:r>
            <a:r>
              <a:rPr lang="de-DE" sz="2200" dirty="0" err="1"/>
              <a:t>Name,Vorwahl</a:t>
            </a:r>
            <a:r>
              <a:rPr lang="de-DE" sz="2200" dirty="0"/>
              <a:t>} </a:t>
            </a:r>
            <a:r>
              <a:rPr lang="en-GB" sz="2200" dirty="0"/>
              <a:t>→</a:t>
            </a:r>
            <a:r>
              <a:rPr lang="de-DE" sz="2200" dirty="0"/>
              <a:t> {</a:t>
            </a:r>
            <a:r>
              <a:rPr lang="de-DE" sz="2200" dirty="0" err="1"/>
              <a:t>BLand,EW</a:t>
            </a:r>
            <a:r>
              <a:rPr lang="de-DE" sz="2200" dirty="0"/>
              <a:t>}</a:t>
            </a:r>
          </a:p>
          <a:p>
            <a:pPr>
              <a:buNone/>
            </a:pPr>
            <a:endParaRPr lang="de-DE" sz="2200" dirty="0"/>
          </a:p>
          <a:p>
            <a:r>
              <a:rPr lang="de-DE" sz="2200" dirty="0"/>
              <a:t>Schlüsselkandidaten von </a:t>
            </a:r>
            <a:r>
              <a:rPr lang="de-DE" sz="2200" i="1" dirty="0"/>
              <a:t>Städte:</a:t>
            </a:r>
          </a:p>
          <a:p>
            <a:pPr lvl="1"/>
            <a:r>
              <a:rPr lang="de-DE" sz="2200" dirty="0"/>
              <a:t>{</a:t>
            </a:r>
            <a:r>
              <a:rPr lang="de-DE" sz="2200" dirty="0" err="1"/>
              <a:t>Name,BLand</a:t>
            </a:r>
            <a:r>
              <a:rPr lang="de-DE" sz="2200" dirty="0"/>
              <a:t>}</a:t>
            </a:r>
          </a:p>
          <a:p>
            <a:pPr lvl="1"/>
            <a:r>
              <a:rPr lang="de-DE" sz="2200" dirty="0"/>
              <a:t>{</a:t>
            </a:r>
            <a:r>
              <a:rPr lang="de-DE" sz="2200" dirty="0" err="1"/>
              <a:t>Name,Vorwahl</a:t>
            </a:r>
            <a:r>
              <a:rPr lang="de-DE" sz="2200" dirty="0"/>
              <a:t>}</a:t>
            </a:r>
          </a:p>
          <a:p>
            <a:pPr marL="36000" indent="0">
              <a:buNone/>
            </a:pPr>
            <a:endParaRPr lang="de-DE" sz="2200" dirty="0">
              <a:solidFill>
                <a:srgbClr val="FF0000"/>
              </a:solidFill>
            </a:endParaRPr>
          </a:p>
          <a:p>
            <a:r>
              <a:rPr lang="de-DE" sz="2200" dirty="0">
                <a:solidFill>
                  <a:srgbClr val="FF0000"/>
                </a:solidFill>
              </a:rPr>
              <a:t>Beachte, dass zwei kleinere Städte dieselbe Vorwahl haben können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6790" y="2054657"/>
            <a:ext cx="5489384" cy="246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Bestimmung funktionaler Abhängigkeiten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29" y="2074460"/>
            <a:ext cx="11668571" cy="4263722"/>
          </a:xfrm>
        </p:spPr>
        <p:txBody>
          <a:bodyPr>
            <a:normAutofit fontScale="92500"/>
          </a:bodyPr>
          <a:lstStyle/>
          <a:p>
            <a:pPr marL="36000" indent="0">
              <a:buNone/>
            </a:pPr>
            <a:r>
              <a:rPr lang="de-DE" sz="2400" dirty="0"/>
              <a:t>Relation der Adressen von Professoren:</a:t>
            </a:r>
          </a:p>
          <a:p>
            <a:pPr marL="36000" indent="0">
              <a:buNone/>
            </a:pPr>
            <a:r>
              <a:rPr lang="de-DE" sz="2400" dirty="0"/>
              <a:t>    {[</a:t>
            </a:r>
            <a:r>
              <a:rPr lang="de-DE" sz="2400" dirty="0" err="1"/>
              <a:t>PersNr</a:t>
            </a:r>
            <a:r>
              <a:rPr lang="de-DE" sz="2400" dirty="0"/>
              <a:t>, Name, Rang, Raum, Ort, Straße, PLZ, Vorwahl, </a:t>
            </a:r>
            <a:r>
              <a:rPr lang="de-DE" sz="2400" dirty="0" err="1"/>
              <a:t>BLand</a:t>
            </a:r>
            <a:r>
              <a:rPr lang="de-DE" sz="2400" dirty="0"/>
              <a:t>, EW, Landesregierung]}</a:t>
            </a:r>
          </a:p>
          <a:p>
            <a:pPr marL="36000" indent="0">
              <a:buNone/>
            </a:pPr>
            <a:endParaRPr lang="de-DE" sz="2400" dirty="0"/>
          </a:p>
          <a:p>
            <a:pPr marL="36000" indent="0">
              <a:buNone/>
            </a:pPr>
            <a:r>
              <a:rPr lang="de-DE" sz="2400" dirty="0"/>
              <a:t>Einschränkungen:</a:t>
            </a:r>
          </a:p>
          <a:p>
            <a:r>
              <a:rPr lang="de-DE" sz="2400" dirty="0"/>
              <a:t>Ort ist der eindeutige Erstwohnsitz des Professors</a:t>
            </a:r>
          </a:p>
          <a:p>
            <a:r>
              <a:rPr lang="de-DE" sz="2400" dirty="0"/>
              <a:t>Landesregierung ist die „tonangebende Partei“, d.h. Landesregierung ist funktional abhängig von Bundesland.</a:t>
            </a:r>
          </a:p>
          <a:p>
            <a:r>
              <a:rPr lang="de-DE" sz="2400" dirty="0"/>
              <a:t>Ort ist innerhalb des Bundeslands eindeutig benannt</a:t>
            </a:r>
          </a:p>
          <a:p>
            <a:r>
              <a:rPr lang="de-DE" sz="2400" dirty="0"/>
              <a:t>PLZ ändert sich nicht innerhalb einer Straße</a:t>
            </a:r>
          </a:p>
          <a:p>
            <a:r>
              <a:rPr lang="de-DE" sz="2400" dirty="0"/>
              <a:t>Städte und Straßen gehen nicht über Bundeslandgrenzen hinweg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F4F5A948-634F-FD85-91C4-C9280EABFFA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C390F6B-DF0D-C426-06EB-AB06759D4BE3}"/>
              </a:ext>
            </a:extLst>
          </p:cNvPr>
          <p:cNvSpPr/>
          <p:nvPr/>
        </p:nvSpPr>
        <p:spPr>
          <a:xfrm>
            <a:off x="2076450" y="1290918"/>
            <a:ext cx="8705850" cy="4276164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60CF96B-6E18-BBBD-0B29-0D487B2AB038}"/>
              </a:ext>
            </a:extLst>
          </p:cNvPr>
          <p:cNvSpPr/>
          <p:nvPr/>
        </p:nvSpPr>
        <p:spPr>
          <a:xfrm>
            <a:off x="3267075" y="2074196"/>
            <a:ext cx="6324600" cy="2823882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A5F6B03-4000-0DA3-7AA8-498CD4B282D1}"/>
              </a:ext>
            </a:extLst>
          </p:cNvPr>
          <p:cNvSpPr/>
          <p:nvPr/>
        </p:nvSpPr>
        <p:spPr>
          <a:xfrm>
            <a:off x="3993356" y="2586210"/>
            <a:ext cx="4995863" cy="1897383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E07C97C-3AE0-19D0-DC17-28ADEAECF0E2}"/>
              </a:ext>
            </a:extLst>
          </p:cNvPr>
          <p:cNvSpPr/>
          <p:nvPr/>
        </p:nvSpPr>
        <p:spPr>
          <a:xfrm>
            <a:off x="4885134" y="3136774"/>
            <a:ext cx="3338513" cy="899172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C01D5A1-6C02-8B63-1FD2-D7309697F057}"/>
              </a:ext>
            </a:extLst>
          </p:cNvPr>
          <p:cNvSpPr txBox="1"/>
          <p:nvPr/>
        </p:nvSpPr>
        <p:spPr>
          <a:xfrm>
            <a:off x="2180039" y="1366413"/>
            <a:ext cx="1813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Bundesland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AE3F9CB-BBBE-D7B2-85A6-0C1A3D98C42A}"/>
              </a:ext>
            </a:extLst>
          </p:cNvPr>
          <p:cNvSpPr txBox="1"/>
          <p:nvPr/>
        </p:nvSpPr>
        <p:spPr>
          <a:xfrm>
            <a:off x="3267075" y="207419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Stadt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E5A0535-2CD9-625C-12E3-A216E025DAFE}"/>
              </a:ext>
            </a:extLst>
          </p:cNvPr>
          <p:cNvSpPr txBox="1"/>
          <p:nvPr/>
        </p:nvSpPr>
        <p:spPr>
          <a:xfrm>
            <a:off x="3990350" y="2644383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Postleitzahl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CB32398-9D09-B5F5-17B3-7ADBB40C9595}"/>
              </a:ext>
            </a:extLst>
          </p:cNvPr>
          <p:cNvSpPr txBox="1"/>
          <p:nvPr/>
        </p:nvSpPr>
        <p:spPr>
          <a:xfrm>
            <a:off x="4916244" y="31597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Straße</a:t>
            </a:r>
          </a:p>
        </p:txBody>
      </p:sp>
    </p:spTree>
    <p:extLst>
      <p:ext uri="{BB962C8B-B14F-4D97-AF65-F5344CB8AC3E}">
        <p14:creationId xmlns:p14="http://schemas.microsoft.com/office/powerpoint/2010/main" val="581255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Bestimmung funktionaler Abhängigkeiten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2074460"/>
            <a:ext cx="11734831" cy="4263722"/>
          </a:xfrm>
        </p:spPr>
        <p:txBody>
          <a:bodyPr>
            <a:normAutofit fontScale="92500"/>
          </a:bodyPr>
          <a:lstStyle/>
          <a:p>
            <a:r>
              <a:rPr lang="de-DE" sz="2000" dirty="0" err="1"/>
              <a:t>ProfessorenAdr</a:t>
            </a:r>
            <a:r>
              <a:rPr lang="de-DE" sz="2000" dirty="0"/>
              <a:t>: {[</a:t>
            </a:r>
            <a:r>
              <a:rPr lang="de-DE" sz="2000" dirty="0" err="1"/>
              <a:t>PersNr</a:t>
            </a:r>
            <a:r>
              <a:rPr lang="de-DE" sz="2000" dirty="0"/>
              <a:t>, Name, Rang, Raum, Ort, Straße, PLZ, Vorwahl, </a:t>
            </a:r>
            <a:r>
              <a:rPr lang="de-DE" sz="2000" dirty="0" err="1"/>
              <a:t>BLand</a:t>
            </a:r>
            <a:r>
              <a:rPr lang="de-DE" sz="2000" dirty="0"/>
              <a:t>, EW, Landesregierung]}</a:t>
            </a:r>
          </a:p>
          <a:p>
            <a:pPr>
              <a:buNone/>
            </a:pPr>
            <a:r>
              <a:rPr lang="de-DE" sz="2000" dirty="0"/>
              <a:t>	– {</a:t>
            </a:r>
            <a:r>
              <a:rPr lang="de-DE" sz="2000" dirty="0" err="1"/>
              <a:t>PersNr</a:t>
            </a:r>
            <a:r>
              <a:rPr lang="de-DE" sz="2000" dirty="0"/>
              <a:t>} </a:t>
            </a:r>
            <a:r>
              <a:rPr lang="en-GB" sz="2000" dirty="0"/>
              <a:t>→</a:t>
            </a:r>
            <a:r>
              <a:rPr lang="de-DE" sz="2000" dirty="0"/>
              <a:t> {</a:t>
            </a:r>
            <a:r>
              <a:rPr lang="de-DE" sz="2000" dirty="0" err="1"/>
              <a:t>PersNr</a:t>
            </a:r>
            <a:r>
              <a:rPr lang="de-DE" sz="2000" dirty="0"/>
              <a:t>, Name, Rang, Raum, Ort, Straße, PLZ, Vorwahl, </a:t>
            </a:r>
            <a:r>
              <a:rPr lang="de-DE" sz="2000" dirty="0" err="1"/>
              <a:t>BLand</a:t>
            </a:r>
            <a:r>
              <a:rPr lang="de-DE" sz="2000" dirty="0"/>
              <a:t>, EW, Landesregierung}</a:t>
            </a:r>
          </a:p>
          <a:p>
            <a:pPr>
              <a:buNone/>
            </a:pPr>
            <a:r>
              <a:rPr lang="de-DE" sz="2000" dirty="0"/>
              <a:t>	– {</a:t>
            </a:r>
            <a:r>
              <a:rPr lang="de-DE" sz="2000" dirty="0" err="1"/>
              <a:t>Ort,BLand</a:t>
            </a:r>
            <a:r>
              <a:rPr lang="de-DE" sz="2000" dirty="0"/>
              <a:t>} </a:t>
            </a:r>
            <a:r>
              <a:rPr lang="en-GB" sz="2000" dirty="0"/>
              <a:t>→</a:t>
            </a:r>
            <a:r>
              <a:rPr lang="de-DE" sz="2000" dirty="0"/>
              <a:t> {EW, Vorwahl}</a:t>
            </a:r>
          </a:p>
          <a:p>
            <a:pPr>
              <a:buNone/>
            </a:pPr>
            <a:r>
              <a:rPr lang="de-DE" sz="2000" dirty="0"/>
              <a:t>	– {PLZ} </a:t>
            </a:r>
            <a:r>
              <a:rPr lang="en-GB" sz="2000" dirty="0"/>
              <a:t>→</a:t>
            </a:r>
            <a:r>
              <a:rPr lang="de-DE" sz="2000" dirty="0"/>
              <a:t> {</a:t>
            </a:r>
            <a:r>
              <a:rPr lang="de-DE" sz="2000" dirty="0" err="1"/>
              <a:t>BLand</a:t>
            </a:r>
            <a:r>
              <a:rPr lang="de-DE" sz="2000" dirty="0"/>
              <a:t>, Ort, EW}</a:t>
            </a:r>
          </a:p>
          <a:p>
            <a:pPr>
              <a:buNone/>
            </a:pPr>
            <a:r>
              <a:rPr lang="de-DE" sz="2000" dirty="0"/>
              <a:t>	– {</a:t>
            </a:r>
            <a:r>
              <a:rPr lang="de-DE" sz="2000" dirty="0" err="1"/>
              <a:t>BLand</a:t>
            </a:r>
            <a:r>
              <a:rPr lang="de-DE" sz="2000" dirty="0"/>
              <a:t>, Ort, Straße} </a:t>
            </a:r>
            <a:r>
              <a:rPr lang="en-GB" sz="2000" dirty="0"/>
              <a:t>→</a:t>
            </a:r>
            <a:r>
              <a:rPr lang="de-DE" sz="2000" dirty="0"/>
              <a:t> {PLZ}</a:t>
            </a:r>
          </a:p>
          <a:p>
            <a:pPr>
              <a:buNone/>
            </a:pPr>
            <a:r>
              <a:rPr lang="de-DE" sz="2000" dirty="0"/>
              <a:t>	– {</a:t>
            </a:r>
            <a:r>
              <a:rPr lang="de-DE" sz="2000" dirty="0" err="1"/>
              <a:t>BLand</a:t>
            </a:r>
            <a:r>
              <a:rPr lang="de-DE" sz="2000" dirty="0"/>
              <a:t>} </a:t>
            </a:r>
            <a:r>
              <a:rPr lang="en-GB" sz="2000" dirty="0"/>
              <a:t>→</a:t>
            </a:r>
            <a:r>
              <a:rPr lang="de-DE" sz="2000" dirty="0"/>
              <a:t> {Landesregierung}</a:t>
            </a:r>
          </a:p>
          <a:p>
            <a:pPr>
              <a:buNone/>
            </a:pPr>
            <a:r>
              <a:rPr lang="de-DE" sz="2000" dirty="0"/>
              <a:t>	– {Raum} </a:t>
            </a:r>
            <a:r>
              <a:rPr lang="en-GB" sz="2000" dirty="0"/>
              <a:t>→</a:t>
            </a:r>
            <a:r>
              <a:rPr lang="de-DE" sz="2000" dirty="0"/>
              <a:t> {</a:t>
            </a:r>
            <a:r>
              <a:rPr lang="de-DE" sz="2000" dirty="0" err="1"/>
              <a:t>PersNr</a:t>
            </a:r>
            <a:r>
              <a:rPr lang="de-DE" sz="2000" dirty="0"/>
              <a:t>}</a:t>
            </a:r>
          </a:p>
          <a:p>
            <a:r>
              <a:rPr lang="de-DE" sz="2000" dirty="0"/>
              <a:t>Zusätzliche Abhängigkeiten, die aus obigen abgeleitet werden können:</a:t>
            </a:r>
          </a:p>
          <a:p>
            <a:pPr>
              <a:buNone/>
            </a:pPr>
            <a:r>
              <a:rPr lang="de-DE" sz="2000" dirty="0"/>
              <a:t>	– {Raum} </a:t>
            </a:r>
            <a:r>
              <a:rPr lang="en-GB" sz="2000" dirty="0"/>
              <a:t>→</a:t>
            </a:r>
            <a:r>
              <a:rPr lang="de-DE" sz="2000" dirty="0"/>
              <a:t> {</a:t>
            </a:r>
            <a:r>
              <a:rPr lang="de-DE" sz="2000" dirty="0" err="1"/>
              <a:t>PersNr</a:t>
            </a:r>
            <a:r>
              <a:rPr lang="de-DE" sz="2000" dirty="0"/>
              <a:t>, Name, Rang, Raum, Ort, Straße, PLZ, Vorwahl, </a:t>
            </a:r>
            <a:r>
              <a:rPr lang="de-DE" sz="2000" dirty="0" err="1"/>
              <a:t>BLand</a:t>
            </a:r>
            <a:r>
              <a:rPr lang="de-DE" sz="2000" dirty="0"/>
              <a:t>, EW, Landesregierung}</a:t>
            </a:r>
          </a:p>
          <a:p>
            <a:pPr>
              <a:buNone/>
            </a:pPr>
            <a:r>
              <a:rPr lang="de-DE" sz="2000" dirty="0"/>
              <a:t>	– {PLZ} </a:t>
            </a:r>
            <a:r>
              <a:rPr lang="en-GB" sz="2000" dirty="0"/>
              <a:t>→</a:t>
            </a:r>
            <a:r>
              <a:rPr lang="de-DE" sz="2000" dirty="0"/>
              <a:t> {Landesregierung}</a:t>
            </a:r>
          </a:p>
          <a:p>
            <a:pPr>
              <a:buNone/>
            </a:pPr>
            <a:r>
              <a:rPr lang="de-DE" sz="2000" dirty="0"/>
              <a:t>	– ...</a:t>
            </a:r>
          </a:p>
          <a:p>
            <a:pPr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026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/>
              <a:t>Grafische Darstellung der funktionalen Abhängigkeiten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16</a:t>
            </a:fld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92350" y="1841290"/>
            <a:ext cx="7734726" cy="4877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85000" lnSpcReduction="10000"/>
          </a:bodyPr>
          <a:lstStyle/>
          <a:p>
            <a:r>
              <a:rPr lang="de-DE" dirty="0"/>
              <a:t>Herleitung funktionaler Abhängigkeiten: Armstrong-Axiome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29" y="2074460"/>
            <a:ext cx="10599495" cy="4509246"/>
          </a:xfrm>
        </p:spPr>
        <p:txBody>
          <a:bodyPr>
            <a:normAutofit fontScale="77500" lnSpcReduction="20000"/>
          </a:bodyPr>
          <a:lstStyle/>
          <a:p>
            <a:r>
              <a:rPr lang="de-DE" sz="2400" dirty="0"/>
              <a:t>Reflexivität</a:t>
            </a:r>
          </a:p>
          <a:p>
            <a:pPr lvl="1"/>
            <a:r>
              <a:rPr lang="de-DE" sz="2300" dirty="0"/>
              <a:t>Falls β eine Teilmenge von </a:t>
            </a:r>
            <a:r>
              <a:rPr lang="en-GB" sz="2300" dirty="0"/>
              <a:t>α </a:t>
            </a:r>
            <a:r>
              <a:rPr lang="de-DE" sz="2300" dirty="0"/>
              <a:t>ist (β </a:t>
            </a:r>
            <a:r>
              <a:rPr lang="de-DE" sz="2000" dirty="0"/>
              <a:t>⊆</a:t>
            </a:r>
            <a:r>
              <a:rPr lang="en-GB" sz="2300" dirty="0"/>
              <a:t> α</a:t>
            </a:r>
            <a:r>
              <a:rPr lang="de-DE" sz="2300" dirty="0"/>
              <a:t>) dann gilt immer </a:t>
            </a:r>
            <a:r>
              <a:rPr lang="en-GB" sz="2300" dirty="0"/>
              <a:t>α </a:t>
            </a:r>
            <a:r>
              <a:rPr lang="en-GB" sz="2000" dirty="0"/>
              <a:t>→ </a:t>
            </a:r>
            <a:r>
              <a:rPr lang="de-DE" sz="2300" dirty="0"/>
              <a:t>β.</a:t>
            </a:r>
          </a:p>
          <a:p>
            <a:pPr lvl="1"/>
            <a:r>
              <a:rPr lang="de-DE" sz="2300" dirty="0"/>
              <a:t>Insbesondere gilt immer </a:t>
            </a:r>
            <a:r>
              <a:rPr lang="en-GB" sz="2300" dirty="0"/>
              <a:t>α → α</a:t>
            </a:r>
            <a:endParaRPr lang="de-DE" sz="2300" dirty="0"/>
          </a:p>
          <a:p>
            <a:r>
              <a:rPr lang="de-DE" sz="2400" dirty="0"/>
              <a:t>Verstärkung</a:t>
            </a:r>
          </a:p>
          <a:p>
            <a:pPr lvl="1"/>
            <a:r>
              <a:rPr lang="de-DE" sz="2300" dirty="0"/>
              <a:t>Falls </a:t>
            </a:r>
            <a:r>
              <a:rPr lang="en-GB" sz="2300" dirty="0"/>
              <a:t>α → </a:t>
            </a:r>
            <a:r>
              <a:rPr lang="de-DE" sz="2300" dirty="0"/>
              <a:t>β gilt, dann gilt auch </a:t>
            </a:r>
            <a:r>
              <a:rPr lang="en-GB" sz="2000" dirty="0"/>
              <a:t>α</a:t>
            </a:r>
            <a:r>
              <a:rPr lang="de-DE" sz="2300" dirty="0"/>
              <a:t>γ</a:t>
            </a:r>
            <a:r>
              <a:rPr lang="en-GB" sz="2300" dirty="0"/>
              <a:t> →</a:t>
            </a:r>
            <a:r>
              <a:rPr lang="de-DE" sz="2300" dirty="0"/>
              <a:t> </a:t>
            </a:r>
            <a:r>
              <a:rPr lang="de-DE" sz="2300" dirty="0" err="1"/>
              <a:t>βγ</a:t>
            </a:r>
            <a:endParaRPr lang="de-DE" sz="2300" dirty="0"/>
          </a:p>
          <a:p>
            <a:pPr>
              <a:buNone/>
            </a:pPr>
            <a:r>
              <a:rPr lang="de-DE" sz="2300" dirty="0"/>
              <a:t>		Hierbei stehe z.B. </a:t>
            </a:r>
            <a:r>
              <a:rPr lang="en-GB" sz="2300" dirty="0"/>
              <a:t>α</a:t>
            </a:r>
            <a:r>
              <a:rPr lang="de-DE" sz="2300" dirty="0"/>
              <a:t>γ für </a:t>
            </a:r>
            <a:r>
              <a:rPr lang="en-GB" sz="2300" dirty="0"/>
              <a:t>α </a:t>
            </a:r>
            <a:r>
              <a:rPr lang="de-DE" sz="2300" dirty="0"/>
              <a:t>⋃ γ</a:t>
            </a:r>
          </a:p>
          <a:p>
            <a:r>
              <a:rPr lang="de-DE" sz="2500" dirty="0" err="1"/>
              <a:t>Transitivität</a:t>
            </a:r>
            <a:endParaRPr lang="de-DE" sz="2500" dirty="0"/>
          </a:p>
          <a:p>
            <a:pPr lvl="1"/>
            <a:r>
              <a:rPr lang="de-DE" sz="2300" dirty="0"/>
              <a:t>Falls </a:t>
            </a:r>
            <a:r>
              <a:rPr lang="en-GB" sz="2300" dirty="0"/>
              <a:t>α →</a:t>
            </a:r>
            <a:r>
              <a:rPr lang="de-DE" sz="2300" dirty="0"/>
              <a:t> β und β </a:t>
            </a:r>
            <a:r>
              <a:rPr lang="en-GB" sz="2300" dirty="0"/>
              <a:t>→ </a:t>
            </a:r>
            <a:r>
              <a:rPr lang="de-DE" sz="1800" dirty="0"/>
              <a:t>γ</a:t>
            </a:r>
            <a:r>
              <a:rPr lang="de-DE" sz="2300" dirty="0"/>
              <a:t> gilt, dann gilt auch </a:t>
            </a:r>
            <a:r>
              <a:rPr lang="en-GB" sz="2300" dirty="0"/>
              <a:t>α → </a:t>
            </a:r>
            <a:r>
              <a:rPr lang="de-DE" sz="2300" dirty="0"/>
              <a:t>γ</a:t>
            </a:r>
            <a:r>
              <a:rPr lang="de-DE" sz="2100" dirty="0"/>
              <a:t>.</a:t>
            </a:r>
          </a:p>
          <a:p>
            <a:r>
              <a:rPr lang="de-DE" sz="2500" dirty="0"/>
              <a:t>Diese drei Axiome sind vollständig und korrekt. Zusätzliche Axiome erleichtern die Herleitung:</a:t>
            </a:r>
          </a:p>
          <a:p>
            <a:pPr lvl="1"/>
            <a:r>
              <a:rPr lang="de-DE" sz="2600" dirty="0"/>
              <a:t>Vereinigungsregel:</a:t>
            </a:r>
          </a:p>
          <a:p>
            <a:pPr lvl="2"/>
            <a:r>
              <a:rPr lang="de-DE" dirty="0"/>
              <a:t>Wenn </a:t>
            </a:r>
            <a:r>
              <a:rPr lang="en-GB" dirty="0"/>
              <a:t>α →</a:t>
            </a:r>
            <a:r>
              <a:rPr lang="de-DE" dirty="0"/>
              <a:t> β und </a:t>
            </a:r>
            <a:r>
              <a:rPr lang="en-GB" dirty="0"/>
              <a:t>α → </a:t>
            </a:r>
            <a:r>
              <a:rPr lang="de-DE" dirty="0"/>
              <a:t>γ gelten, dann gilt auch </a:t>
            </a:r>
            <a:r>
              <a:rPr lang="en-GB" dirty="0"/>
              <a:t>α →</a:t>
            </a:r>
            <a:r>
              <a:rPr lang="de-DE" dirty="0"/>
              <a:t> βγ</a:t>
            </a:r>
          </a:p>
          <a:p>
            <a:pPr lvl="1"/>
            <a:r>
              <a:rPr lang="de-DE" sz="2600" dirty="0"/>
              <a:t>Dekompositionsregel:</a:t>
            </a:r>
          </a:p>
          <a:p>
            <a:pPr lvl="2"/>
            <a:r>
              <a:rPr lang="de-DE" dirty="0"/>
              <a:t>Wenn </a:t>
            </a:r>
            <a:r>
              <a:rPr lang="en-GB" dirty="0"/>
              <a:t>α →</a:t>
            </a:r>
            <a:r>
              <a:rPr lang="de-DE" dirty="0"/>
              <a:t> βγ gilt, dann gelten auch </a:t>
            </a:r>
            <a:r>
              <a:rPr lang="en-GB" dirty="0"/>
              <a:t>α →</a:t>
            </a:r>
            <a:r>
              <a:rPr lang="de-DE" dirty="0"/>
              <a:t> β und </a:t>
            </a:r>
            <a:r>
              <a:rPr lang="en-GB" dirty="0"/>
              <a:t>α → </a:t>
            </a:r>
            <a:r>
              <a:rPr lang="de-DE" dirty="0"/>
              <a:t>γ</a:t>
            </a:r>
          </a:p>
          <a:p>
            <a:pPr lvl="1"/>
            <a:r>
              <a:rPr lang="de-DE" sz="2600" dirty="0"/>
              <a:t>Pseudotransitivitätsregel:</a:t>
            </a:r>
          </a:p>
          <a:p>
            <a:pPr lvl="2"/>
            <a:r>
              <a:rPr lang="de-DE" dirty="0"/>
              <a:t>Wenn </a:t>
            </a:r>
            <a:r>
              <a:rPr lang="en-GB" dirty="0"/>
              <a:t>α →</a:t>
            </a:r>
            <a:r>
              <a:rPr lang="de-DE" dirty="0"/>
              <a:t> β und γβ </a:t>
            </a:r>
            <a:r>
              <a:rPr lang="en-GB" dirty="0"/>
              <a:t>→ </a:t>
            </a:r>
            <a:r>
              <a:rPr lang="de-DE" dirty="0"/>
              <a:t>δ, dann gilt auch </a:t>
            </a:r>
            <a:r>
              <a:rPr lang="en-GB" dirty="0"/>
              <a:t>α</a:t>
            </a:r>
            <a:r>
              <a:rPr lang="de-DE" dirty="0"/>
              <a:t>γ </a:t>
            </a:r>
            <a:r>
              <a:rPr lang="en-GB" dirty="0"/>
              <a:t>→ </a:t>
            </a:r>
            <a:r>
              <a:rPr lang="de-DE" dirty="0"/>
              <a:t>δ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Beispiele zu Inferenzregeln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28" y="2538484"/>
            <a:ext cx="11542881" cy="4045222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de-DE" sz="2200" dirty="0"/>
              <a:t>Reflexivität: </a:t>
            </a:r>
            <a:r>
              <a:rPr lang="de-DE" sz="2200" dirty="0" err="1"/>
              <a:t>Name,Semester</a:t>
            </a:r>
            <a:r>
              <a:rPr lang="de-DE" sz="2200" dirty="0"/>
              <a:t> → Name</a:t>
            </a:r>
          </a:p>
          <a:p>
            <a:pPr>
              <a:spcBef>
                <a:spcPts val="1800"/>
              </a:spcBef>
            </a:pPr>
            <a:r>
              <a:rPr lang="de-DE" sz="2200" dirty="0"/>
              <a:t>Verstärkung: </a:t>
            </a:r>
            <a:r>
              <a:rPr lang="de-DE" sz="2200" dirty="0" err="1"/>
              <a:t>PersNr</a:t>
            </a:r>
            <a:r>
              <a:rPr lang="de-DE" sz="2200" dirty="0"/>
              <a:t> → Raum =&gt; </a:t>
            </a:r>
            <a:r>
              <a:rPr lang="de-DE" sz="2200" dirty="0" err="1"/>
              <a:t>PersNr,Ort</a:t>
            </a:r>
            <a:r>
              <a:rPr lang="de-DE" sz="2200" dirty="0"/>
              <a:t> → </a:t>
            </a:r>
            <a:r>
              <a:rPr lang="de-DE" sz="2200" dirty="0" err="1"/>
              <a:t>Raum,Ort</a:t>
            </a:r>
            <a:endParaRPr lang="de-DE" sz="2200" dirty="0"/>
          </a:p>
          <a:p>
            <a:pPr>
              <a:spcBef>
                <a:spcPts val="1800"/>
              </a:spcBef>
            </a:pPr>
            <a:r>
              <a:rPr lang="de-DE" sz="2200" dirty="0"/>
              <a:t>Transitivität: </a:t>
            </a:r>
            <a:r>
              <a:rPr lang="de-DE" sz="2200" dirty="0" err="1"/>
              <a:t>VorlNr</a:t>
            </a:r>
            <a:r>
              <a:rPr lang="de-DE" sz="2200" dirty="0"/>
              <a:t> → </a:t>
            </a:r>
            <a:r>
              <a:rPr lang="de-DE" sz="2200" dirty="0" err="1"/>
              <a:t>PersNr</a:t>
            </a:r>
            <a:r>
              <a:rPr lang="de-DE" sz="2200" dirty="0"/>
              <a:t> und </a:t>
            </a:r>
            <a:r>
              <a:rPr lang="de-DE" sz="2200" dirty="0" err="1"/>
              <a:t>PersNr</a:t>
            </a:r>
            <a:r>
              <a:rPr lang="de-DE" sz="2200" dirty="0"/>
              <a:t> → Raum =&gt; </a:t>
            </a:r>
            <a:r>
              <a:rPr lang="de-DE" sz="2200" dirty="0" err="1"/>
              <a:t>VorlNr</a:t>
            </a:r>
            <a:r>
              <a:rPr lang="de-DE" sz="2200" dirty="0"/>
              <a:t> → Raum</a:t>
            </a:r>
          </a:p>
          <a:p>
            <a:pPr>
              <a:spcBef>
                <a:spcPts val="1800"/>
              </a:spcBef>
            </a:pPr>
            <a:r>
              <a:rPr lang="de-DE" sz="2200" dirty="0"/>
              <a:t>Vereinigung: </a:t>
            </a:r>
            <a:r>
              <a:rPr lang="de-DE" sz="2200" dirty="0" err="1"/>
              <a:t>MatrNr</a:t>
            </a:r>
            <a:r>
              <a:rPr lang="de-DE" sz="2200" dirty="0"/>
              <a:t> → Name und </a:t>
            </a:r>
            <a:r>
              <a:rPr lang="de-DE" sz="2200" dirty="0" err="1"/>
              <a:t>MatrNr</a:t>
            </a:r>
            <a:r>
              <a:rPr lang="de-DE" sz="2200" dirty="0"/>
              <a:t> → Semester =&gt; </a:t>
            </a:r>
            <a:r>
              <a:rPr lang="de-DE" sz="2200" dirty="0" err="1"/>
              <a:t>MatrNr</a:t>
            </a:r>
            <a:r>
              <a:rPr lang="de-DE" sz="2200" dirty="0"/>
              <a:t> → Name Semester</a:t>
            </a:r>
          </a:p>
          <a:p>
            <a:pPr>
              <a:spcBef>
                <a:spcPts val="1800"/>
              </a:spcBef>
            </a:pPr>
            <a:r>
              <a:rPr lang="de-DE" sz="2200" dirty="0"/>
              <a:t>Dekomposition: </a:t>
            </a:r>
            <a:r>
              <a:rPr lang="de-DE" sz="2200" dirty="0" err="1"/>
              <a:t>MatrNr</a:t>
            </a:r>
            <a:r>
              <a:rPr lang="de-DE" sz="2200" dirty="0"/>
              <a:t> → Name, Semester =&gt; </a:t>
            </a:r>
            <a:r>
              <a:rPr lang="de-DE" sz="2200" dirty="0" err="1"/>
              <a:t>MatrNr</a:t>
            </a:r>
            <a:r>
              <a:rPr lang="de-DE" sz="2200" dirty="0"/>
              <a:t> → Name und </a:t>
            </a:r>
            <a:r>
              <a:rPr lang="de-DE" sz="2200" dirty="0" err="1"/>
              <a:t>MatrNr</a:t>
            </a:r>
            <a:r>
              <a:rPr lang="de-DE" sz="2200" dirty="0"/>
              <a:t> → Semester</a:t>
            </a:r>
          </a:p>
          <a:p>
            <a:pPr>
              <a:spcBef>
                <a:spcPts val="1800"/>
              </a:spcBef>
            </a:pPr>
            <a:r>
              <a:rPr lang="de-DE" sz="2200" dirty="0" err="1"/>
              <a:t>Pseudotransitivität</a:t>
            </a:r>
            <a:r>
              <a:rPr lang="de-DE" sz="2200" dirty="0"/>
              <a:t>: EAN → Artikel und </a:t>
            </a:r>
            <a:r>
              <a:rPr lang="de-DE" sz="2200" dirty="0" err="1"/>
              <a:t>Artikel,Menge</a:t>
            </a:r>
            <a:r>
              <a:rPr lang="de-DE" sz="2200" dirty="0"/>
              <a:t> → Preis =&gt; </a:t>
            </a:r>
            <a:r>
              <a:rPr lang="de-DE" sz="2200" dirty="0" err="1"/>
              <a:t>EAN,Menge</a:t>
            </a:r>
            <a:r>
              <a:rPr lang="de-DE" sz="2200" dirty="0"/>
              <a:t> → Preis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Bestimmung der Hülle einer Attributmenge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29" y="2443234"/>
            <a:ext cx="10872452" cy="4045222"/>
          </a:xfrm>
        </p:spPr>
        <p:txBody>
          <a:bodyPr>
            <a:normAutofit/>
          </a:bodyPr>
          <a:lstStyle/>
          <a:p>
            <a:r>
              <a:rPr lang="de-DE" sz="2400" dirty="0"/>
              <a:t>Eingabe: eine Menge F von funktionalen Abhängigkeiten </a:t>
            </a:r>
            <a:br>
              <a:rPr lang="de-DE" sz="2400" dirty="0"/>
            </a:br>
            <a:r>
              <a:rPr lang="de-DE" sz="2400" dirty="0"/>
              <a:t>(FD = „</a:t>
            </a:r>
            <a:r>
              <a:rPr lang="en-GB" sz="2400" dirty="0"/>
              <a:t>functional dependencies”</a:t>
            </a:r>
            <a:r>
              <a:rPr lang="de-DE" sz="2400" dirty="0"/>
              <a:t>) und eine Menge von Attributen </a:t>
            </a:r>
            <a:r>
              <a:rPr lang="en-GB" sz="2400" dirty="0"/>
              <a:t>α</a:t>
            </a:r>
            <a:endParaRPr lang="de-DE" sz="2400" dirty="0"/>
          </a:p>
          <a:p>
            <a:r>
              <a:rPr lang="de-DE" sz="2400" dirty="0"/>
              <a:t>Ausgabe: die vollständige Menge von Attributen </a:t>
            </a:r>
            <a:r>
              <a:rPr lang="en-GB" sz="2400" dirty="0"/>
              <a:t>α</a:t>
            </a:r>
            <a:r>
              <a:rPr lang="de-DE" sz="2400" dirty="0"/>
              <a:t>+, für die gilt </a:t>
            </a:r>
            <a:r>
              <a:rPr lang="en-GB" sz="2400" dirty="0"/>
              <a:t>α</a:t>
            </a:r>
            <a:r>
              <a:rPr lang="de-DE" sz="2400" dirty="0"/>
              <a:t> </a:t>
            </a:r>
            <a:r>
              <a:rPr lang="en-GB" sz="2400" dirty="0"/>
              <a:t>→</a:t>
            </a:r>
            <a:r>
              <a:rPr lang="de-DE" sz="2400" dirty="0"/>
              <a:t> </a:t>
            </a:r>
            <a:r>
              <a:rPr lang="en-GB" sz="2400" dirty="0"/>
              <a:t>α</a:t>
            </a:r>
            <a:r>
              <a:rPr lang="de-DE" sz="2400" dirty="0"/>
              <a:t>+.</a:t>
            </a:r>
          </a:p>
          <a:p>
            <a:endParaRPr lang="de-DE" sz="2400" dirty="0"/>
          </a:p>
          <a:p>
            <a:r>
              <a:rPr lang="de-DE" sz="2400" dirty="0" err="1"/>
              <a:t>AttrHülle</a:t>
            </a:r>
            <a:r>
              <a:rPr lang="de-DE" sz="2400" dirty="0"/>
              <a:t>(F,</a:t>
            </a:r>
            <a:r>
              <a:rPr lang="en-GB" sz="2400" dirty="0"/>
              <a:t> α</a:t>
            </a:r>
            <a:r>
              <a:rPr lang="de-DE" sz="2400" dirty="0"/>
              <a:t>)</a:t>
            </a:r>
          </a:p>
          <a:p>
            <a:pPr marL="457200" lvl="1" indent="0">
              <a:buNone/>
            </a:pPr>
            <a:r>
              <a:rPr lang="de-DE" sz="2200" dirty="0"/>
              <a:t>Erg := </a:t>
            </a:r>
            <a:r>
              <a:rPr lang="en-GB" sz="2200" dirty="0"/>
              <a:t>α</a:t>
            </a:r>
            <a:endParaRPr lang="de-DE" sz="2200" dirty="0"/>
          </a:p>
          <a:p>
            <a:pPr marL="457200" lvl="1" indent="0">
              <a:buNone/>
            </a:pPr>
            <a:r>
              <a:rPr lang="de-DE" sz="2200" b="1" dirty="0" err="1"/>
              <a:t>While</a:t>
            </a:r>
            <a:r>
              <a:rPr lang="de-DE" sz="2200" b="1" dirty="0"/>
              <a:t> </a:t>
            </a:r>
            <a:r>
              <a:rPr lang="de-DE" sz="2200" dirty="0"/>
              <a:t>(Änderungen an Erg) </a:t>
            </a:r>
            <a:r>
              <a:rPr lang="de-DE" sz="2200" b="1" dirty="0"/>
              <a:t>do</a:t>
            </a:r>
          </a:p>
          <a:p>
            <a:pPr marL="914400" lvl="2" indent="0">
              <a:buNone/>
            </a:pPr>
            <a:r>
              <a:rPr lang="en-US" b="1" dirty="0" err="1"/>
              <a:t>Foreach</a:t>
            </a:r>
            <a:r>
              <a:rPr lang="en-US" b="1" dirty="0"/>
              <a:t> </a:t>
            </a:r>
            <a:r>
              <a:rPr lang="en-US" dirty="0"/>
              <a:t>FD </a:t>
            </a:r>
            <a:r>
              <a:rPr lang="de-DE" dirty="0"/>
              <a:t>β </a:t>
            </a:r>
            <a:r>
              <a:rPr lang="en-GB" dirty="0"/>
              <a:t>→ </a:t>
            </a:r>
            <a:r>
              <a:rPr lang="de-DE" dirty="0"/>
              <a:t>γ</a:t>
            </a:r>
            <a:r>
              <a:rPr lang="en-US" b="1" dirty="0"/>
              <a:t> in </a:t>
            </a:r>
            <a:r>
              <a:rPr lang="en-US" dirty="0"/>
              <a:t>F </a:t>
            </a:r>
            <a:r>
              <a:rPr lang="en-US" b="1" dirty="0"/>
              <a:t>do</a:t>
            </a:r>
          </a:p>
          <a:p>
            <a:pPr marL="1371600" lvl="3" indent="0">
              <a:buNone/>
            </a:pPr>
            <a:r>
              <a:rPr lang="nl-NL" sz="2000" b="1" dirty="0"/>
              <a:t>If </a:t>
            </a:r>
            <a:r>
              <a:rPr lang="de-DE" sz="2000" dirty="0"/>
              <a:t>β</a:t>
            </a:r>
            <a:r>
              <a:rPr lang="nl-NL" sz="2000" dirty="0"/>
              <a:t> </a:t>
            </a:r>
            <a:r>
              <a:rPr lang="de-DE" sz="2000" dirty="0"/>
              <a:t>⊆</a:t>
            </a:r>
            <a:r>
              <a:rPr lang="nl-NL" sz="2000" dirty="0"/>
              <a:t> Erg </a:t>
            </a:r>
            <a:r>
              <a:rPr lang="nl-NL" sz="2000" b="1" dirty="0"/>
              <a:t>then </a:t>
            </a:r>
            <a:r>
              <a:rPr lang="nl-NL" sz="2000" dirty="0"/>
              <a:t>Erg := Erg </a:t>
            </a:r>
            <a:r>
              <a:rPr lang="de-DE" sz="2000" dirty="0"/>
              <a:t>⋃ γ</a:t>
            </a:r>
            <a:endParaRPr lang="nl-NL" sz="2000" dirty="0"/>
          </a:p>
          <a:p>
            <a:pPr marL="457200" lvl="1" indent="0">
              <a:buNone/>
            </a:pPr>
            <a:r>
              <a:rPr lang="de-DE" sz="2200" dirty="0"/>
              <a:t>Ausgabe </a:t>
            </a:r>
            <a:r>
              <a:rPr lang="en-GB" sz="2200" dirty="0"/>
              <a:t>α</a:t>
            </a:r>
            <a:r>
              <a:rPr lang="de-DE" sz="2200" dirty="0"/>
              <a:t>+ = Erg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Ziele der relationalen Entwurfstheorie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231947"/>
            <a:ext cx="9798738" cy="4106235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de-DE" sz="2400" dirty="0"/>
              <a:t>Bewertung der Qualität eines </a:t>
            </a:r>
            <a:r>
              <a:rPr lang="de-DE" sz="2400" dirty="0" err="1"/>
              <a:t>Relationenschemas</a:t>
            </a:r>
            <a:endParaRPr lang="de-DE" sz="2400" dirty="0"/>
          </a:p>
          <a:p>
            <a:pPr lvl="1">
              <a:spcBef>
                <a:spcPts val="1000"/>
              </a:spcBef>
            </a:pPr>
            <a:r>
              <a:rPr lang="de-DE" dirty="0"/>
              <a:t>Redundanz</a:t>
            </a:r>
          </a:p>
          <a:p>
            <a:pPr lvl="1">
              <a:spcBef>
                <a:spcPts val="1000"/>
              </a:spcBef>
            </a:pPr>
            <a:r>
              <a:rPr lang="de-DE" dirty="0"/>
              <a:t>Einhaltung von Konsistenzbedingungen</a:t>
            </a:r>
          </a:p>
          <a:p>
            <a:pPr lvl="2">
              <a:spcBef>
                <a:spcPts val="1000"/>
              </a:spcBef>
            </a:pPr>
            <a:r>
              <a:rPr lang="de-DE" dirty="0"/>
              <a:t>Funktionale Abhängigkeiten</a:t>
            </a:r>
          </a:p>
          <a:p>
            <a:pPr>
              <a:spcBef>
                <a:spcPts val="1000"/>
              </a:spcBef>
            </a:pPr>
            <a:r>
              <a:rPr lang="de-DE" sz="2400" dirty="0"/>
              <a:t>Normalformen als Gütekriterium</a:t>
            </a:r>
          </a:p>
          <a:p>
            <a:pPr>
              <a:spcBef>
                <a:spcPts val="1000"/>
              </a:spcBef>
            </a:pPr>
            <a:r>
              <a:rPr lang="de-DE" sz="2400" dirty="0"/>
              <a:t>Ggfs. Verbesserung eines </a:t>
            </a:r>
            <a:r>
              <a:rPr lang="de-DE" sz="2400" dirty="0" err="1"/>
              <a:t>Relationenschemas</a:t>
            </a:r>
            <a:endParaRPr lang="de-DE" sz="2400" dirty="0"/>
          </a:p>
          <a:p>
            <a:pPr lvl="1">
              <a:spcBef>
                <a:spcPts val="1000"/>
              </a:spcBef>
            </a:pPr>
            <a:r>
              <a:rPr lang="de-DE" dirty="0"/>
              <a:t>Durch den Synthesealgorithmus</a:t>
            </a:r>
          </a:p>
          <a:p>
            <a:pPr lvl="1">
              <a:spcBef>
                <a:spcPts val="1000"/>
              </a:spcBef>
            </a:pPr>
            <a:r>
              <a:rPr lang="de-DE" dirty="0"/>
              <a:t>Durch Dekomposition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Beispiel zur Hülle einer Attributmenge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29" y="2538484"/>
            <a:ext cx="10872452" cy="363030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de-DE" sz="2400" dirty="0"/>
              <a:t>Funktionale Abhängigkeiten:</a:t>
            </a:r>
          </a:p>
          <a:p>
            <a:pPr>
              <a:buNone/>
            </a:pPr>
            <a:r>
              <a:rPr lang="de-DE" sz="2400" dirty="0"/>
              <a:t>	{PLZ} </a:t>
            </a:r>
            <a:r>
              <a:rPr lang="en-GB" sz="2400" dirty="0"/>
              <a:t>→</a:t>
            </a:r>
            <a:r>
              <a:rPr lang="de-DE" sz="2400" dirty="0"/>
              <a:t> {</a:t>
            </a:r>
            <a:r>
              <a:rPr lang="de-DE" sz="2400" dirty="0" err="1"/>
              <a:t>BLand</a:t>
            </a:r>
            <a:r>
              <a:rPr lang="de-DE" sz="2400" dirty="0"/>
              <a:t>, Ort}</a:t>
            </a:r>
          </a:p>
          <a:p>
            <a:pPr>
              <a:buNone/>
            </a:pPr>
            <a:r>
              <a:rPr lang="de-DE" sz="2400" dirty="0"/>
              <a:t>	{Ort, </a:t>
            </a:r>
            <a:r>
              <a:rPr lang="de-DE" sz="2400" dirty="0" err="1"/>
              <a:t>BLand</a:t>
            </a:r>
            <a:r>
              <a:rPr lang="de-DE" sz="2400" dirty="0"/>
              <a:t>} </a:t>
            </a:r>
            <a:r>
              <a:rPr lang="en-GB" sz="2400" dirty="0"/>
              <a:t>→</a:t>
            </a:r>
            <a:r>
              <a:rPr lang="de-DE" sz="2400" dirty="0"/>
              <a:t> {EW, Vorwahl}</a:t>
            </a:r>
          </a:p>
          <a:p>
            <a:pPr>
              <a:buNone/>
            </a:pPr>
            <a:r>
              <a:rPr lang="de-DE" sz="2400" dirty="0"/>
              <a:t>	{</a:t>
            </a:r>
            <a:r>
              <a:rPr lang="de-DE" sz="2400" dirty="0" err="1"/>
              <a:t>BLand</a:t>
            </a:r>
            <a:r>
              <a:rPr lang="de-DE" sz="2400" dirty="0"/>
              <a:t>, Ort, Straße} </a:t>
            </a:r>
            <a:r>
              <a:rPr lang="en-GB" sz="2400" dirty="0"/>
              <a:t>→</a:t>
            </a:r>
            <a:r>
              <a:rPr lang="de-DE" sz="2400" dirty="0"/>
              <a:t> {PLZ}</a:t>
            </a:r>
          </a:p>
          <a:p>
            <a:pPr>
              <a:buNone/>
            </a:pPr>
            <a:r>
              <a:rPr lang="de-DE" sz="2400" dirty="0"/>
              <a:t>	{</a:t>
            </a:r>
            <a:r>
              <a:rPr lang="de-DE" sz="2400" dirty="0" err="1"/>
              <a:t>BLand</a:t>
            </a:r>
            <a:r>
              <a:rPr lang="de-DE" sz="2400" dirty="0"/>
              <a:t>} </a:t>
            </a:r>
            <a:r>
              <a:rPr lang="en-GB" sz="2400" dirty="0"/>
              <a:t>→</a:t>
            </a:r>
            <a:r>
              <a:rPr lang="de-DE" sz="2400" dirty="0"/>
              <a:t> {Landesregierung}</a:t>
            </a:r>
          </a:p>
          <a:p>
            <a:pPr>
              <a:buNone/>
            </a:pPr>
            <a:endParaRPr lang="de-DE" sz="2400" dirty="0"/>
          </a:p>
          <a:p>
            <a:pPr>
              <a:buNone/>
            </a:pPr>
            <a:r>
              <a:rPr lang="de-DE" sz="2400" dirty="0"/>
              <a:t>Ermittelte Schlüssel:</a:t>
            </a:r>
          </a:p>
          <a:p>
            <a:r>
              <a:rPr lang="de-DE" sz="2400" dirty="0"/>
              <a:t>PLZ</a:t>
            </a:r>
          </a:p>
          <a:p>
            <a:r>
              <a:rPr lang="de-DE" sz="2400" dirty="0"/>
              <a:t>PLZ </a:t>
            </a:r>
            <a:r>
              <a:rPr lang="de-DE" sz="2400" dirty="0" err="1"/>
              <a:t>BLand</a:t>
            </a:r>
            <a:r>
              <a:rPr lang="de-DE" sz="2400" dirty="0"/>
              <a:t> Ort</a:t>
            </a:r>
          </a:p>
          <a:p>
            <a:r>
              <a:rPr lang="de-DE" sz="2400" dirty="0"/>
              <a:t>PLZ </a:t>
            </a:r>
            <a:r>
              <a:rPr lang="de-DE" sz="2400" dirty="0" err="1"/>
              <a:t>BLand</a:t>
            </a:r>
            <a:r>
              <a:rPr lang="de-DE" sz="2400" dirty="0"/>
              <a:t> Ort EW Vorwahl</a:t>
            </a:r>
          </a:p>
          <a:p>
            <a:r>
              <a:rPr lang="de-DE" sz="2400" dirty="0"/>
              <a:t>PLZ </a:t>
            </a:r>
            <a:r>
              <a:rPr lang="de-DE" sz="2400" dirty="0" err="1"/>
              <a:t>BLand</a:t>
            </a:r>
            <a:r>
              <a:rPr lang="de-DE" sz="2400" dirty="0"/>
              <a:t> Ort EW Vorwahl Landesregierung</a:t>
            </a:r>
            <a:endParaRPr lang="de-DE" dirty="0"/>
          </a:p>
          <a:p>
            <a:pPr>
              <a:buNone/>
            </a:pP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Kanonische Überdeckung (minimale Menge von FDs)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231947"/>
            <a:ext cx="10754169" cy="393684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de-DE" sz="2600" dirty="0"/>
              <a:t>	</a:t>
            </a:r>
            <a:r>
              <a:rPr lang="de-DE" sz="2400" dirty="0" err="1"/>
              <a:t>Fc</a:t>
            </a:r>
            <a:r>
              <a:rPr lang="de-DE" sz="2400" dirty="0"/>
              <a:t> heißt kanonische Überdeckung von F, wenn die folgenden drei Kriterien erfüllt sind:</a:t>
            </a:r>
          </a:p>
          <a:p>
            <a:pPr marL="857250" lvl="1" indent="-457200">
              <a:buFont typeface="+mj-lt"/>
              <a:buAutoNum type="arabicParenR"/>
            </a:pPr>
            <a:r>
              <a:rPr lang="de-DE" dirty="0" err="1"/>
              <a:t>Fc</a:t>
            </a:r>
            <a:r>
              <a:rPr lang="de-DE" dirty="0"/>
              <a:t> ≡ F, d.h. </a:t>
            </a:r>
            <a:r>
              <a:rPr lang="de-DE" dirty="0" err="1"/>
              <a:t>Fc</a:t>
            </a:r>
            <a:r>
              <a:rPr lang="de-DE" dirty="0"/>
              <a:t>+ = F+</a:t>
            </a:r>
          </a:p>
          <a:p>
            <a:pPr marL="857250" lvl="1" indent="-457200">
              <a:buFont typeface="+mj-lt"/>
              <a:buAutoNum type="arabicParenR"/>
            </a:pPr>
            <a:r>
              <a:rPr lang="de-DE" dirty="0"/>
              <a:t>In </a:t>
            </a:r>
            <a:r>
              <a:rPr lang="de-DE" dirty="0" err="1"/>
              <a:t>Fc</a:t>
            </a:r>
            <a:r>
              <a:rPr lang="de-DE" dirty="0"/>
              <a:t> existieren keine funktionalen Abhängigkeiten, die </a:t>
            </a:r>
            <a:r>
              <a:rPr lang="de-DE" b="1" dirty="0"/>
              <a:t>überflüssige</a:t>
            </a:r>
            <a:r>
              <a:rPr lang="de-DE" dirty="0"/>
              <a:t> Attribute enthalten. D.h. es muss folgendes gelten:</a:t>
            </a:r>
          </a:p>
          <a:p>
            <a:pPr>
              <a:buNone/>
            </a:pPr>
            <a:r>
              <a:rPr lang="de-DE" sz="2400" dirty="0"/>
              <a:t>		● </a:t>
            </a:r>
            <a:r>
              <a:rPr lang="en-GB" sz="2400" dirty="0"/>
              <a:t>∀ </a:t>
            </a:r>
            <a:r>
              <a:rPr lang="de-DE" sz="2400" i="1" dirty="0"/>
              <a:t>A </a:t>
            </a:r>
            <a:r>
              <a:rPr lang="en-GB" sz="2400" dirty="0"/>
              <a:t>∈</a:t>
            </a:r>
            <a:r>
              <a:rPr lang="de-DE" sz="2400" i="1" dirty="0"/>
              <a:t> </a:t>
            </a:r>
            <a:r>
              <a:rPr lang="en-GB" sz="2400" dirty="0"/>
              <a:t>α: </a:t>
            </a:r>
            <a:r>
              <a:rPr lang="de-DE" sz="2400" dirty="0"/>
              <a:t>(</a:t>
            </a:r>
            <a:r>
              <a:rPr lang="de-DE" sz="2400" dirty="0" err="1"/>
              <a:t>Fc</a:t>
            </a:r>
            <a:r>
              <a:rPr lang="de-DE" sz="2400" dirty="0"/>
              <a:t> </a:t>
            </a:r>
            <a:r>
              <a:rPr lang="de-DE" sz="2400" i="1" dirty="0"/>
              <a:t>- </a:t>
            </a:r>
            <a:r>
              <a:rPr lang="de-DE" sz="2400" dirty="0"/>
              <a:t>(</a:t>
            </a:r>
            <a:r>
              <a:rPr lang="en-GB" sz="2400" dirty="0"/>
              <a:t>α → </a:t>
            </a:r>
            <a:r>
              <a:rPr lang="de-DE" sz="2400" dirty="0"/>
              <a:t>β) ⋃ ((</a:t>
            </a:r>
            <a:r>
              <a:rPr lang="en-GB" sz="2400" dirty="0"/>
              <a:t>α </a:t>
            </a:r>
            <a:r>
              <a:rPr lang="de-DE" sz="2400" dirty="0"/>
              <a:t>- {A})</a:t>
            </a:r>
            <a:r>
              <a:rPr lang="en-GB" sz="2400" dirty="0"/>
              <a:t> → </a:t>
            </a:r>
            <a:r>
              <a:rPr lang="de-DE" sz="2400" dirty="0"/>
              <a:t>β))</a:t>
            </a:r>
            <a:r>
              <a:rPr lang="de-DE" sz="2400" b="1" dirty="0"/>
              <a:t> ≢</a:t>
            </a:r>
            <a:r>
              <a:rPr lang="de-DE" sz="2400" dirty="0"/>
              <a:t> </a:t>
            </a:r>
            <a:r>
              <a:rPr lang="de-DE" sz="2400" dirty="0" err="1"/>
              <a:t>Fc</a:t>
            </a:r>
            <a:endParaRPr lang="de-DE" sz="2400" dirty="0"/>
          </a:p>
          <a:p>
            <a:pPr>
              <a:buNone/>
            </a:pPr>
            <a:r>
              <a:rPr lang="de-DE" sz="2400" dirty="0"/>
              <a:t>		● </a:t>
            </a:r>
            <a:r>
              <a:rPr lang="en-GB" sz="2400" dirty="0"/>
              <a:t>∀ </a:t>
            </a:r>
            <a:r>
              <a:rPr lang="de-DE" sz="2400" i="1" dirty="0"/>
              <a:t>B </a:t>
            </a:r>
            <a:r>
              <a:rPr lang="en-GB" sz="2400" dirty="0"/>
              <a:t>∈</a:t>
            </a:r>
            <a:r>
              <a:rPr lang="de-DE" sz="2400" i="1" dirty="0"/>
              <a:t> </a:t>
            </a:r>
            <a:r>
              <a:rPr lang="de-DE" sz="2400" dirty="0"/>
              <a:t>β: (</a:t>
            </a:r>
            <a:r>
              <a:rPr lang="de-DE" sz="2400" dirty="0" err="1"/>
              <a:t>Fc</a:t>
            </a:r>
            <a:r>
              <a:rPr lang="de-DE" sz="2400" dirty="0"/>
              <a:t> - (</a:t>
            </a:r>
            <a:r>
              <a:rPr lang="en-GB" sz="2400" dirty="0"/>
              <a:t>α → </a:t>
            </a:r>
            <a:r>
              <a:rPr lang="de-DE" sz="2400" dirty="0"/>
              <a:t>β) ⋃ (</a:t>
            </a:r>
            <a:r>
              <a:rPr lang="en-GB" sz="2400" dirty="0"/>
              <a:t>α → (</a:t>
            </a:r>
            <a:r>
              <a:rPr lang="de-DE" sz="2400" dirty="0"/>
              <a:t>β - {B})))</a:t>
            </a:r>
            <a:r>
              <a:rPr lang="de-DE" sz="2400" b="1" dirty="0"/>
              <a:t> ≢</a:t>
            </a:r>
            <a:r>
              <a:rPr lang="de-DE" sz="2400" dirty="0"/>
              <a:t> </a:t>
            </a:r>
            <a:r>
              <a:rPr lang="de-DE" sz="2400" dirty="0" err="1"/>
              <a:t>Fc</a:t>
            </a:r>
            <a:endParaRPr lang="de-DE" sz="2400" dirty="0"/>
          </a:p>
          <a:p>
            <a:pPr marL="857250" lvl="1" indent="-457200">
              <a:buFont typeface="+mj-lt"/>
              <a:buAutoNum type="arabicParenR" startAt="3"/>
            </a:pPr>
            <a:r>
              <a:rPr lang="de-DE" dirty="0"/>
              <a:t>Jede linke Seite einer funktionalen Abhängigkeit in </a:t>
            </a:r>
            <a:r>
              <a:rPr lang="de-DE" dirty="0" err="1"/>
              <a:t>Fc</a:t>
            </a:r>
            <a:r>
              <a:rPr lang="de-DE" dirty="0"/>
              <a:t> ist </a:t>
            </a:r>
            <a:r>
              <a:rPr lang="de-DE" b="1" dirty="0"/>
              <a:t>einzigartig</a:t>
            </a:r>
            <a:r>
              <a:rPr lang="de-DE" dirty="0"/>
              <a:t>. </a:t>
            </a:r>
            <a:br>
              <a:rPr lang="de-DE" dirty="0"/>
            </a:br>
            <a:r>
              <a:rPr lang="de-DE" dirty="0"/>
              <a:t>Dies kann durch sukzessive Anwendung der Vereinigungsregel auf funktionale Abhängigkeiten der Art </a:t>
            </a:r>
            <a:r>
              <a:rPr lang="en-GB" dirty="0"/>
              <a:t>α → </a:t>
            </a:r>
            <a:r>
              <a:rPr lang="de-DE" dirty="0"/>
              <a:t>β und </a:t>
            </a:r>
            <a:r>
              <a:rPr lang="en-GB" dirty="0"/>
              <a:t>α → </a:t>
            </a:r>
            <a:r>
              <a:rPr lang="de-DE" dirty="0"/>
              <a:t>γ erzielt werden, so dass die beiden funktionalen Abhängigkeiten durch </a:t>
            </a:r>
            <a:r>
              <a:rPr lang="en-GB" dirty="0"/>
              <a:t>α → </a:t>
            </a:r>
            <a:r>
              <a:rPr lang="de-DE" dirty="0" err="1"/>
              <a:t>βγ</a:t>
            </a:r>
            <a:r>
              <a:rPr lang="de-DE" dirty="0"/>
              <a:t> ersetzt werden.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Berechnung der kanonischen Überdeckung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022231"/>
            <a:ext cx="10408426" cy="4146557"/>
          </a:xfrm>
        </p:spPr>
        <p:txBody>
          <a:bodyPr>
            <a:noAutofit/>
          </a:bodyPr>
          <a:lstStyle/>
          <a:p>
            <a:pPr marL="493200" indent="-457200">
              <a:buFont typeface="+mj-lt"/>
              <a:buAutoNum type="arabicPeriod"/>
            </a:pPr>
            <a:r>
              <a:rPr lang="de-DE" sz="2400" dirty="0"/>
              <a:t>Führe für jede FD α → β ∈ F die </a:t>
            </a:r>
            <a:r>
              <a:rPr lang="de-DE" sz="2400" b="1" dirty="0"/>
              <a:t>Linksreduktion</a:t>
            </a:r>
            <a:r>
              <a:rPr lang="de-DE" sz="2400" dirty="0"/>
              <a:t> durch, also:</a:t>
            </a:r>
          </a:p>
          <a:p>
            <a:pPr lvl="1"/>
            <a:r>
              <a:rPr lang="de-DE" sz="2200" dirty="0"/>
              <a:t>Überprüfe für alle A ∈ α, ob A überflüssig ist, </a:t>
            </a:r>
          </a:p>
          <a:p>
            <a:pPr lvl="1">
              <a:buNone/>
            </a:pPr>
            <a:r>
              <a:rPr lang="de-DE" sz="2200" dirty="0"/>
              <a:t>	d.h., ob β ⊆ </a:t>
            </a:r>
            <a:r>
              <a:rPr lang="de-DE" sz="2200" dirty="0" err="1"/>
              <a:t>AttrHülle</a:t>
            </a:r>
            <a:r>
              <a:rPr lang="de-DE" sz="2200" dirty="0"/>
              <a:t>(F, α - A) gilt.</a:t>
            </a:r>
          </a:p>
          <a:p>
            <a:pPr lvl="1"/>
            <a:r>
              <a:rPr lang="de-DE" sz="2200" dirty="0"/>
              <a:t>Falls dies der Fall ist, ersetze α → β durch (α - A) → β.</a:t>
            </a:r>
          </a:p>
          <a:p>
            <a:pPr marL="493200" indent="-457200">
              <a:buFont typeface="+mj-lt"/>
              <a:buAutoNum type="arabicPeriod" startAt="2"/>
            </a:pPr>
            <a:r>
              <a:rPr lang="de-DE" sz="2400" dirty="0"/>
              <a:t>Führe für jede (verbliebene) FD die </a:t>
            </a:r>
            <a:r>
              <a:rPr lang="de-DE" sz="2400" b="1" dirty="0"/>
              <a:t>Rechtsreduktion</a:t>
            </a:r>
            <a:r>
              <a:rPr lang="de-DE" sz="2400" dirty="0"/>
              <a:t> durch, also:</a:t>
            </a:r>
          </a:p>
          <a:p>
            <a:pPr lvl="1"/>
            <a:r>
              <a:rPr lang="de-DE" sz="2200" dirty="0"/>
              <a:t>Überprüfe für alle B ∈ β, ob</a:t>
            </a:r>
            <a:br>
              <a:rPr lang="de-DE" sz="2200" dirty="0"/>
            </a:br>
            <a:r>
              <a:rPr lang="de-DE" sz="2200" dirty="0"/>
              <a:t>B ⊆ </a:t>
            </a:r>
            <a:r>
              <a:rPr lang="de-DE" sz="2200" dirty="0" err="1"/>
              <a:t>AttrHülle</a:t>
            </a:r>
            <a:r>
              <a:rPr lang="de-DE" sz="2200" dirty="0"/>
              <a:t>(F - {α → β}) ⋃ (α → (β - B)), α) gilt. </a:t>
            </a:r>
          </a:p>
          <a:p>
            <a:pPr lvl="1"/>
            <a:r>
              <a:rPr lang="de-DE" sz="2200" dirty="0"/>
              <a:t>Falls dies der Fall ist, ist B auf der rechten Seite überflüssig und kann eliminiert werden, d.h. ersetze α → β durch α → (β - B) </a:t>
            </a:r>
          </a:p>
          <a:p>
            <a:pPr marL="493200" indent="-457200">
              <a:buFont typeface="+mj-lt"/>
              <a:buAutoNum type="arabicPeriod" startAt="3"/>
            </a:pPr>
            <a:r>
              <a:rPr lang="de-DE" sz="2400" dirty="0"/>
              <a:t>Entferne die FDs der Form α → ∅, die im zweiten Schritt möglicherweise entstanden sind,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Minimale Mengen von funktionalen Abhängigkeiten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538484"/>
            <a:ext cx="10408426" cy="3630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400" dirty="0"/>
              <a:t>Algorithmus nach </a:t>
            </a:r>
            <a:r>
              <a:rPr lang="de-DE" sz="2400" dirty="0" err="1"/>
              <a:t>Elmasri</a:t>
            </a:r>
            <a:r>
              <a:rPr lang="de-DE" sz="2400" dirty="0"/>
              <a:t> / </a:t>
            </a:r>
            <a:r>
              <a:rPr lang="de-DE" sz="2400" dirty="0" err="1"/>
              <a:t>Navathe</a:t>
            </a:r>
            <a:r>
              <a:rPr lang="de-DE" sz="2400" dirty="0"/>
              <a:t> mit Zusatz</a:t>
            </a:r>
          </a:p>
          <a:p>
            <a:pPr>
              <a:buNone/>
            </a:pPr>
            <a:endParaRPr lang="de-DE" sz="2400" dirty="0"/>
          </a:p>
          <a:p>
            <a:pPr>
              <a:buNone/>
            </a:pPr>
            <a:r>
              <a:rPr lang="de-DE" sz="2400" dirty="0"/>
              <a:t>AB→CDE</a:t>
            </a:r>
          </a:p>
          <a:p>
            <a:pPr>
              <a:buNone/>
            </a:pPr>
            <a:r>
              <a:rPr lang="de-DE" sz="2400" dirty="0"/>
              <a:t>B→E</a:t>
            </a:r>
          </a:p>
          <a:p>
            <a:pPr>
              <a:buNone/>
            </a:pPr>
            <a:r>
              <a:rPr lang="de-DE" sz="2400" dirty="0"/>
              <a:t>CD→F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Minimale Mengen von funktionalen Abhängigkeiten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538484"/>
            <a:ext cx="10408426" cy="3630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400" dirty="0"/>
              <a:t>AB→CDE</a:t>
            </a:r>
          </a:p>
          <a:p>
            <a:pPr>
              <a:buNone/>
            </a:pPr>
            <a:r>
              <a:rPr lang="de-DE" sz="2400" dirty="0"/>
              <a:t>B→E</a:t>
            </a:r>
          </a:p>
          <a:p>
            <a:pPr>
              <a:buNone/>
            </a:pPr>
            <a:r>
              <a:rPr lang="de-DE" sz="2400" dirty="0"/>
              <a:t>CD→F</a:t>
            </a:r>
          </a:p>
          <a:p>
            <a:pPr>
              <a:buNone/>
            </a:pPr>
            <a:endParaRPr lang="de-DE" sz="2400" dirty="0"/>
          </a:p>
          <a:p>
            <a:pPr>
              <a:buNone/>
            </a:pPr>
            <a:r>
              <a:rPr lang="de-DE" sz="2400" dirty="0"/>
              <a:t>Jetzt: rechte Seite aufteilen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Minimale Mengen von funktionalen Abhängigkeiten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538484"/>
            <a:ext cx="10408426" cy="3630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400" dirty="0"/>
              <a:t>AB→C</a:t>
            </a:r>
          </a:p>
          <a:p>
            <a:pPr>
              <a:buNone/>
            </a:pPr>
            <a:r>
              <a:rPr lang="de-DE" sz="2400" dirty="0"/>
              <a:t>AB→D</a:t>
            </a:r>
          </a:p>
          <a:p>
            <a:pPr>
              <a:buNone/>
            </a:pPr>
            <a:r>
              <a:rPr lang="de-DE" sz="2400" dirty="0"/>
              <a:t>AB→E</a:t>
            </a:r>
          </a:p>
          <a:p>
            <a:pPr>
              <a:buNone/>
            </a:pPr>
            <a:r>
              <a:rPr lang="de-DE" sz="2400" dirty="0"/>
              <a:t>B→E</a:t>
            </a:r>
          </a:p>
          <a:p>
            <a:pPr>
              <a:buNone/>
            </a:pPr>
            <a:r>
              <a:rPr lang="de-DE" sz="2400" dirty="0"/>
              <a:t>CD→F</a:t>
            </a:r>
          </a:p>
          <a:p>
            <a:pPr>
              <a:buNone/>
            </a:pPr>
            <a:endParaRPr lang="de-DE" sz="2400" dirty="0"/>
          </a:p>
          <a:p>
            <a:pPr>
              <a:buNone/>
            </a:pPr>
            <a:r>
              <a:rPr lang="de-DE" sz="2400" dirty="0"/>
              <a:t>Nun: Linke Seiten vereinfachen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Minimale Mengen von funktionalen Abhängigkeiten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538484"/>
            <a:ext cx="10408426" cy="3630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400" dirty="0"/>
              <a:t>AB→C</a:t>
            </a:r>
          </a:p>
          <a:p>
            <a:pPr>
              <a:buNone/>
            </a:pPr>
            <a:r>
              <a:rPr lang="de-DE" sz="2400" dirty="0"/>
              <a:t>AB→D</a:t>
            </a:r>
          </a:p>
          <a:p>
            <a:pPr>
              <a:buNone/>
            </a:pPr>
            <a:r>
              <a:rPr lang="de-DE" sz="2400" dirty="0"/>
              <a:t>B→E</a:t>
            </a:r>
          </a:p>
          <a:p>
            <a:pPr>
              <a:buNone/>
            </a:pPr>
            <a:r>
              <a:rPr lang="de-DE" sz="2400" dirty="0"/>
              <a:t>B→E</a:t>
            </a:r>
          </a:p>
          <a:p>
            <a:pPr>
              <a:buNone/>
            </a:pPr>
            <a:r>
              <a:rPr lang="de-DE" sz="2400" dirty="0"/>
              <a:t>CD→F</a:t>
            </a:r>
          </a:p>
          <a:p>
            <a:pPr>
              <a:buNone/>
            </a:pPr>
            <a:endParaRPr lang="de-DE" sz="2400" dirty="0"/>
          </a:p>
          <a:p>
            <a:pPr>
              <a:buNone/>
            </a:pPr>
            <a:r>
              <a:rPr lang="de-DE" sz="2400" dirty="0"/>
              <a:t>Jetzt überflüssige Regeln streichen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Minimale Mengen von funktionalen Abhängigkeiten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538484"/>
            <a:ext cx="10408426" cy="3630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400" dirty="0"/>
              <a:t>AB→C</a:t>
            </a:r>
          </a:p>
          <a:p>
            <a:pPr>
              <a:buNone/>
            </a:pPr>
            <a:r>
              <a:rPr lang="de-DE" sz="2400" dirty="0"/>
              <a:t>AB→D</a:t>
            </a:r>
          </a:p>
          <a:p>
            <a:pPr>
              <a:buNone/>
            </a:pPr>
            <a:r>
              <a:rPr lang="de-DE" sz="2400" dirty="0"/>
              <a:t>B→E</a:t>
            </a:r>
          </a:p>
          <a:p>
            <a:pPr>
              <a:buNone/>
            </a:pPr>
            <a:r>
              <a:rPr lang="de-DE" sz="2400" dirty="0"/>
              <a:t>CD→F</a:t>
            </a:r>
          </a:p>
          <a:p>
            <a:pPr>
              <a:buNone/>
            </a:pPr>
            <a:endParaRPr lang="de-DE" sz="2400" dirty="0"/>
          </a:p>
          <a:p>
            <a:pPr>
              <a:buNone/>
            </a:pPr>
            <a:r>
              <a:rPr lang="de-DE" sz="2400" dirty="0"/>
              <a:t>Zum Schluss: Regeln mit gleichen linken Seiten zusammenfassen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Minimale Mengen von funktionalen Abhängigkeiten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538484"/>
            <a:ext cx="10408426" cy="3630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400" dirty="0"/>
              <a:t>AB→CD</a:t>
            </a:r>
          </a:p>
          <a:p>
            <a:pPr>
              <a:buNone/>
            </a:pPr>
            <a:r>
              <a:rPr lang="de-DE" sz="2400" dirty="0"/>
              <a:t>B→E</a:t>
            </a:r>
          </a:p>
          <a:p>
            <a:pPr>
              <a:buNone/>
            </a:pPr>
            <a:r>
              <a:rPr lang="de-DE" sz="2400" dirty="0"/>
              <a:t>CD→F</a:t>
            </a:r>
          </a:p>
          <a:p>
            <a:pPr>
              <a:buNone/>
            </a:pPr>
            <a:endParaRPr lang="de-DE" sz="2400" dirty="0"/>
          </a:p>
          <a:p>
            <a:pPr>
              <a:buNone/>
            </a:pP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„Schlechte“ Relationenschemata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4580452"/>
            <a:ext cx="9798738" cy="1757729"/>
          </a:xfrm>
        </p:spPr>
        <p:txBody>
          <a:bodyPr>
            <a:normAutofit fontScale="55000" lnSpcReduction="20000"/>
          </a:bodyPr>
          <a:lstStyle/>
          <a:p>
            <a:r>
              <a:rPr lang="de-DE" sz="3300" dirty="0"/>
              <a:t>Update-Anomalien</a:t>
            </a:r>
          </a:p>
          <a:p>
            <a:pPr lvl="1"/>
            <a:r>
              <a:rPr lang="de-DE" sz="3300" dirty="0"/>
              <a:t>Sokrates zieht um, von Raum 226 in Raum 338. Was passiert?</a:t>
            </a:r>
          </a:p>
          <a:p>
            <a:r>
              <a:rPr lang="de-DE" sz="3300" dirty="0"/>
              <a:t>Einfüge-Anomalien</a:t>
            </a:r>
          </a:p>
          <a:p>
            <a:pPr lvl="1"/>
            <a:r>
              <a:rPr lang="de-DE" sz="3300" dirty="0"/>
              <a:t>Neue/r Prof ohne Vorlesungen?</a:t>
            </a:r>
          </a:p>
          <a:p>
            <a:r>
              <a:rPr lang="de-DE" sz="3300" dirty="0"/>
              <a:t>Löschanomalien</a:t>
            </a:r>
          </a:p>
          <a:p>
            <a:pPr lvl="1"/>
            <a:r>
              <a:rPr lang="de-DE" sz="3300" dirty="0"/>
              <a:t>Letzte Vorlesung einer/s Profs wird gelöscht? Was passiert?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29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2389" y="1841290"/>
            <a:ext cx="6901269" cy="273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CBBC0E2-F394-B444-33C8-BD234AA888D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764981"/>
            <a:ext cx="9798738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Phasen des Datenbankentwurfs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7CDB4A6-2B8B-E0D2-8BE1-16474DB1250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14813" y="464285"/>
            <a:ext cx="9798738" cy="245524"/>
          </a:xfrm>
        </p:spPr>
        <p:txBody>
          <a:bodyPr>
            <a:normAutofit lnSpcReduction="10000"/>
          </a:bodyPr>
          <a:lstStyle/>
          <a:p>
            <a:r>
              <a:rPr lang="de-DE" dirty="0"/>
              <a:t>Datenbankentwurf: Generelle Vorgehensweise</a:t>
            </a:r>
          </a:p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27849A-533D-65E7-3F8A-2325FDAB62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4263528" y="2962619"/>
            <a:ext cx="1983036" cy="59674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Konzeptueller Entwurf</a:t>
            </a:r>
          </a:p>
        </p:txBody>
      </p:sp>
      <p:sp>
        <p:nvSpPr>
          <p:cNvPr id="13" name="Rechteck 12"/>
          <p:cNvSpPr/>
          <p:nvPr/>
        </p:nvSpPr>
        <p:spPr>
          <a:xfrm>
            <a:off x="4263528" y="1728730"/>
            <a:ext cx="1983036" cy="59674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Anforderungs-</a:t>
            </a:r>
            <a:r>
              <a:rPr lang="de-DE" dirty="0" err="1">
                <a:solidFill>
                  <a:schemeClr val="tx1"/>
                </a:solidFill>
              </a:rPr>
              <a:t>analyse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4263528" y="4196508"/>
            <a:ext cx="1983036" cy="59674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Implementations-entwurf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4263528" y="5443060"/>
            <a:ext cx="1983036" cy="59674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Physischer Entwurf</a:t>
            </a:r>
          </a:p>
        </p:txBody>
      </p:sp>
      <p:cxnSp>
        <p:nvCxnSpPr>
          <p:cNvPr id="17" name="Gerade Verbindung mit Pfeil 16"/>
          <p:cNvCxnSpPr>
            <a:stCxn id="13" idx="2"/>
            <a:endCxn id="9" idx="0"/>
          </p:cNvCxnSpPr>
          <p:nvPr/>
        </p:nvCxnSpPr>
        <p:spPr>
          <a:xfrm>
            <a:off x="5255046" y="2325477"/>
            <a:ext cx="0" cy="6371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>
            <a:stCxn id="9" idx="2"/>
            <a:endCxn id="14" idx="0"/>
          </p:cNvCxnSpPr>
          <p:nvPr/>
        </p:nvCxnSpPr>
        <p:spPr>
          <a:xfrm>
            <a:off x="5255046" y="3559366"/>
            <a:ext cx="0" cy="6371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14" idx="2"/>
            <a:endCxn id="15" idx="0"/>
          </p:cNvCxnSpPr>
          <p:nvPr/>
        </p:nvCxnSpPr>
        <p:spPr>
          <a:xfrm>
            <a:off x="5255046" y="4793255"/>
            <a:ext cx="0" cy="6498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5423261" y="2316288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Anforderungs-</a:t>
            </a:r>
          </a:p>
          <a:p>
            <a:r>
              <a:rPr lang="de-DE" dirty="0" err="1"/>
              <a:t>spezifikation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5423261" y="3559366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Informations-</a:t>
            </a:r>
          </a:p>
          <a:p>
            <a:r>
              <a:rPr lang="de-DE" dirty="0" err="1"/>
              <a:t>struktur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5423261" y="4793255"/>
            <a:ext cx="2069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logische</a:t>
            </a:r>
          </a:p>
          <a:p>
            <a:r>
              <a:rPr lang="de-DE" dirty="0"/>
              <a:t>Datenbankstruktur</a:t>
            </a:r>
          </a:p>
        </p:txBody>
      </p:sp>
      <p:cxnSp>
        <p:nvCxnSpPr>
          <p:cNvPr id="28" name="Gerade Verbindung mit Pfeil 27"/>
          <p:cNvCxnSpPr>
            <a:stCxn id="15" idx="2"/>
          </p:cNvCxnSpPr>
          <p:nvPr/>
        </p:nvCxnSpPr>
        <p:spPr>
          <a:xfrm>
            <a:off x="5255046" y="6039807"/>
            <a:ext cx="0" cy="6828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5423261" y="6076333"/>
            <a:ext cx="2069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physische</a:t>
            </a:r>
          </a:p>
          <a:p>
            <a:r>
              <a:rPr lang="de-DE" dirty="0"/>
              <a:t>Datenbankstruktur</a:t>
            </a:r>
          </a:p>
        </p:txBody>
      </p:sp>
      <p:sp>
        <p:nvSpPr>
          <p:cNvPr id="78" name="Textfeld 77"/>
          <p:cNvSpPr txBox="1"/>
          <p:nvPr/>
        </p:nvSpPr>
        <p:spPr>
          <a:xfrm>
            <a:off x="3549230" y="3777592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ER-Schema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1F2F4E2-CE8C-28EA-E1D7-05CC7ED2A571}"/>
              </a:ext>
            </a:extLst>
          </p:cNvPr>
          <p:cNvSpPr txBox="1"/>
          <p:nvPr/>
        </p:nvSpPr>
        <p:spPr>
          <a:xfrm>
            <a:off x="4531894" y="58154"/>
            <a:ext cx="3128211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Wiederholung</a:t>
            </a:r>
          </a:p>
        </p:txBody>
      </p:sp>
    </p:spTree>
    <p:extLst>
      <p:ext uri="{BB962C8B-B14F-4D97-AF65-F5344CB8AC3E}">
        <p14:creationId xmlns:p14="http://schemas.microsoft.com/office/powerpoint/2010/main" val="21587271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Zerlegung (Dekomposition) von Relationen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231947"/>
            <a:ext cx="10408426" cy="393684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de-DE" sz="2400" dirty="0"/>
              <a:t>Es gibt zwei </a:t>
            </a:r>
            <a:r>
              <a:rPr lang="de-DE" sz="2400" b="1" dirty="0"/>
              <a:t>Korrektheitskriterien</a:t>
            </a:r>
            <a:r>
              <a:rPr lang="de-DE" sz="2400" i="1" dirty="0"/>
              <a:t> </a:t>
            </a:r>
            <a:r>
              <a:rPr lang="de-DE" sz="2400" dirty="0"/>
              <a:t>für die Zerlegung von Relationenschemata:</a:t>
            </a:r>
          </a:p>
          <a:p>
            <a:pPr>
              <a:buNone/>
            </a:pPr>
            <a:endParaRPr lang="de-DE" sz="2400" dirty="0"/>
          </a:p>
          <a:p>
            <a:pPr marL="493200" indent="-457200">
              <a:buFont typeface="+mj-lt"/>
              <a:buAutoNum type="arabicPeriod"/>
            </a:pPr>
            <a:r>
              <a:rPr lang="de-DE" sz="2400" b="1" dirty="0"/>
              <a:t>Verlustlosigkeit</a:t>
            </a:r>
          </a:p>
          <a:p>
            <a:pPr>
              <a:buNone/>
            </a:pPr>
            <a:r>
              <a:rPr lang="de-DE" sz="2400" dirty="0"/>
              <a:t>		• Die in der ursprünglichen Relationenausprägung </a:t>
            </a:r>
            <a:r>
              <a:rPr lang="de-DE" sz="2400" i="1" dirty="0"/>
              <a:t>R </a:t>
            </a:r>
            <a:r>
              <a:rPr lang="de-DE" sz="2400" dirty="0"/>
              <a:t>des Schemas R 	  	  enthaltenen Informationen müssen aus den Ausprägungen </a:t>
            </a:r>
            <a:r>
              <a:rPr lang="de-DE" sz="2400" i="1" dirty="0"/>
              <a:t>R1, ..., </a:t>
            </a:r>
            <a:r>
              <a:rPr lang="de-DE" sz="2400" i="1" dirty="0" err="1"/>
              <a:t>Rn</a:t>
            </a:r>
            <a:r>
              <a:rPr lang="de-DE" sz="2400" i="1" dirty="0"/>
              <a:t> </a:t>
            </a:r>
            <a:r>
              <a:rPr lang="de-DE" sz="2400" dirty="0"/>
              <a:t>der 	  neuen Relationenschemata R1, .., </a:t>
            </a:r>
            <a:r>
              <a:rPr lang="de-DE" sz="2400" dirty="0" err="1"/>
              <a:t>Rn</a:t>
            </a:r>
            <a:r>
              <a:rPr lang="de-DE" sz="2400" dirty="0"/>
              <a:t> rekonstruierbar sein.</a:t>
            </a:r>
          </a:p>
          <a:p>
            <a:pPr marL="493200" indent="-457200">
              <a:buFont typeface="+mj-lt"/>
              <a:buAutoNum type="arabicPeriod" startAt="2"/>
            </a:pPr>
            <a:r>
              <a:rPr lang="de-DE" sz="2400" b="1" dirty="0"/>
              <a:t>Abhängigkeitserhaltung</a:t>
            </a:r>
          </a:p>
          <a:p>
            <a:pPr>
              <a:buNone/>
            </a:pPr>
            <a:r>
              <a:rPr lang="de-DE" sz="2400" dirty="0"/>
              <a:t>		• Die für R geltenden funktionalen Abhängigkeiten müssen auf die 	  	 	  Schemata R1, ..., </a:t>
            </a:r>
            <a:r>
              <a:rPr lang="de-DE" sz="2400" dirty="0" err="1"/>
              <a:t>Rn</a:t>
            </a:r>
            <a:r>
              <a:rPr lang="de-DE" sz="2400" dirty="0"/>
              <a:t> übertragbar sein.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Kriterien für die Verlustlosigkeit einer Zerlegung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55371"/>
            <a:ext cx="10408426" cy="4013417"/>
          </a:xfrm>
        </p:spPr>
        <p:txBody>
          <a:bodyPr>
            <a:normAutofit/>
          </a:bodyPr>
          <a:lstStyle/>
          <a:p>
            <a:r>
              <a:rPr lang="de-DE" sz="2200" dirty="0"/>
              <a:t>R = R1 ⋃ R2</a:t>
            </a:r>
          </a:p>
          <a:p>
            <a:pPr lvl="1"/>
            <a:r>
              <a:rPr lang="de-DE" sz="2200" dirty="0"/>
              <a:t>R1 := </a:t>
            </a:r>
            <a:r>
              <a:rPr lang="el-GR" sz="2200" dirty="0"/>
              <a:t>Π</a:t>
            </a:r>
            <a:r>
              <a:rPr lang="de-DE" sz="2200" baseline="-25000" dirty="0"/>
              <a:t>R1</a:t>
            </a:r>
            <a:r>
              <a:rPr lang="de-DE" sz="2200" dirty="0"/>
              <a:t> (R)</a:t>
            </a:r>
          </a:p>
          <a:p>
            <a:pPr lvl="1"/>
            <a:r>
              <a:rPr lang="de-DE" sz="2200" dirty="0"/>
              <a:t>R2 := </a:t>
            </a:r>
            <a:r>
              <a:rPr lang="el-GR" sz="2200" dirty="0"/>
              <a:t>Π</a:t>
            </a:r>
            <a:r>
              <a:rPr lang="de-DE" sz="2200" baseline="-25000" dirty="0"/>
              <a:t>R2</a:t>
            </a:r>
            <a:r>
              <a:rPr lang="de-DE" sz="2200" dirty="0"/>
              <a:t> (R)</a:t>
            </a:r>
          </a:p>
          <a:p>
            <a:pPr>
              <a:spcBef>
                <a:spcPts val="1200"/>
              </a:spcBef>
            </a:pPr>
            <a:r>
              <a:rPr lang="de-DE" sz="2200" dirty="0"/>
              <a:t>Die Zerlegung von </a:t>
            </a:r>
            <a:r>
              <a:rPr lang="de-DE" sz="2200" i="1" dirty="0"/>
              <a:t>R </a:t>
            </a:r>
            <a:r>
              <a:rPr lang="de-DE" sz="2200" dirty="0"/>
              <a:t>in</a:t>
            </a:r>
            <a:r>
              <a:rPr lang="de-DE" sz="2200" i="1" dirty="0"/>
              <a:t> R1 </a:t>
            </a:r>
            <a:r>
              <a:rPr lang="de-DE" sz="2200" dirty="0"/>
              <a:t>und</a:t>
            </a:r>
            <a:r>
              <a:rPr lang="de-DE" sz="2200" i="1" dirty="0"/>
              <a:t> R2 </a:t>
            </a:r>
            <a:r>
              <a:rPr lang="de-DE" sz="2200" dirty="0"/>
              <a:t>ist verlustlos, falls für </a:t>
            </a:r>
            <a:r>
              <a:rPr lang="de-DE" sz="2200" b="1" dirty="0"/>
              <a:t>jede</a:t>
            </a:r>
            <a:r>
              <a:rPr lang="de-DE" sz="2200" i="1" dirty="0"/>
              <a:t> </a:t>
            </a:r>
            <a:r>
              <a:rPr lang="de-DE" sz="2200" dirty="0"/>
              <a:t>mögliche (gültige) Ausprägung R von</a:t>
            </a:r>
            <a:r>
              <a:rPr lang="de-DE" sz="2200" i="1" dirty="0"/>
              <a:t> R </a:t>
            </a:r>
            <a:r>
              <a:rPr lang="de-DE" sz="2200" dirty="0"/>
              <a:t>gilt:</a:t>
            </a:r>
          </a:p>
          <a:p>
            <a:pPr lvl="1"/>
            <a:r>
              <a:rPr lang="de-DE" sz="2200" dirty="0"/>
              <a:t>R = R1 </a:t>
            </a:r>
            <a:r>
              <a:rPr lang="de-DE" sz="2000" dirty="0"/>
              <a:t>⨝</a:t>
            </a:r>
            <a:r>
              <a:rPr lang="de-DE" sz="2200" dirty="0"/>
              <a:t> R2</a:t>
            </a:r>
          </a:p>
          <a:p>
            <a:pPr>
              <a:spcBef>
                <a:spcPts val="1200"/>
              </a:spcBef>
            </a:pPr>
            <a:r>
              <a:rPr lang="de-DE" sz="2200" dirty="0"/>
              <a:t>Hinreichende Bedingung für die Verlustlosigkeit einer Zerlegung</a:t>
            </a:r>
          </a:p>
          <a:p>
            <a:pPr lvl="1"/>
            <a:r>
              <a:rPr lang="de-DE" sz="2200" dirty="0"/>
              <a:t>(</a:t>
            </a:r>
            <a:r>
              <a:rPr lang="de-DE" sz="2200" i="1" dirty="0"/>
              <a:t>R1 </a:t>
            </a:r>
            <a:r>
              <a:rPr lang="de-DE" sz="2000" dirty="0"/>
              <a:t>⋂</a:t>
            </a:r>
            <a:r>
              <a:rPr lang="de-DE" sz="2200" i="1" dirty="0"/>
              <a:t> R2 ) </a:t>
            </a:r>
            <a:r>
              <a:rPr lang="en-GB" sz="2200" dirty="0"/>
              <a:t>→</a:t>
            </a:r>
            <a:r>
              <a:rPr lang="de-DE" sz="2200" i="1" dirty="0"/>
              <a:t> R1 </a:t>
            </a:r>
            <a:r>
              <a:rPr lang="de-DE" sz="2200" dirty="0"/>
              <a:t>oder</a:t>
            </a:r>
          </a:p>
          <a:p>
            <a:pPr lvl="1"/>
            <a:r>
              <a:rPr lang="de-DE" sz="2200" dirty="0"/>
              <a:t>(</a:t>
            </a:r>
            <a:r>
              <a:rPr lang="de-DE" sz="2200" i="1" dirty="0"/>
              <a:t>R1 </a:t>
            </a:r>
            <a:r>
              <a:rPr lang="de-DE" sz="2000" dirty="0"/>
              <a:t>⋂</a:t>
            </a:r>
            <a:r>
              <a:rPr lang="de-DE" sz="2200" i="1" dirty="0"/>
              <a:t> R2 ) </a:t>
            </a:r>
            <a:r>
              <a:rPr lang="en-GB" sz="2200" dirty="0"/>
              <a:t>→</a:t>
            </a:r>
            <a:r>
              <a:rPr lang="de-DE" sz="2200" i="1" dirty="0"/>
              <a:t> R2</a:t>
            </a:r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31</a:t>
            </a:fld>
            <a:endParaRPr lang="de-DE" dirty="0"/>
          </a:p>
        </p:txBody>
      </p:sp>
      <p:pic>
        <p:nvPicPr>
          <p:cNvPr id="7" name="Grafik 6" descr="Kap6_f3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9225" y="4962525"/>
            <a:ext cx="5391150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Biertrinker-Beispiel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32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57513" y="2377440"/>
            <a:ext cx="627697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Zerlegung mit Verlust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33</a:t>
            </a:fld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60320" y="1777920"/>
            <a:ext cx="7479439" cy="508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66828" y="0"/>
            <a:ext cx="89602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34</a:t>
            </a:fld>
            <a:endParaRPr lang="de-DE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Erläuterung des Biertrinker-Beispiels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092569"/>
            <a:ext cx="10408426" cy="4076219"/>
          </a:xfrm>
        </p:spPr>
        <p:txBody>
          <a:bodyPr>
            <a:normAutofit fontScale="92500"/>
          </a:bodyPr>
          <a:lstStyle/>
          <a:p>
            <a:r>
              <a:rPr lang="de-DE" sz="2400" dirty="0"/>
              <a:t>Unser Biertrinker-Beispiel war eine Zerlegung mit Verlust und dementsprechend war die hinreichende Bedingung verletzt. Es gilt nämlich nur die eine nicht-triviale funktionale Abhängigkeit</a:t>
            </a:r>
          </a:p>
          <a:p>
            <a:pPr lvl="1"/>
            <a:r>
              <a:rPr lang="de-DE" dirty="0"/>
              <a:t>{Kneipe, Gast} </a:t>
            </a:r>
            <a:r>
              <a:rPr lang="en-GB" dirty="0"/>
              <a:t>→ </a:t>
            </a:r>
            <a:r>
              <a:rPr lang="de-DE" dirty="0"/>
              <a:t>{Bier}</a:t>
            </a:r>
          </a:p>
          <a:p>
            <a:pPr>
              <a:spcBef>
                <a:spcPts val="1800"/>
              </a:spcBef>
            </a:pPr>
            <a:r>
              <a:rPr lang="de-DE" sz="2400" dirty="0"/>
              <a:t>Wohingegen keine der zwei möglichen, die Verlustlosigkeit garantierenden funktionalen Abhängigkeiten gelten</a:t>
            </a:r>
          </a:p>
          <a:p>
            <a:pPr lvl="1"/>
            <a:r>
              <a:rPr lang="de-DE" dirty="0"/>
              <a:t>{Gast}</a:t>
            </a:r>
            <a:r>
              <a:rPr lang="en-GB" dirty="0"/>
              <a:t> → </a:t>
            </a:r>
            <a:r>
              <a:rPr lang="de-DE" dirty="0"/>
              <a:t>{Bier}</a:t>
            </a:r>
          </a:p>
          <a:p>
            <a:pPr lvl="1"/>
            <a:r>
              <a:rPr lang="de-DE" dirty="0"/>
              <a:t>{Gast}</a:t>
            </a:r>
            <a:r>
              <a:rPr lang="en-GB" dirty="0"/>
              <a:t> → </a:t>
            </a:r>
            <a:r>
              <a:rPr lang="de-DE" dirty="0"/>
              <a:t>{Kneipe}</a:t>
            </a:r>
          </a:p>
          <a:p>
            <a:pPr>
              <a:spcBef>
                <a:spcPts val="1800"/>
              </a:spcBef>
            </a:pPr>
            <a:r>
              <a:rPr lang="de-DE" sz="2400" dirty="0"/>
              <a:t>Das liegt daran, dass die Leute (insbes. Kemper) in unterschiedlichen Kneipen unterschiedliches Bier trinken, in derselben Kneipe aber immer das gleiche Bier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9798738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Verlustfreie Zerlegung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36</a:t>
            </a:fld>
            <a:endParaRPr lang="de-D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44156" y="1788722"/>
            <a:ext cx="6731860" cy="4796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85000" lnSpcReduction="10000"/>
          </a:bodyPr>
          <a:lstStyle/>
          <a:p>
            <a:r>
              <a:rPr lang="de-DE" dirty="0"/>
              <a:t>Erläuterung der verlustfreien Zerlegung der Eltern-Relation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231947"/>
            <a:ext cx="10408426" cy="3936841"/>
          </a:xfrm>
        </p:spPr>
        <p:txBody>
          <a:bodyPr>
            <a:normAutofit fontScale="85000" lnSpcReduction="10000"/>
          </a:bodyPr>
          <a:lstStyle/>
          <a:p>
            <a:r>
              <a:rPr lang="de-DE" sz="2400" dirty="0"/>
              <a:t>Eltern: {[Vater, Mutter, Kind]}</a:t>
            </a:r>
          </a:p>
          <a:p>
            <a:r>
              <a:rPr lang="de-DE" sz="2400" dirty="0"/>
              <a:t>Väter: {[Vater, Kind]}</a:t>
            </a:r>
          </a:p>
          <a:p>
            <a:r>
              <a:rPr lang="de-DE" sz="2400" dirty="0"/>
              <a:t>Mütter: {[Mutter, Kind]}</a:t>
            </a:r>
          </a:p>
          <a:p>
            <a:pPr>
              <a:spcBef>
                <a:spcPts val="1800"/>
              </a:spcBef>
            </a:pPr>
            <a:r>
              <a:rPr lang="de-DE" sz="2400" dirty="0"/>
              <a:t>Verlustlosigkeit ist garantiert</a:t>
            </a:r>
          </a:p>
          <a:p>
            <a:r>
              <a:rPr lang="de-DE" sz="2400" dirty="0"/>
              <a:t>Es gilt nicht nur eine der hinreichenden funktionale Abhängigkeiten, sondern gleich beide</a:t>
            </a:r>
          </a:p>
          <a:p>
            <a:pPr lvl="1"/>
            <a:r>
              <a:rPr lang="de-DE" dirty="0"/>
              <a:t>{Kind} </a:t>
            </a:r>
            <a:r>
              <a:rPr lang="en-GB" dirty="0"/>
              <a:t>→ </a:t>
            </a:r>
            <a:r>
              <a:rPr lang="de-DE" dirty="0"/>
              <a:t>{Mutter}</a:t>
            </a:r>
          </a:p>
          <a:p>
            <a:pPr lvl="1"/>
            <a:r>
              <a:rPr lang="de-DE" dirty="0"/>
              <a:t>{Kind} </a:t>
            </a:r>
            <a:r>
              <a:rPr lang="en-GB" dirty="0"/>
              <a:t>→ </a:t>
            </a:r>
            <a:r>
              <a:rPr lang="de-DE" dirty="0"/>
              <a:t>{Vater}</a:t>
            </a:r>
          </a:p>
          <a:p>
            <a:pPr>
              <a:spcBef>
                <a:spcPts val="1800"/>
              </a:spcBef>
            </a:pPr>
            <a:r>
              <a:rPr lang="de-DE" sz="2400" dirty="0"/>
              <a:t>Also ist {Kind} natürlich auch der Schlüssel der Relation Eltern</a:t>
            </a:r>
          </a:p>
          <a:p>
            <a:pPr>
              <a:spcBef>
                <a:spcPts val="1800"/>
              </a:spcBef>
            </a:pPr>
            <a:r>
              <a:rPr lang="de-DE" sz="2400" dirty="0"/>
              <a:t>Die Zerlegung von Eltern ist zwar verlustlos, aber auch ziemlich unnötig, da die Relation in sehr gutem Zustand (~Normalform) ist.</a:t>
            </a:r>
            <a:endParaRPr lang="de-DE" sz="19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Abhängigkeitserhaltung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026223"/>
            <a:ext cx="10599494" cy="4311959"/>
          </a:xfrm>
        </p:spPr>
        <p:txBody>
          <a:bodyPr>
            <a:normAutofit fontScale="62500" lnSpcReduction="20000"/>
          </a:bodyPr>
          <a:lstStyle/>
          <a:p>
            <a:r>
              <a:rPr lang="de-DE" sz="3200" dirty="0"/>
              <a:t>R ist zerlegt in R</a:t>
            </a:r>
            <a:r>
              <a:rPr lang="de-DE" sz="3200" baseline="-25000" dirty="0"/>
              <a:t>1</a:t>
            </a:r>
            <a:r>
              <a:rPr lang="de-DE" sz="3200" dirty="0"/>
              <a:t>, ..., </a:t>
            </a:r>
            <a:r>
              <a:rPr lang="de-DE" sz="3200" dirty="0" err="1"/>
              <a:t>R</a:t>
            </a:r>
            <a:r>
              <a:rPr lang="de-DE" sz="3200" baseline="-25000" dirty="0" err="1"/>
              <a:t>n</a:t>
            </a:r>
            <a:endParaRPr lang="de-DE" sz="3200" baseline="-25000" dirty="0"/>
          </a:p>
          <a:p>
            <a:r>
              <a:rPr lang="de-DE" sz="3200" dirty="0"/>
              <a:t>F</a:t>
            </a:r>
            <a:r>
              <a:rPr lang="de-DE" sz="3200" baseline="-25000" dirty="0"/>
              <a:t>R</a:t>
            </a:r>
            <a:r>
              <a:rPr lang="de-DE" sz="3200" dirty="0"/>
              <a:t> = (F</a:t>
            </a:r>
            <a:r>
              <a:rPr lang="de-DE" sz="3200" baseline="-25000" dirty="0"/>
              <a:t>R1</a:t>
            </a:r>
            <a:r>
              <a:rPr lang="de-DE" sz="3200" dirty="0"/>
              <a:t> ⋃ ... ⋃ </a:t>
            </a:r>
            <a:r>
              <a:rPr lang="de-DE" sz="3200" dirty="0" err="1"/>
              <a:t>F</a:t>
            </a:r>
            <a:r>
              <a:rPr lang="de-DE" sz="3200" baseline="-25000" dirty="0" err="1"/>
              <a:t>Rn</a:t>
            </a:r>
            <a:r>
              <a:rPr lang="de-DE" sz="3200" dirty="0"/>
              <a:t>) bzw. F</a:t>
            </a:r>
            <a:r>
              <a:rPr lang="de-DE" sz="3200" baseline="-25000" dirty="0"/>
              <a:t>R</a:t>
            </a:r>
            <a:r>
              <a:rPr lang="de-DE" sz="3200" dirty="0"/>
              <a:t>+ = (F</a:t>
            </a:r>
            <a:r>
              <a:rPr lang="de-DE" sz="3200" baseline="-25000" dirty="0"/>
              <a:t>R1</a:t>
            </a:r>
            <a:r>
              <a:rPr lang="de-DE" sz="3200" dirty="0"/>
              <a:t> ⋃ ... ⋃ </a:t>
            </a:r>
            <a:r>
              <a:rPr lang="de-DE" sz="3200" dirty="0" err="1"/>
              <a:t>F</a:t>
            </a:r>
            <a:r>
              <a:rPr lang="de-DE" sz="3200" baseline="-25000" dirty="0" err="1"/>
              <a:t>Rn</a:t>
            </a:r>
            <a:r>
              <a:rPr lang="de-DE" sz="3200" dirty="0"/>
              <a:t>)+</a:t>
            </a:r>
          </a:p>
          <a:p>
            <a:r>
              <a:rPr lang="de-DE" sz="3200" dirty="0"/>
              <a:t>Beispiel für Abhängigkeitsverlust:</a:t>
            </a:r>
            <a:br>
              <a:rPr lang="de-DE" sz="3200" dirty="0"/>
            </a:br>
            <a:r>
              <a:rPr lang="de-DE" sz="3200" dirty="0" err="1"/>
              <a:t>PLZverzeichnis</a:t>
            </a:r>
            <a:r>
              <a:rPr lang="de-DE" sz="3200" dirty="0"/>
              <a:t>: {[Straße, Ort, </a:t>
            </a:r>
            <a:r>
              <a:rPr lang="de-DE" sz="3200" dirty="0" err="1"/>
              <a:t>BLand</a:t>
            </a:r>
            <a:r>
              <a:rPr lang="de-DE" sz="3200" dirty="0"/>
              <a:t>, PLZ]}</a:t>
            </a:r>
          </a:p>
          <a:p>
            <a:r>
              <a:rPr lang="de-DE" sz="3200" dirty="0"/>
              <a:t>Annahmen</a:t>
            </a:r>
          </a:p>
          <a:p>
            <a:pPr lvl="1"/>
            <a:r>
              <a:rPr lang="de-DE" sz="2900" dirty="0"/>
              <a:t>Orte werden durch ihren Namen (Ort) und das Bundesland (</a:t>
            </a:r>
            <a:r>
              <a:rPr lang="de-DE" sz="2900" dirty="0" err="1"/>
              <a:t>BLand</a:t>
            </a:r>
            <a:r>
              <a:rPr lang="de-DE" sz="2900" dirty="0"/>
              <a:t>) eindeutig identifiziert</a:t>
            </a:r>
          </a:p>
          <a:p>
            <a:pPr lvl="1"/>
            <a:r>
              <a:rPr lang="de-DE" sz="2900" dirty="0"/>
              <a:t>Innerhalb einer Straße ändert sich die Postleitzahl nicht</a:t>
            </a:r>
          </a:p>
          <a:p>
            <a:pPr lvl="1"/>
            <a:r>
              <a:rPr lang="de-DE" sz="2900" dirty="0"/>
              <a:t>Postleitzahlengebiete gehen nicht über Ortsgrenzen und Orte nicht über </a:t>
            </a:r>
            <a:r>
              <a:rPr lang="de-DE" sz="2900" dirty="0" err="1"/>
              <a:t>BLandgrenzen</a:t>
            </a:r>
            <a:r>
              <a:rPr lang="de-DE" sz="2900" dirty="0"/>
              <a:t> hinweg</a:t>
            </a:r>
          </a:p>
          <a:p>
            <a:r>
              <a:rPr lang="de-DE" sz="3200" dirty="0"/>
              <a:t>Daraus resultieren die funktionalen Abhängigkeiten</a:t>
            </a:r>
          </a:p>
          <a:p>
            <a:pPr lvl="1"/>
            <a:r>
              <a:rPr lang="de-DE" sz="2900" dirty="0"/>
              <a:t>{PLZ} </a:t>
            </a:r>
            <a:r>
              <a:rPr lang="en-GB" sz="2900" dirty="0"/>
              <a:t>→</a:t>
            </a:r>
            <a:r>
              <a:rPr lang="de-DE" sz="2900" dirty="0"/>
              <a:t> {Ort, </a:t>
            </a:r>
            <a:r>
              <a:rPr lang="de-DE" sz="2900" dirty="0" err="1"/>
              <a:t>BLand</a:t>
            </a:r>
            <a:r>
              <a:rPr lang="de-DE" sz="2900" dirty="0"/>
              <a:t>}</a:t>
            </a:r>
          </a:p>
          <a:p>
            <a:pPr lvl="1"/>
            <a:r>
              <a:rPr lang="de-DE" sz="2900" dirty="0"/>
              <a:t>{Straße, Ort, </a:t>
            </a:r>
            <a:r>
              <a:rPr lang="de-DE" sz="2900" dirty="0" err="1"/>
              <a:t>BLand</a:t>
            </a:r>
            <a:r>
              <a:rPr lang="de-DE" sz="2900" dirty="0"/>
              <a:t>} </a:t>
            </a:r>
            <a:r>
              <a:rPr lang="en-GB" sz="2900" dirty="0"/>
              <a:t>→</a:t>
            </a:r>
            <a:r>
              <a:rPr lang="de-DE" sz="2900" dirty="0"/>
              <a:t> {PLZ}</a:t>
            </a:r>
          </a:p>
          <a:p>
            <a:r>
              <a:rPr lang="de-DE" sz="3200" dirty="0"/>
              <a:t>Betrachte die Zerlegung</a:t>
            </a:r>
          </a:p>
          <a:p>
            <a:pPr lvl="1"/>
            <a:r>
              <a:rPr lang="de-DE" sz="2900" dirty="0"/>
              <a:t>Straßen: {[PLZ, Straße]}</a:t>
            </a:r>
          </a:p>
          <a:p>
            <a:pPr lvl="1"/>
            <a:r>
              <a:rPr lang="de-DE" sz="2900" dirty="0"/>
              <a:t>Orte: {[PLZ, Ort, </a:t>
            </a:r>
            <a:r>
              <a:rPr lang="de-DE" sz="2900" dirty="0" err="1"/>
              <a:t>BLand</a:t>
            </a:r>
            <a:r>
              <a:rPr lang="de-DE" sz="2900" dirty="0"/>
              <a:t>]}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38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60B960A-D838-32AD-A0DE-9FE302A957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2925" y="1384189"/>
            <a:ext cx="3810000" cy="189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Zerlegung der Relation </a:t>
            </a:r>
            <a:r>
              <a:rPr lang="de-DE" dirty="0" err="1"/>
              <a:t>PLZverzeichnis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5568287"/>
            <a:ext cx="11139414" cy="769894"/>
          </a:xfrm>
        </p:spPr>
        <p:txBody>
          <a:bodyPr>
            <a:noAutofit/>
          </a:bodyPr>
          <a:lstStyle/>
          <a:p>
            <a:r>
              <a:rPr lang="de-DE" sz="1800" dirty="0"/>
              <a:t>Die funktionale Abhängigkeit {Straße, Ort, </a:t>
            </a:r>
            <a:r>
              <a:rPr lang="de-DE" sz="1800" dirty="0" err="1"/>
              <a:t>BLand</a:t>
            </a:r>
            <a:r>
              <a:rPr lang="de-DE" sz="1800" dirty="0"/>
              <a:t>} </a:t>
            </a:r>
            <a:r>
              <a:rPr lang="en-GB" sz="1800" dirty="0"/>
              <a:t>→ </a:t>
            </a:r>
            <a:r>
              <a:rPr lang="de-DE" sz="1800" dirty="0"/>
              <a:t>{PLZ} ist im zerlegten Schema nicht mehr enthalten</a:t>
            </a:r>
          </a:p>
          <a:p>
            <a:r>
              <a:rPr lang="de-DE" sz="1800" b="1" dirty="0"/>
              <a:t>Problem: </a:t>
            </a:r>
            <a:r>
              <a:rPr lang="de-DE" sz="1800" dirty="0"/>
              <a:t>Einfügen inkonsistenter Tupel möglich!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39</a:t>
            </a:fld>
            <a:endParaRPr lang="de-DE" dirty="0"/>
          </a:p>
        </p:txBody>
      </p:sp>
      <p:pic>
        <p:nvPicPr>
          <p:cNvPr id="9" name="Grafik 8" descr="Kap6_f4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015" y="1841289"/>
            <a:ext cx="5784818" cy="3385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Universitätsschema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Datenbankentwurf: Entity-</a:t>
            </a:r>
            <a:r>
              <a:rPr lang="de-DE" dirty="0" err="1"/>
              <a:t>Relationship</a:t>
            </a:r>
            <a:r>
              <a:rPr lang="de-DE" dirty="0"/>
              <a:t>-Modell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7" name="Ellipse 6"/>
          <p:cNvSpPr/>
          <p:nvPr/>
        </p:nvSpPr>
        <p:spPr>
          <a:xfrm>
            <a:off x="523431" y="1841290"/>
            <a:ext cx="1440190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u="sng" dirty="0" err="1">
                <a:solidFill>
                  <a:schemeClr val="tx1"/>
                </a:solidFill>
              </a:rPr>
              <a:t>MatrNr</a:t>
            </a:r>
            <a:endParaRPr lang="de-DE" u="sng" dirty="0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05610" y="2504678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Name</a:t>
            </a:r>
          </a:p>
        </p:txBody>
      </p:sp>
      <p:sp>
        <p:nvSpPr>
          <p:cNvPr id="14" name="Rechteck 13"/>
          <p:cNvSpPr/>
          <p:nvPr/>
        </p:nvSpPr>
        <p:spPr>
          <a:xfrm>
            <a:off x="2614865" y="2572348"/>
            <a:ext cx="1925758" cy="519953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Studenten</a:t>
            </a:r>
          </a:p>
        </p:txBody>
      </p:sp>
      <p:sp>
        <p:nvSpPr>
          <p:cNvPr id="15" name="Rechteck 14"/>
          <p:cNvSpPr/>
          <p:nvPr/>
        </p:nvSpPr>
        <p:spPr>
          <a:xfrm>
            <a:off x="7485529" y="2205317"/>
            <a:ext cx="1925758" cy="519953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Vorlesungen</a:t>
            </a:r>
          </a:p>
        </p:txBody>
      </p:sp>
      <p:sp>
        <p:nvSpPr>
          <p:cNvPr id="16" name="Raute 15"/>
          <p:cNvSpPr/>
          <p:nvPr/>
        </p:nvSpPr>
        <p:spPr>
          <a:xfrm>
            <a:off x="5129626" y="2205317"/>
            <a:ext cx="1558206" cy="573741"/>
          </a:xfrm>
          <a:prstGeom prst="diamond">
            <a:avLst/>
          </a:prstGeom>
          <a:solidFill>
            <a:srgbClr val="66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hören</a:t>
            </a:r>
          </a:p>
        </p:txBody>
      </p:sp>
      <p:sp>
        <p:nvSpPr>
          <p:cNvPr id="17" name="Ellipse 16"/>
          <p:cNvSpPr/>
          <p:nvPr/>
        </p:nvSpPr>
        <p:spPr>
          <a:xfrm>
            <a:off x="257240" y="3092301"/>
            <a:ext cx="170638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Semester</a:t>
            </a:r>
          </a:p>
        </p:txBody>
      </p:sp>
      <p:sp>
        <p:nvSpPr>
          <p:cNvPr id="18" name="Ellipse 17"/>
          <p:cNvSpPr/>
          <p:nvPr/>
        </p:nvSpPr>
        <p:spPr>
          <a:xfrm>
            <a:off x="10622254" y="1280039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u="sng" dirty="0" err="1">
                <a:solidFill>
                  <a:schemeClr val="tx1"/>
                </a:solidFill>
              </a:rPr>
              <a:t>VorlNr</a:t>
            </a:r>
            <a:endParaRPr lang="de-DE" u="sng" dirty="0">
              <a:solidFill>
                <a:schemeClr val="tx1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10622254" y="2572348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Titel</a:t>
            </a:r>
          </a:p>
        </p:txBody>
      </p:sp>
      <p:sp>
        <p:nvSpPr>
          <p:cNvPr id="20" name="Ellipse 19"/>
          <p:cNvSpPr/>
          <p:nvPr/>
        </p:nvSpPr>
        <p:spPr>
          <a:xfrm>
            <a:off x="10622254" y="1943427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SWS</a:t>
            </a:r>
          </a:p>
        </p:txBody>
      </p:sp>
      <p:cxnSp>
        <p:nvCxnSpPr>
          <p:cNvPr id="24" name="Gerade Verbindung 23"/>
          <p:cNvCxnSpPr>
            <a:stCxn id="18" idx="3"/>
            <a:endCxn id="15" idx="3"/>
          </p:cNvCxnSpPr>
          <p:nvPr/>
        </p:nvCxnSpPr>
        <p:spPr>
          <a:xfrm flipH="1">
            <a:off x="9411287" y="1759097"/>
            <a:ext cx="1384263" cy="7061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>
            <a:stCxn id="19" idx="1"/>
            <a:endCxn id="15" idx="3"/>
          </p:cNvCxnSpPr>
          <p:nvPr/>
        </p:nvCxnSpPr>
        <p:spPr>
          <a:xfrm flipH="1" flipV="1">
            <a:off x="9411287" y="2465294"/>
            <a:ext cx="1384263" cy="1892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>
            <a:stCxn id="20" idx="2"/>
            <a:endCxn id="15" idx="3"/>
          </p:cNvCxnSpPr>
          <p:nvPr/>
        </p:nvCxnSpPr>
        <p:spPr>
          <a:xfrm flipH="1">
            <a:off x="9411287" y="2224053"/>
            <a:ext cx="1210967" cy="2412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>
            <a:stCxn id="7" idx="5"/>
            <a:endCxn id="14" idx="1"/>
          </p:cNvCxnSpPr>
          <p:nvPr/>
        </p:nvCxnSpPr>
        <p:spPr>
          <a:xfrm>
            <a:off x="1752710" y="2320348"/>
            <a:ext cx="862155" cy="5119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>
            <a:stCxn id="9" idx="6"/>
            <a:endCxn id="14" idx="1"/>
          </p:cNvCxnSpPr>
          <p:nvPr/>
        </p:nvCxnSpPr>
        <p:spPr>
          <a:xfrm>
            <a:off x="1688951" y="2785304"/>
            <a:ext cx="925914" cy="470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>
            <a:stCxn id="17" idx="7"/>
            <a:endCxn id="14" idx="1"/>
          </p:cNvCxnSpPr>
          <p:nvPr/>
        </p:nvCxnSpPr>
        <p:spPr>
          <a:xfrm flipV="1">
            <a:off x="1713727" y="2832325"/>
            <a:ext cx="901138" cy="3421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>
            <a:stCxn id="14" idx="3"/>
            <a:endCxn id="16" idx="1"/>
          </p:cNvCxnSpPr>
          <p:nvPr/>
        </p:nvCxnSpPr>
        <p:spPr>
          <a:xfrm flipV="1">
            <a:off x="4540623" y="2492188"/>
            <a:ext cx="589003" cy="3401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>
            <a:stCxn id="16" idx="3"/>
            <a:endCxn id="15" idx="1"/>
          </p:cNvCxnSpPr>
          <p:nvPr/>
        </p:nvCxnSpPr>
        <p:spPr>
          <a:xfrm flipV="1">
            <a:off x="6687832" y="2465294"/>
            <a:ext cx="797697" cy="268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aute 70"/>
          <p:cNvSpPr/>
          <p:nvPr/>
        </p:nvSpPr>
        <p:spPr>
          <a:xfrm>
            <a:off x="5129626" y="3838218"/>
            <a:ext cx="1809056" cy="573741"/>
          </a:xfrm>
          <a:prstGeom prst="diamond">
            <a:avLst/>
          </a:prstGeom>
          <a:solidFill>
            <a:srgbClr val="66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prüfen</a:t>
            </a:r>
          </a:p>
        </p:txBody>
      </p:sp>
      <p:sp>
        <p:nvSpPr>
          <p:cNvPr id="72" name="Raute 71"/>
          <p:cNvSpPr/>
          <p:nvPr/>
        </p:nvSpPr>
        <p:spPr>
          <a:xfrm>
            <a:off x="8076929" y="3838218"/>
            <a:ext cx="1558206" cy="573741"/>
          </a:xfrm>
          <a:prstGeom prst="diamond">
            <a:avLst/>
          </a:prstGeom>
          <a:solidFill>
            <a:srgbClr val="66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lesen</a:t>
            </a:r>
          </a:p>
        </p:txBody>
      </p:sp>
      <p:sp>
        <p:nvSpPr>
          <p:cNvPr id="73" name="Rechteck 72"/>
          <p:cNvSpPr/>
          <p:nvPr/>
        </p:nvSpPr>
        <p:spPr>
          <a:xfrm>
            <a:off x="7485529" y="5280211"/>
            <a:ext cx="1925758" cy="519953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Professoren</a:t>
            </a:r>
          </a:p>
        </p:txBody>
      </p:sp>
      <p:sp>
        <p:nvSpPr>
          <p:cNvPr id="74" name="Ellipse 73"/>
          <p:cNvSpPr/>
          <p:nvPr/>
        </p:nvSpPr>
        <p:spPr>
          <a:xfrm>
            <a:off x="10479504" y="4718960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Rang</a:t>
            </a:r>
          </a:p>
        </p:txBody>
      </p:sp>
      <p:sp>
        <p:nvSpPr>
          <p:cNvPr id="75" name="Ellipse 74"/>
          <p:cNvSpPr/>
          <p:nvPr/>
        </p:nvSpPr>
        <p:spPr>
          <a:xfrm>
            <a:off x="10479504" y="5432611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Raum</a:t>
            </a:r>
          </a:p>
        </p:txBody>
      </p:sp>
      <p:cxnSp>
        <p:nvCxnSpPr>
          <p:cNvPr id="76" name="Gerade Verbindung 75"/>
          <p:cNvCxnSpPr>
            <a:stCxn id="74" idx="3"/>
            <a:endCxn id="73" idx="3"/>
          </p:cNvCxnSpPr>
          <p:nvPr/>
        </p:nvCxnSpPr>
        <p:spPr>
          <a:xfrm flipH="1">
            <a:off x="9411287" y="5198018"/>
            <a:ext cx="1241513" cy="3421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78"/>
          <p:cNvCxnSpPr>
            <a:stCxn id="75" idx="2"/>
            <a:endCxn id="73" idx="3"/>
          </p:cNvCxnSpPr>
          <p:nvPr/>
        </p:nvCxnSpPr>
        <p:spPr>
          <a:xfrm flipH="1" flipV="1">
            <a:off x="9411287" y="5540188"/>
            <a:ext cx="1068217" cy="1730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81"/>
          <p:cNvCxnSpPr>
            <a:stCxn id="71" idx="0"/>
            <a:endCxn id="15" idx="2"/>
          </p:cNvCxnSpPr>
          <p:nvPr/>
        </p:nvCxnSpPr>
        <p:spPr>
          <a:xfrm flipV="1">
            <a:off x="6034154" y="2725270"/>
            <a:ext cx="2414254" cy="11129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>
            <a:stCxn id="72" idx="0"/>
            <a:endCxn id="15" idx="2"/>
          </p:cNvCxnSpPr>
          <p:nvPr/>
        </p:nvCxnSpPr>
        <p:spPr>
          <a:xfrm flipH="1" flipV="1">
            <a:off x="8448408" y="2725270"/>
            <a:ext cx="407624" cy="11129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88"/>
          <p:cNvCxnSpPr>
            <a:stCxn id="71" idx="0"/>
            <a:endCxn id="14" idx="2"/>
          </p:cNvCxnSpPr>
          <p:nvPr/>
        </p:nvCxnSpPr>
        <p:spPr>
          <a:xfrm flipH="1" flipV="1">
            <a:off x="3577744" y="3092301"/>
            <a:ext cx="2456410" cy="74591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aute 91"/>
          <p:cNvSpPr/>
          <p:nvPr/>
        </p:nvSpPr>
        <p:spPr>
          <a:xfrm>
            <a:off x="6938682" y="419791"/>
            <a:ext cx="3131169" cy="573741"/>
          </a:xfrm>
          <a:prstGeom prst="diamond">
            <a:avLst/>
          </a:prstGeom>
          <a:solidFill>
            <a:srgbClr val="66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voraussetzen</a:t>
            </a:r>
          </a:p>
        </p:txBody>
      </p:sp>
      <p:cxnSp>
        <p:nvCxnSpPr>
          <p:cNvPr id="93" name="Gerade Verbindung 92"/>
          <p:cNvCxnSpPr/>
          <p:nvPr/>
        </p:nvCxnSpPr>
        <p:spPr>
          <a:xfrm flipV="1">
            <a:off x="8284684" y="993532"/>
            <a:ext cx="0" cy="123052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95"/>
          <p:cNvCxnSpPr/>
          <p:nvPr/>
        </p:nvCxnSpPr>
        <p:spPr>
          <a:xfrm flipV="1">
            <a:off x="8677835" y="993532"/>
            <a:ext cx="0" cy="12117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97"/>
          <p:cNvCxnSpPr>
            <a:stCxn id="73" idx="0"/>
            <a:endCxn id="72" idx="2"/>
          </p:cNvCxnSpPr>
          <p:nvPr/>
        </p:nvCxnSpPr>
        <p:spPr>
          <a:xfrm flipV="1">
            <a:off x="8448408" y="4411959"/>
            <a:ext cx="407624" cy="8682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 Verbindung 107"/>
          <p:cNvCxnSpPr>
            <a:stCxn id="73" idx="0"/>
            <a:endCxn id="71" idx="2"/>
          </p:cNvCxnSpPr>
          <p:nvPr/>
        </p:nvCxnSpPr>
        <p:spPr>
          <a:xfrm flipH="1" flipV="1">
            <a:off x="6034154" y="4411959"/>
            <a:ext cx="2414254" cy="8682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aute 110"/>
          <p:cNvSpPr/>
          <p:nvPr/>
        </p:nvSpPr>
        <p:spPr>
          <a:xfrm>
            <a:off x="4960549" y="5253317"/>
            <a:ext cx="2147209" cy="573741"/>
          </a:xfrm>
          <a:prstGeom prst="diamond">
            <a:avLst/>
          </a:prstGeom>
          <a:solidFill>
            <a:srgbClr val="66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arbeiten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für</a:t>
            </a:r>
          </a:p>
        </p:txBody>
      </p:sp>
      <p:sp>
        <p:nvSpPr>
          <p:cNvPr id="112" name="Rechteck 111"/>
          <p:cNvSpPr/>
          <p:nvPr/>
        </p:nvSpPr>
        <p:spPr>
          <a:xfrm>
            <a:off x="2228025" y="5280211"/>
            <a:ext cx="1925758" cy="519953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Assistenten</a:t>
            </a:r>
          </a:p>
        </p:txBody>
      </p:sp>
      <p:cxnSp>
        <p:nvCxnSpPr>
          <p:cNvPr id="113" name="Gerade Verbindung 112"/>
          <p:cNvCxnSpPr>
            <a:stCxn id="73" idx="1"/>
            <a:endCxn id="111" idx="3"/>
          </p:cNvCxnSpPr>
          <p:nvPr/>
        </p:nvCxnSpPr>
        <p:spPr>
          <a:xfrm flipH="1">
            <a:off x="7107758" y="5540188"/>
            <a:ext cx="37777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115"/>
          <p:cNvCxnSpPr>
            <a:stCxn id="111" idx="1"/>
            <a:endCxn id="112" idx="3"/>
          </p:cNvCxnSpPr>
          <p:nvPr/>
        </p:nvCxnSpPr>
        <p:spPr>
          <a:xfrm flipH="1">
            <a:off x="4153783" y="5540188"/>
            <a:ext cx="80676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Ellipse 118"/>
          <p:cNvSpPr/>
          <p:nvPr/>
        </p:nvSpPr>
        <p:spPr>
          <a:xfrm>
            <a:off x="248761" y="4525920"/>
            <a:ext cx="1440190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u="sng" dirty="0" err="1">
                <a:solidFill>
                  <a:schemeClr val="tx1"/>
                </a:solidFill>
              </a:rPr>
              <a:t>PersNr</a:t>
            </a:r>
            <a:endParaRPr lang="de-DE" u="sng" dirty="0">
              <a:solidFill>
                <a:schemeClr val="tx1"/>
              </a:solidFill>
            </a:endParaRPr>
          </a:p>
        </p:txBody>
      </p:sp>
      <p:sp>
        <p:nvSpPr>
          <p:cNvPr id="120" name="Ellipse 119"/>
          <p:cNvSpPr/>
          <p:nvPr/>
        </p:nvSpPr>
        <p:spPr>
          <a:xfrm>
            <a:off x="230940" y="5189308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Name</a:t>
            </a:r>
          </a:p>
        </p:txBody>
      </p:sp>
      <p:sp>
        <p:nvSpPr>
          <p:cNvPr id="121" name="Ellipse 120"/>
          <p:cNvSpPr/>
          <p:nvPr/>
        </p:nvSpPr>
        <p:spPr>
          <a:xfrm>
            <a:off x="-17430" y="5776931"/>
            <a:ext cx="198105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Fachgebiet</a:t>
            </a:r>
          </a:p>
        </p:txBody>
      </p:sp>
      <p:sp>
        <p:nvSpPr>
          <p:cNvPr id="123" name="Ellipse 122"/>
          <p:cNvSpPr/>
          <p:nvPr/>
        </p:nvSpPr>
        <p:spPr>
          <a:xfrm>
            <a:off x="6938682" y="6296749"/>
            <a:ext cx="1440190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u="sng" dirty="0" err="1">
                <a:solidFill>
                  <a:schemeClr val="tx1"/>
                </a:solidFill>
              </a:rPr>
              <a:t>PersNr</a:t>
            </a:r>
            <a:endParaRPr lang="de-DE" u="sng" dirty="0">
              <a:solidFill>
                <a:schemeClr val="tx1"/>
              </a:solidFill>
            </a:endParaRPr>
          </a:p>
        </p:txBody>
      </p:sp>
      <p:sp>
        <p:nvSpPr>
          <p:cNvPr id="124" name="Ellipse 123"/>
          <p:cNvSpPr/>
          <p:nvPr/>
        </p:nvSpPr>
        <p:spPr>
          <a:xfrm>
            <a:off x="8451794" y="6296749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Name</a:t>
            </a:r>
          </a:p>
        </p:txBody>
      </p:sp>
      <p:cxnSp>
        <p:nvCxnSpPr>
          <p:cNvPr id="125" name="Gerade Verbindung 124"/>
          <p:cNvCxnSpPr>
            <a:stCxn id="124" idx="0"/>
            <a:endCxn id="73" idx="2"/>
          </p:cNvCxnSpPr>
          <p:nvPr/>
        </p:nvCxnSpPr>
        <p:spPr>
          <a:xfrm flipH="1" flipV="1">
            <a:off x="8448408" y="5800164"/>
            <a:ext cx="595057" cy="4965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 Verbindung 127"/>
          <p:cNvCxnSpPr>
            <a:stCxn id="123" idx="0"/>
            <a:endCxn id="73" idx="2"/>
          </p:cNvCxnSpPr>
          <p:nvPr/>
        </p:nvCxnSpPr>
        <p:spPr>
          <a:xfrm flipV="1">
            <a:off x="7658777" y="5800164"/>
            <a:ext cx="789631" cy="4965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Gerade Verbindung 133"/>
          <p:cNvCxnSpPr>
            <a:stCxn id="119" idx="5"/>
            <a:endCxn id="112" idx="1"/>
          </p:cNvCxnSpPr>
          <p:nvPr/>
        </p:nvCxnSpPr>
        <p:spPr>
          <a:xfrm>
            <a:off x="1478040" y="5004978"/>
            <a:ext cx="749985" cy="5352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136"/>
          <p:cNvCxnSpPr>
            <a:stCxn id="120" idx="6"/>
            <a:endCxn id="112" idx="1"/>
          </p:cNvCxnSpPr>
          <p:nvPr/>
        </p:nvCxnSpPr>
        <p:spPr>
          <a:xfrm>
            <a:off x="1414281" y="5469934"/>
            <a:ext cx="813744" cy="702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Gerade Verbindung 139"/>
          <p:cNvCxnSpPr>
            <a:stCxn id="121" idx="7"/>
            <a:endCxn id="112" idx="1"/>
          </p:cNvCxnSpPr>
          <p:nvPr/>
        </p:nvCxnSpPr>
        <p:spPr>
          <a:xfrm flipV="1">
            <a:off x="1673503" y="5540188"/>
            <a:ext cx="554522" cy="3189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Ellipse 143"/>
          <p:cNvSpPr/>
          <p:nvPr/>
        </p:nvSpPr>
        <p:spPr>
          <a:xfrm>
            <a:off x="3190110" y="3850708"/>
            <a:ext cx="1183341" cy="56125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Note</a:t>
            </a:r>
          </a:p>
        </p:txBody>
      </p:sp>
      <p:cxnSp>
        <p:nvCxnSpPr>
          <p:cNvPr id="145" name="Gerade Verbindung 144"/>
          <p:cNvCxnSpPr>
            <a:stCxn id="144" idx="6"/>
            <a:endCxn id="71" idx="1"/>
          </p:cNvCxnSpPr>
          <p:nvPr/>
        </p:nvCxnSpPr>
        <p:spPr>
          <a:xfrm flipV="1">
            <a:off x="4373451" y="4125089"/>
            <a:ext cx="756175" cy="62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3">
            <a:extLst>
              <a:ext uri="{FF2B5EF4-FFF2-40B4-BE49-F238E27FC236}">
                <a16:creationId xmlns:a16="http://schemas.microsoft.com/office/drawing/2014/main" id="{ECF2E864-3E59-7BC5-8621-40BC926DEF81}"/>
              </a:ext>
            </a:extLst>
          </p:cNvPr>
          <p:cNvSpPr txBox="1"/>
          <p:nvPr/>
        </p:nvSpPr>
        <p:spPr>
          <a:xfrm>
            <a:off x="4531894" y="58154"/>
            <a:ext cx="3128211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Wiederholung</a:t>
            </a:r>
          </a:p>
        </p:txBody>
      </p:sp>
    </p:spTree>
    <p:extLst>
      <p:ext uri="{BB962C8B-B14F-4D97-AF65-F5344CB8AC3E}">
        <p14:creationId xmlns:p14="http://schemas.microsoft.com/office/powerpoint/2010/main" val="5483596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0" y="1384189"/>
            <a:ext cx="10244653" cy="457101"/>
          </a:xfrm>
        </p:spPr>
        <p:txBody>
          <a:bodyPr>
            <a:normAutofit fontScale="77500" lnSpcReduction="20000"/>
          </a:bodyPr>
          <a:lstStyle/>
          <a:p>
            <a:r>
              <a:rPr lang="de-DE" dirty="0"/>
              <a:t>Einfügen zweier Tupel, die die FD </a:t>
            </a:r>
            <a:r>
              <a:rPr lang="de-DE" dirty="0" err="1"/>
              <a:t>Ort,BLand,Straße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→</a:t>
            </a:r>
            <a:r>
              <a:rPr lang="de-DE" dirty="0"/>
              <a:t>PLZ verletzen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40</a:t>
            </a:fld>
            <a:endParaRPr lang="de-D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4085" y="1857342"/>
            <a:ext cx="7565950" cy="4884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0" y="1384189"/>
            <a:ext cx="10244653" cy="457101"/>
          </a:xfrm>
        </p:spPr>
        <p:txBody>
          <a:bodyPr>
            <a:normAutofit fontScale="77500" lnSpcReduction="20000"/>
          </a:bodyPr>
          <a:lstStyle/>
          <a:p>
            <a:r>
              <a:rPr lang="de-DE" dirty="0"/>
              <a:t>Einfügen zweier Tupel, die die FD </a:t>
            </a:r>
            <a:r>
              <a:rPr lang="de-DE" dirty="0" err="1"/>
              <a:t>Ort,BLand,Straße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→</a:t>
            </a:r>
            <a:r>
              <a:rPr lang="de-DE" dirty="0"/>
              <a:t>PLZ verletzen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41</a:t>
            </a:fld>
            <a:endParaRPr lang="de-DE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5140" y="1841290"/>
            <a:ext cx="7701936" cy="5016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03668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Zwischenstand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56346"/>
            <a:ext cx="10599494" cy="4181837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de-DE" sz="2200" dirty="0"/>
              <a:t>Funktionale Abhängigkeiten: Ein Attribut bzw. eine Menge von Attributen bestimmt ein Attribut bzw. eine Menge von Attributen in einer Relation</a:t>
            </a:r>
          </a:p>
          <a:p>
            <a:pPr>
              <a:spcBef>
                <a:spcPts val="1200"/>
              </a:spcBef>
            </a:pPr>
            <a:r>
              <a:rPr lang="de-DE" sz="2200" dirty="0"/>
              <a:t>Bestimmung aller funktionalen Abhängigkeiten</a:t>
            </a:r>
          </a:p>
          <a:p>
            <a:pPr>
              <a:spcBef>
                <a:spcPts val="1200"/>
              </a:spcBef>
            </a:pPr>
            <a:r>
              <a:rPr lang="de-DE" sz="2200" dirty="0"/>
              <a:t>Schlüsselkandidaten generieren und den besten Schlüssel auswählen</a:t>
            </a:r>
          </a:p>
          <a:p>
            <a:pPr>
              <a:spcBef>
                <a:spcPts val="1200"/>
              </a:spcBef>
            </a:pPr>
            <a:r>
              <a:rPr lang="de-DE" sz="2200" dirty="0"/>
              <a:t>Dekomposition von Relationen und die Probleme, die dabei auftauchen können</a:t>
            </a:r>
          </a:p>
          <a:p>
            <a:endParaRPr lang="de-DE" sz="2200" dirty="0"/>
          </a:p>
          <a:p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09514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Normalformen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6C602-7BFE-C7AB-F43D-583D63A9F4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39869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03668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Normalformen: Übersicht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56346"/>
            <a:ext cx="10599494" cy="4181837"/>
          </a:xfrm>
        </p:spPr>
        <p:txBody>
          <a:bodyPr>
            <a:noAutofit/>
          </a:bodyPr>
          <a:lstStyle/>
          <a:p>
            <a:r>
              <a:rPr lang="de-DE" sz="2200" dirty="0"/>
              <a:t>Die </a:t>
            </a:r>
            <a:r>
              <a:rPr lang="de-DE" sz="2200" b="1" dirty="0"/>
              <a:t>erste Normalform </a:t>
            </a:r>
            <a:r>
              <a:rPr lang="de-DE" sz="2200" dirty="0"/>
              <a:t>verlangt, dass alle Attribute atomare Wertebereiche (Domänen) haben.</a:t>
            </a:r>
          </a:p>
          <a:p>
            <a:r>
              <a:rPr lang="de-DE" sz="2200" dirty="0"/>
              <a:t>Bei der </a:t>
            </a:r>
            <a:r>
              <a:rPr lang="de-DE" sz="2200" b="1" dirty="0"/>
              <a:t>zweiten Normalform </a:t>
            </a:r>
            <a:r>
              <a:rPr lang="de-DE" sz="2200" dirty="0"/>
              <a:t>geht es darum, dass eine Relation nur Informationen über ein einziges Konzept enthalten darf.</a:t>
            </a:r>
          </a:p>
          <a:p>
            <a:r>
              <a:rPr lang="de-DE" sz="2200" dirty="0"/>
              <a:t>Die </a:t>
            </a:r>
            <a:r>
              <a:rPr lang="de-DE" sz="2200" b="1" dirty="0"/>
              <a:t>dritte Normalform </a:t>
            </a:r>
            <a:r>
              <a:rPr lang="de-DE" sz="2200" dirty="0"/>
              <a:t>wird intuitiv verletzt, wenn ein Nichtschlüssel-Attribut einen Fakt einer Attributmenge darstellt, die keine Schlüssel bildet.</a:t>
            </a:r>
          </a:p>
          <a:p>
            <a:r>
              <a:rPr lang="de-DE" sz="2200" b="1" dirty="0"/>
              <a:t>Boyce-</a:t>
            </a:r>
            <a:r>
              <a:rPr lang="de-DE" sz="2200" b="1" dirty="0" err="1"/>
              <a:t>Codd</a:t>
            </a:r>
            <a:r>
              <a:rPr lang="de-DE" sz="2200" b="1" dirty="0"/>
              <a:t>-Normalform</a:t>
            </a:r>
            <a:r>
              <a:rPr lang="de-DE" sz="2200" dirty="0"/>
              <a:t>: Alle Informationseinheiten (Fakten) werden nicht mehrmals, sondern nur genau einmal gespeichert.</a:t>
            </a:r>
          </a:p>
          <a:p>
            <a:r>
              <a:rPr lang="de-DE" sz="2200" dirty="0"/>
              <a:t>(Relationen in der </a:t>
            </a:r>
            <a:r>
              <a:rPr lang="de-DE" sz="2200" b="1" dirty="0"/>
              <a:t>vierten Normalform </a:t>
            </a:r>
            <a:r>
              <a:rPr lang="de-DE" sz="2200" dirty="0"/>
              <a:t>enthalten keine zwei voneinander unabhängigen mehrwertigen Fakten.)</a:t>
            </a:r>
          </a:p>
          <a:p>
            <a:endParaRPr lang="de-DE" sz="2200" dirty="0"/>
          </a:p>
          <a:p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01069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643487"/>
          </a:xfrm>
        </p:spPr>
        <p:txBody>
          <a:bodyPr>
            <a:normAutofit fontScale="77500" lnSpcReduction="20000"/>
          </a:bodyPr>
          <a:lstStyle/>
          <a:p>
            <a:r>
              <a:rPr lang="de-DE" dirty="0"/>
              <a:t>Erste Normalform: Alle Attribute müssen atomare Wertebereiche haben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361063"/>
            <a:ext cx="3705669" cy="3748929"/>
          </a:xfrm>
        </p:spPr>
        <p:txBody>
          <a:bodyPr>
            <a:normAutofit/>
          </a:bodyPr>
          <a:lstStyle/>
          <a:p>
            <a:r>
              <a:rPr lang="de-DE" sz="2200" dirty="0"/>
              <a:t>Attributdomäne mit Mengen</a:t>
            </a:r>
          </a:p>
          <a:p>
            <a:pPr marL="36000" indent="0">
              <a:buNone/>
            </a:pPr>
            <a:endParaRPr lang="de-DE" sz="2200" dirty="0"/>
          </a:p>
          <a:p>
            <a:endParaRPr lang="de-DE" sz="2200" dirty="0"/>
          </a:p>
          <a:p>
            <a:endParaRPr lang="de-DE" sz="2200" dirty="0"/>
          </a:p>
          <a:p>
            <a:r>
              <a:rPr lang="de-DE" sz="2200" dirty="0"/>
              <a:t>Erste Normalform (1 NF)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45</a:t>
            </a:fld>
            <a:endParaRPr lang="de-D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/>
          <a:srcRect t="43296"/>
          <a:stretch/>
        </p:blipFill>
        <p:spPr bwMode="auto">
          <a:xfrm>
            <a:off x="4387679" y="4305827"/>
            <a:ext cx="4647560" cy="2518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E2B7C027-55D6-43F1-8740-2511EF746D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b="57462"/>
          <a:stretch/>
        </p:blipFill>
        <p:spPr bwMode="auto">
          <a:xfrm>
            <a:off x="4421545" y="2361063"/>
            <a:ext cx="4647560" cy="1889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Exkurs: NF</a:t>
            </a:r>
            <a:r>
              <a:rPr lang="de-DE" baseline="30000" dirty="0"/>
              <a:t>2</a:t>
            </a:r>
            <a:r>
              <a:rPr lang="de-DE" dirty="0"/>
              <a:t>-Relationen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361063"/>
            <a:ext cx="3896169" cy="3977119"/>
          </a:xfrm>
        </p:spPr>
        <p:txBody>
          <a:bodyPr>
            <a:normAutofit/>
          </a:bodyPr>
          <a:lstStyle/>
          <a:p>
            <a:r>
              <a:rPr lang="de-DE" sz="2400" dirty="0"/>
              <a:t>Non-First Normal-Form-Relationen</a:t>
            </a:r>
          </a:p>
          <a:p>
            <a:r>
              <a:rPr lang="de-DE" sz="2400" dirty="0"/>
              <a:t>Geschachtelte Relationen</a:t>
            </a:r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46</a:t>
            </a:fld>
            <a:endParaRPr lang="de-D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7996" y="2358297"/>
            <a:ext cx="6704889" cy="3462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03668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Normalformen: Übersicht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56346"/>
            <a:ext cx="10599494" cy="4181837"/>
          </a:xfrm>
        </p:spPr>
        <p:txBody>
          <a:bodyPr>
            <a:noAutofit/>
          </a:bodyPr>
          <a:lstStyle/>
          <a:p>
            <a:r>
              <a:rPr lang="de-DE" sz="2200" dirty="0"/>
              <a:t>Die </a:t>
            </a:r>
            <a:r>
              <a:rPr lang="de-DE" sz="2200" b="1" dirty="0"/>
              <a:t>erste Normalform </a:t>
            </a:r>
            <a:r>
              <a:rPr lang="de-DE" sz="2200" dirty="0"/>
              <a:t>verlangt, dass alle Attribute atomare Wertebereiche (Domänen) haben.</a:t>
            </a:r>
          </a:p>
          <a:p>
            <a:r>
              <a:rPr lang="de-DE" sz="2200" dirty="0">
                <a:solidFill>
                  <a:schemeClr val="bg1">
                    <a:lumMod val="65000"/>
                  </a:schemeClr>
                </a:solidFill>
              </a:rPr>
              <a:t>Bei der </a:t>
            </a:r>
            <a:r>
              <a:rPr lang="de-DE" sz="2200" b="1" dirty="0">
                <a:solidFill>
                  <a:schemeClr val="bg1">
                    <a:lumMod val="65000"/>
                  </a:schemeClr>
                </a:solidFill>
              </a:rPr>
              <a:t>zweiten Normalform </a:t>
            </a:r>
            <a:r>
              <a:rPr lang="de-DE" sz="2200" dirty="0">
                <a:solidFill>
                  <a:schemeClr val="bg1">
                    <a:lumMod val="65000"/>
                  </a:schemeClr>
                </a:solidFill>
              </a:rPr>
              <a:t>geht es darum, dass eine Relation nur Informationen über ein einziges Konzept enthalten darf.</a:t>
            </a:r>
          </a:p>
          <a:p>
            <a:r>
              <a:rPr lang="de-DE" sz="2200" dirty="0">
                <a:solidFill>
                  <a:schemeClr val="bg1">
                    <a:lumMod val="65000"/>
                  </a:schemeClr>
                </a:solidFill>
              </a:rPr>
              <a:t>Die </a:t>
            </a:r>
            <a:r>
              <a:rPr lang="de-DE" sz="2200" b="1" dirty="0">
                <a:solidFill>
                  <a:schemeClr val="bg1">
                    <a:lumMod val="65000"/>
                  </a:schemeClr>
                </a:solidFill>
              </a:rPr>
              <a:t>dritte Normalform </a:t>
            </a:r>
            <a:r>
              <a:rPr lang="de-DE" sz="2200" dirty="0">
                <a:solidFill>
                  <a:schemeClr val="bg1">
                    <a:lumMod val="65000"/>
                  </a:schemeClr>
                </a:solidFill>
              </a:rPr>
              <a:t>wird intuitiv verletzt, wenn ein Nichtschlüssel-Attribut einen Fakt einer Attributmenge darstellt, die keine Schlüssel bildet.</a:t>
            </a:r>
          </a:p>
          <a:p>
            <a:r>
              <a:rPr lang="de-DE" sz="2200" b="1" dirty="0">
                <a:solidFill>
                  <a:schemeClr val="bg1">
                    <a:lumMod val="65000"/>
                  </a:schemeClr>
                </a:solidFill>
              </a:rPr>
              <a:t>Boyce-</a:t>
            </a:r>
            <a:r>
              <a:rPr lang="de-DE" sz="2200" b="1" dirty="0" err="1">
                <a:solidFill>
                  <a:schemeClr val="bg1">
                    <a:lumMod val="65000"/>
                  </a:schemeClr>
                </a:solidFill>
              </a:rPr>
              <a:t>Codd</a:t>
            </a:r>
            <a:r>
              <a:rPr lang="de-DE" sz="2200" b="1" dirty="0">
                <a:solidFill>
                  <a:schemeClr val="bg1">
                    <a:lumMod val="65000"/>
                  </a:schemeClr>
                </a:solidFill>
              </a:rPr>
              <a:t>-Normalform</a:t>
            </a:r>
            <a:r>
              <a:rPr lang="de-DE" sz="2200" dirty="0">
                <a:solidFill>
                  <a:schemeClr val="bg1">
                    <a:lumMod val="65000"/>
                  </a:schemeClr>
                </a:solidFill>
              </a:rPr>
              <a:t>: Alle Informationseinheiten (Fakten) werden nicht mehrmals, sondern nur genau einmal gespeichert.</a:t>
            </a:r>
          </a:p>
          <a:p>
            <a:r>
              <a:rPr lang="de-DE" sz="2200" dirty="0">
                <a:solidFill>
                  <a:schemeClr val="bg1">
                    <a:lumMod val="65000"/>
                  </a:schemeClr>
                </a:solidFill>
              </a:rPr>
              <a:t>(Relationen in der </a:t>
            </a:r>
            <a:r>
              <a:rPr lang="de-DE" sz="2200" b="1" dirty="0">
                <a:solidFill>
                  <a:schemeClr val="bg1">
                    <a:lumMod val="65000"/>
                  </a:schemeClr>
                </a:solidFill>
              </a:rPr>
              <a:t>vierten Normalform </a:t>
            </a:r>
            <a:r>
              <a:rPr lang="de-DE" sz="2200" dirty="0">
                <a:solidFill>
                  <a:schemeClr val="bg1">
                    <a:lumMod val="65000"/>
                  </a:schemeClr>
                </a:solidFill>
              </a:rPr>
              <a:t>enthalten keine zwei voneinander unabhängigen mehrwertigen Fakten.)</a:t>
            </a:r>
          </a:p>
          <a:p>
            <a:endParaRPr lang="de-DE" sz="2200" dirty="0"/>
          </a:p>
          <a:p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46427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Zweite Normalform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1910823"/>
            <a:ext cx="5572569" cy="4427359"/>
          </a:xfrm>
        </p:spPr>
        <p:txBody>
          <a:bodyPr>
            <a:normAutofit/>
          </a:bodyPr>
          <a:lstStyle/>
          <a:p>
            <a:r>
              <a:rPr lang="de-DE" sz="2200" dirty="0"/>
              <a:t>Eine Relation R mit zugehörigen funktionalen Abhängigkeiten F</a:t>
            </a:r>
            <a:r>
              <a:rPr lang="de-DE" sz="2200" baseline="-25000" dirty="0"/>
              <a:t>R</a:t>
            </a:r>
            <a:r>
              <a:rPr lang="de-DE" sz="2200" dirty="0"/>
              <a:t> ist in zweiter Normalform, falls jedes Nichtschlüssel-Attribut A </a:t>
            </a:r>
            <a:r>
              <a:rPr lang="en-GB" sz="2200" dirty="0"/>
              <a:t>∈ </a:t>
            </a:r>
            <a:r>
              <a:rPr lang="de-DE" sz="2200" dirty="0"/>
              <a:t>R voll funktional abhängig ist von jedem Schlüsselkandidaten der Relation.</a:t>
            </a:r>
          </a:p>
          <a:p>
            <a:endParaRPr lang="de-DE" sz="2200" dirty="0"/>
          </a:p>
          <a:p>
            <a:r>
              <a:rPr lang="de-DE" sz="2200" dirty="0" err="1"/>
              <a:t>StudentenBelegung</a:t>
            </a:r>
            <a:r>
              <a:rPr lang="de-DE" sz="2200" dirty="0"/>
              <a:t> ist nicht in 2 NF</a:t>
            </a:r>
          </a:p>
          <a:p>
            <a:pPr lvl="1"/>
            <a:r>
              <a:rPr lang="de-DE" sz="2200" dirty="0"/>
              <a:t>{</a:t>
            </a:r>
            <a:r>
              <a:rPr lang="de-DE" sz="2200" dirty="0" err="1"/>
              <a:t>MatrNr</a:t>
            </a:r>
            <a:r>
              <a:rPr lang="de-DE" sz="2200" dirty="0"/>
              <a:t>} </a:t>
            </a:r>
            <a:r>
              <a:rPr lang="en-GB" sz="2000" dirty="0"/>
              <a:t>→</a:t>
            </a:r>
            <a:r>
              <a:rPr lang="de-DE" sz="2200" dirty="0"/>
              <a:t> {Name}</a:t>
            </a:r>
          </a:p>
          <a:p>
            <a:pPr lvl="1"/>
            <a:r>
              <a:rPr lang="de-DE" sz="2200" dirty="0"/>
              <a:t>{</a:t>
            </a:r>
            <a:r>
              <a:rPr lang="de-DE" sz="2200" dirty="0" err="1"/>
              <a:t>MatrNr</a:t>
            </a:r>
            <a:r>
              <a:rPr lang="de-DE" sz="2200" dirty="0"/>
              <a:t>} </a:t>
            </a:r>
            <a:r>
              <a:rPr lang="en-GB" sz="2000" dirty="0"/>
              <a:t>→</a:t>
            </a:r>
            <a:r>
              <a:rPr lang="de-DE" sz="2200" dirty="0"/>
              <a:t> {Semester}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48</a:t>
            </a:fld>
            <a:endParaRPr lang="de-DE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384189"/>
            <a:ext cx="5795445" cy="296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91EE74F2-299A-6627-6ED0-7E1EEC3E1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9824" y="4589082"/>
            <a:ext cx="5090595" cy="1676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Zweite Normalform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019300"/>
            <a:ext cx="5976007" cy="4318882"/>
          </a:xfrm>
        </p:spPr>
        <p:txBody>
          <a:bodyPr>
            <a:normAutofit lnSpcReduction="10000"/>
          </a:bodyPr>
          <a:lstStyle/>
          <a:p>
            <a:r>
              <a:rPr lang="de-DE" sz="2000" b="1" dirty="0" err="1"/>
              <a:t>Einfügeanomalie</a:t>
            </a:r>
            <a:r>
              <a:rPr lang="de-DE" sz="2000" dirty="0"/>
              <a:t>: Was macht man mit Studenten, die keine Vorlesungen hören?</a:t>
            </a:r>
          </a:p>
          <a:p>
            <a:r>
              <a:rPr lang="de-DE" sz="2000" b="1" dirty="0"/>
              <a:t>Updateanomalien</a:t>
            </a:r>
            <a:r>
              <a:rPr lang="de-DE" sz="2000" dirty="0"/>
              <a:t>: Wenn z.B. Carnap ins vierte Semester kommt, muss sichergestellt sein, dass alle vier Tupel geändert werden.</a:t>
            </a:r>
          </a:p>
          <a:p>
            <a:r>
              <a:rPr lang="de-DE" sz="2000" b="1" dirty="0"/>
              <a:t>Löschanomalie</a:t>
            </a:r>
            <a:r>
              <a:rPr lang="de-DE" sz="2000" dirty="0"/>
              <a:t>: Was passiert wenn Fichte ihre einzige Vorlesung absagt?</a:t>
            </a:r>
          </a:p>
          <a:p>
            <a:endParaRPr lang="de-DE" sz="2000" dirty="0"/>
          </a:p>
          <a:p>
            <a:r>
              <a:rPr lang="de-DE" sz="2000" b="1" dirty="0"/>
              <a:t>Lösung: </a:t>
            </a:r>
            <a:r>
              <a:rPr lang="de-DE" sz="2000" dirty="0"/>
              <a:t>Zerlegung in zwei Relationen</a:t>
            </a:r>
          </a:p>
          <a:p>
            <a:pPr lvl="1"/>
            <a:r>
              <a:rPr lang="de-DE" sz="2000" dirty="0"/>
              <a:t>hören: {[</a:t>
            </a:r>
            <a:r>
              <a:rPr lang="de-DE" sz="2000" dirty="0" err="1"/>
              <a:t>MatrNr</a:t>
            </a:r>
            <a:r>
              <a:rPr lang="de-DE" sz="2000" dirty="0"/>
              <a:t>, </a:t>
            </a:r>
            <a:r>
              <a:rPr lang="de-DE" sz="2000" dirty="0" err="1"/>
              <a:t>VorlNr</a:t>
            </a:r>
            <a:r>
              <a:rPr lang="de-DE" sz="2000" dirty="0"/>
              <a:t>]}</a:t>
            </a:r>
          </a:p>
          <a:p>
            <a:pPr lvl="1"/>
            <a:r>
              <a:rPr lang="de-DE" sz="2000" dirty="0"/>
              <a:t>Studenten: {[</a:t>
            </a:r>
            <a:r>
              <a:rPr lang="de-DE" sz="2000" dirty="0" err="1"/>
              <a:t>MatrNr</a:t>
            </a:r>
            <a:r>
              <a:rPr lang="de-DE" sz="2000" dirty="0"/>
              <a:t>, Name, Semester]}</a:t>
            </a:r>
          </a:p>
          <a:p>
            <a:r>
              <a:rPr lang="de-DE" sz="2000" dirty="0"/>
              <a:t>Beide Relationen sind in 2 NF – erfüllen sogar noch „höhere“ Gütekriterien (d.h. Normalformen).</a:t>
            </a:r>
            <a:endParaRPr lang="de-DE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49</a:t>
            </a:fld>
            <a:endParaRPr lang="de-DE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C252D26-7578-357D-622E-199A0A0BF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95381" y="2019300"/>
            <a:ext cx="5163407" cy="2644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rafik 136">
            <a:extLst>
              <a:ext uri="{FF2B5EF4-FFF2-40B4-BE49-F238E27FC236}">
                <a16:creationId xmlns:a16="http://schemas.microsoft.com/office/drawing/2014/main" id="{706305BA-4414-B254-1502-9F40B1DACA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771369"/>
            <a:ext cx="7772400" cy="58293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86F07DC-C717-8FE0-EBB7-F20ACB0437A4}"/>
              </a:ext>
            </a:extLst>
          </p:cNvPr>
          <p:cNvSpPr txBox="1"/>
          <p:nvPr/>
        </p:nvSpPr>
        <p:spPr>
          <a:xfrm>
            <a:off x="4531894" y="58154"/>
            <a:ext cx="3128211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Wiederholung</a:t>
            </a:r>
          </a:p>
        </p:txBody>
      </p:sp>
    </p:spTree>
    <p:extLst>
      <p:ext uri="{BB962C8B-B14F-4D97-AF65-F5344CB8AC3E}">
        <p14:creationId xmlns:p14="http://schemas.microsoft.com/office/powerpoint/2010/main" val="198418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013"/>
    </mc:Choice>
    <mc:Fallback xmlns="">
      <p:transition spd="slow" advTm="29013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03668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Normalformen: Übersicht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56346"/>
            <a:ext cx="10599494" cy="4181837"/>
          </a:xfrm>
        </p:spPr>
        <p:txBody>
          <a:bodyPr>
            <a:noAutofit/>
          </a:bodyPr>
          <a:lstStyle/>
          <a:p>
            <a:r>
              <a:rPr lang="de-DE" sz="2200" dirty="0"/>
              <a:t>Die </a:t>
            </a:r>
            <a:r>
              <a:rPr lang="de-DE" sz="2200" b="1" dirty="0"/>
              <a:t>erste Normalform </a:t>
            </a:r>
            <a:r>
              <a:rPr lang="de-DE" sz="2200" dirty="0"/>
              <a:t>verlangt, dass alle Attribute atomare Wertebereiche (Domänen) haben.</a:t>
            </a:r>
          </a:p>
          <a:p>
            <a:r>
              <a:rPr lang="de-DE" sz="2200" dirty="0"/>
              <a:t>Bei der </a:t>
            </a:r>
            <a:r>
              <a:rPr lang="de-DE" sz="2200" b="1" dirty="0"/>
              <a:t>zweiten Normalform </a:t>
            </a:r>
            <a:r>
              <a:rPr lang="de-DE" sz="2200" dirty="0"/>
              <a:t>geht es darum, dass eine Relation nur Informationen über ein einziges Konzept enthalten darf.</a:t>
            </a:r>
          </a:p>
          <a:p>
            <a:r>
              <a:rPr lang="de-DE" sz="2200" dirty="0">
                <a:solidFill>
                  <a:schemeClr val="bg1">
                    <a:lumMod val="65000"/>
                  </a:schemeClr>
                </a:solidFill>
              </a:rPr>
              <a:t>Die </a:t>
            </a:r>
            <a:r>
              <a:rPr lang="de-DE" sz="2200" b="1" dirty="0">
                <a:solidFill>
                  <a:schemeClr val="bg1">
                    <a:lumMod val="65000"/>
                  </a:schemeClr>
                </a:solidFill>
              </a:rPr>
              <a:t>dritte Normalform </a:t>
            </a:r>
            <a:r>
              <a:rPr lang="de-DE" sz="2200" dirty="0">
                <a:solidFill>
                  <a:schemeClr val="bg1">
                    <a:lumMod val="65000"/>
                  </a:schemeClr>
                </a:solidFill>
              </a:rPr>
              <a:t>wird intuitiv verletzt, wenn ein Nichtschlüssel-Attribut einen Fakt einer Attributmenge darstellt, die keine Schlüssel bildet.</a:t>
            </a:r>
          </a:p>
          <a:p>
            <a:r>
              <a:rPr lang="de-DE" sz="2200" b="1" dirty="0">
                <a:solidFill>
                  <a:schemeClr val="bg1">
                    <a:lumMod val="65000"/>
                  </a:schemeClr>
                </a:solidFill>
              </a:rPr>
              <a:t>Boyce-</a:t>
            </a:r>
            <a:r>
              <a:rPr lang="de-DE" sz="2200" b="1" dirty="0" err="1">
                <a:solidFill>
                  <a:schemeClr val="bg1">
                    <a:lumMod val="65000"/>
                  </a:schemeClr>
                </a:solidFill>
              </a:rPr>
              <a:t>Codd</a:t>
            </a:r>
            <a:r>
              <a:rPr lang="de-DE" sz="2200" b="1" dirty="0">
                <a:solidFill>
                  <a:schemeClr val="bg1">
                    <a:lumMod val="65000"/>
                  </a:schemeClr>
                </a:solidFill>
              </a:rPr>
              <a:t>-Normalform</a:t>
            </a:r>
            <a:r>
              <a:rPr lang="de-DE" sz="2200" dirty="0">
                <a:solidFill>
                  <a:schemeClr val="bg1">
                    <a:lumMod val="65000"/>
                  </a:schemeClr>
                </a:solidFill>
              </a:rPr>
              <a:t>: Alle Informationseinheiten (Fakten) werden nicht mehrmals, sondern nur genau einmal gespeichert.</a:t>
            </a:r>
          </a:p>
          <a:p>
            <a:r>
              <a:rPr lang="de-DE" sz="2200" dirty="0">
                <a:solidFill>
                  <a:schemeClr val="bg1">
                    <a:lumMod val="65000"/>
                  </a:schemeClr>
                </a:solidFill>
              </a:rPr>
              <a:t>(Relationen in der </a:t>
            </a:r>
            <a:r>
              <a:rPr lang="de-DE" sz="2200" b="1" dirty="0">
                <a:solidFill>
                  <a:schemeClr val="bg1">
                    <a:lumMod val="65000"/>
                  </a:schemeClr>
                </a:solidFill>
              </a:rPr>
              <a:t>vierten Normalform </a:t>
            </a:r>
            <a:r>
              <a:rPr lang="de-DE" sz="2200" dirty="0">
                <a:solidFill>
                  <a:schemeClr val="bg1">
                    <a:lumMod val="65000"/>
                  </a:schemeClr>
                </a:solidFill>
              </a:rPr>
              <a:t>enthalten keine zwei voneinander unabhängigen mehrwertigen Fakten.)</a:t>
            </a:r>
          </a:p>
          <a:p>
            <a:endParaRPr lang="de-DE" sz="2200" dirty="0"/>
          </a:p>
          <a:p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955107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Dritte Normalform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1784140"/>
            <a:ext cx="10599494" cy="3977119"/>
          </a:xfrm>
        </p:spPr>
        <p:txBody>
          <a:bodyPr>
            <a:noAutofit/>
          </a:bodyPr>
          <a:lstStyle/>
          <a:p>
            <a:r>
              <a:rPr lang="de-DE" sz="2200" dirty="0"/>
              <a:t>Die dritte Normalform wird intuitiv verletzt, wenn ein Nichtschlüssel-Attribut einen Fakt einer Attributmenge darstellt, die keine Schlüssel bildet.</a:t>
            </a:r>
          </a:p>
          <a:p>
            <a:r>
              <a:rPr lang="de-DE" sz="2200" dirty="0"/>
              <a:t>Ein Relationenschema R ist in dritter Normalform, wenn für </a:t>
            </a:r>
            <a:r>
              <a:rPr lang="de-DE" sz="2200" b="1" dirty="0"/>
              <a:t>jede</a:t>
            </a:r>
            <a:r>
              <a:rPr lang="de-DE" sz="2200" dirty="0"/>
              <a:t> für R geltende funktionale Abhängigkeit der Form </a:t>
            </a:r>
            <a:r>
              <a:rPr lang="en-GB" sz="2400" dirty="0"/>
              <a:t>α → </a:t>
            </a:r>
            <a:r>
              <a:rPr lang="de-DE" sz="2200" dirty="0"/>
              <a:t>B mit B </a:t>
            </a:r>
            <a:r>
              <a:rPr lang="en-GB" sz="2400" dirty="0"/>
              <a:t>∈</a:t>
            </a:r>
            <a:r>
              <a:rPr lang="de-DE" sz="2200" dirty="0"/>
              <a:t> R mindestens </a:t>
            </a:r>
            <a:r>
              <a:rPr lang="de-DE" sz="2200" b="1" dirty="0"/>
              <a:t>eine</a:t>
            </a:r>
            <a:r>
              <a:rPr lang="de-DE" sz="2200" dirty="0"/>
              <a:t> von drei Bedingungen gilt:</a:t>
            </a:r>
          </a:p>
          <a:p>
            <a:pPr lvl="1">
              <a:spcBef>
                <a:spcPts val="600"/>
              </a:spcBef>
            </a:pPr>
            <a:r>
              <a:rPr lang="de-DE" sz="2000" dirty="0"/>
              <a:t>B </a:t>
            </a:r>
            <a:r>
              <a:rPr lang="en-GB" sz="2000" dirty="0"/>
              <a:t>∈</a:t>
            </a:r>
            <a:r>
              <a:rPr lang="de-DE" sz="2000" dirty="0"/>
              <a:t> </a:t>
            </a:r>
            <a:r>
              <a:rPr lang="en-GB" sz="2000" dirty="0"/>
              <a:t>α</a:t>
            </a:r>
            <a:r>
              <a:rPr lang="de-DE" sz="2000" dirty="0"/>
              <a:t>, d.h., die funktionale Abhängigkeit ist trivial</a:t>
            </a:r>
          </a:p>
          <a:p>
            <a:pPr lvl="1">
              <a:spcBef>
                <a:spcPts val="600"/>
              </a:spcBef>
            </a:pPr>
            <a:r>
              <a:rPr lang="de-DE" sz="2000" dirty="0"/>
              <a:t>Das Attribut B ist ein Schlüsselattribut</a:t>
            </a:r>
          </a:p>
          <a:p>
            <a:pPr lvl="1">
              <a:spcBef>
                <a:spcPts val="600"/>
              </a:spcBef>
            </a:pPr>
            <a:r>
              <a:rPr lang="en-GB" sz="2000" dirty="0"/>
              <a:t>α </a:t>
            </a:r>
            <a:r>
              <a:rPr lang="de-DE" sz="2000" dirty="0"/>
              <a:t>ist Superschlüssel von R</a:t>
            </a:r>
          </a:p>
          <a:p>
            <a:pPr>
              <a:spcBef>
                <a:spcPts val="1800"/>
              </a:spcBef>
            </a:pPr>
            <a:r>
              <a:rPr lang="de-DE" sz="2200" b="1" dirty="0"/>
              <a:t>Alternative Formulierung </a:t>
            </a:r>
            <a:r>
              <a:rPr lang="de-DE" sz="2200" dirty="0"/>
              <a:t>(</a:t>
            </a:r>
            <a:r>
              <a:rPr lang="de-DE" sz="2200" i="1" dirty="0"/>
              <a:t>einfacher</a:t>
            </a:r>
            <a:r>
              <a:rPr lang="de-DE" sz="2200" dirty="0"/>
              <a:t>):</a:t>
            </a:r>
          </a:p>
          <a:p>
            <a:pPr>
              <a:buNone/>
            </a:pPr>
            <a:r>
              <a:rPr lang="de-DE" sz="2000" dirty="0"/>
              <a:t>	Für alle Nicht-Schlüsselattribute </a:t>
            </a:r>
            <a:r>
              <a:rPr lang="de-DE" sz="2000" i="1" dirty="0"/>
              <a:t>A </a:t>
            </a:r>
            <a:r>
              <a:rPr lang="de-DE" sz="2000" dirty="0"/>
              <a:t>gilt: für alle </a:t>
            </a:r>
            <a:r>
              <a:rPr lang="en-GB" sz="2000" dirty="0"/>
              <a:t>α </a:t>
            </a:r>
            <a:r>
              <a:rPr lang="de-DE" sz="2000" dirty="0"/>
              <a:t>mit </a:t>
            </a:r>
            <a:r>
              <a:rPr lang="en-GB" sz="2000" dirty="0"/>
              <a:t>α → </a:t>
            </a:r>
            <a:r>
              <a:rPr lang="de-DE" sz="2000" i="1" dirty="0"/>
              <a:t>A </a:t>
            </a:r>
            <a:r>
              <a:rPr lang="de-DE" sz="2000" dirty="0"/>
              <a:t>ist </a:t>
            </a:r>
            <a:r>
              <a:rPr lang="en-GB" sz="2000" dirty="0"/>
              <a:t>α</a:t>
            </a:r>
            <a:r>
              <a:rPr lang="de-DE" sz="2000" i="1" dirty="0"/>
              <a:t> </a:t>
            </a:r>
            <a:r>
              <a:rPr lang="de-DE" sz="2000" dirty="0"/>
              <a:t>Schlüsselkandidat</a:t>
            </a:r>
          </a:p>
          <a:p>
            <a:pPr>
              <a:buNone/>
            </a:pPr>
            <a:r>
              <a:rPr lang="de-DE" sz="2000" dirty="0"/>
              <a:t>	(A ist nicht transitiv abhängig von einem Schlüsselkandidaten).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Beispiele zu 3NF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361063"/>
            <a:ext cx="10599494" cy="3977119"/>
          </a:xfrm>
        </p:spPr>
        <p:txBody>
          <a:bodyPr>
            <a:noAutofit/>
          </a:bodyPr>
          <a:lstStyle/>
          <a:p>
            <a:r>
              <a:rPr lang="de-DE" sz="2000" dirty="0"/>
              <a:t>Studenten: {[</a:t>
            </a:r>
            <a:r>
              <a:rPr lang="de-DE" sz="2000" dirty="0" err="1"/>
              <a:t>MatrNr</a:t>
            </a:r>
            <a:r>
              <a:rPr lang="de-DE" sz="2000" dirty="0"/>
              <a:t>, Name, Semester]} 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sz="2000" dirty="0" err="1"/>
              <a:t>MatrNr</a:t>
            </a:r>
            <a:r>
              <a:rPr lang="de-DE" sz="2000" dirty="0"/>
              <a:t> → Name Semester</a:t>
            </a:r>
          </a:p>
          <a:p>
            <a:r>
              <a:rPr lang="de-DE" sz="2000" dirty="0"/>
              <a:t>In 3 NF, da linke Seite Schlüsselkandidat</a:t>
            </a:r>
          </a:p>
          <a:p>
            <a:pPr>
              <a:spcBef>
                <a:spcPts val="1800"/>
              </a:spcBef>
            </a:pPr>
            <a:r>
              <a:rPr lang="de-DE" sz="2000" dirty="0"/>
              <a:t>Lieferung: {[</a:t>
            </a:r>
            <a:r>
              <a:rPr lang="de-DE" sz="2000" dirty="0" err="1"/>
              <a:t>KundenNr</a:t>
            </a:r>
            <a:r>
              <a:rPr lang="de-DE" sz="2000" dirty="0"/>
              <a:t>, Adresse, Entfernung]} </a:t>
            </a:r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sz="2000" dirty="0" err="1"/>
              <a:t>KundenNr</a:t>
            </a:r>
            <a:r>
              <a:rPr lang="de-DE" sz="2000" dirty="0"/>
              <a:t> → Adresse</a:t>
            </a:r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sz="2000" dirty="0"/>
              <a:t>Adresse → Entfernung</a:t>
            </a:r>
          </a:p>
          <a:p>
            <a:r>
              <a:rPr lang="de-DE" sz="2000" dirty="0"/>
              <a:t>In 2 NF, da alle Nichtschlüsselattribute vom ganzen Schlüssel abhängen</a:t>
            </a:r>
          </a:p>
          <a:p>
            <a:r>
              <a:rPr lang="de-DE" sz="2000" dirty="0"/>
              <a:t>Nicht in 3 NF, da Entfernung von einem Nichtschlüsselattribute abhängt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52</a:t>
            </a:fld>
            <a:endParaRPr lang="de-DE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11829" y="4681634"/>
            <a:ext cx="6858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11829" y="5179636"/>
            <a:ext cx="4286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1921" y="3060246"/>
            <a:ext cx="6858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Zerlegung mit dem Synthesealgorithmus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552131"/>
            <a:ext cx="10599494" cy="3786051"/>
          </a:xfrm>
        </p:spPr>
        <p:txBody>
          <a:bodyPr>
            <a:noAutofit/>
          </a:bodyPr>
          <a:lstStyle/>
          <a:p>
            <a:r>
              <a:rPr lang="de-DE" sz="2400" dirty="0"/>
              <a:t>Wir geben jetzt einen sog. Synthesealgorithmus an, mit dem zu einem gegebenen Relationenschema R mit funktionalen Abhängigkeiten F eine Zerlegung in R1, ..., </a:t>
            </a:r>
            <a:r>
              <a:rPr lang="de-DE" sz="2400" dirty="0" err="1"/>
              <a:t>Rn</a:t>
            </a:r>
            <a:r>
              <a:rPr lang="de-DE" sz="2400" dirty="0"/>
              <a:t> ermittelt wird, die alle folgenden Kriterien erfüllt:</a:t>
            </a:r>
          </a:p>
          <a:p>
            <a:pPr lvl="1">
              <a:spcBef>
                <a:spcPts val="1200"/>
              </a:spcBef>
            </a:pPr>
            <a:r>
              <a:rPr lang="de-DE" dirty="0"/>
              <a:t>R1, ..., </a:t>
            </a:r>
            <a:r>
              <a:rPr lang="de-DE" dirty="0" err="1"/>
              <a:t>Rn</a:t>
            </a:r>
            <a:r>
              <a:rPr lang="de-DE" dirty="0"/>
              <a:t> ist eine verlustlose Zerlegung von R.</a:t>
            </a:r>
          </a:p>
          <a:p>
            <a:pPr lvl="1">
              <a:spcBef>
                <a:spcPts val="1200"/>
              </a:spcBef>
            </a:pPr>
            <a:r>
              <a:rPr lang="de-DE" dirty="0"/>
              <a:t>Die Zerlegung R1, ..., </a:t>
            </a:r>
            <a:r>
              <a:rPr lang="de-DE" dirty="0" err="1"/>
              <a:t>Rn</a:t>
            </a:r>
            <a:r>
              <a:rPr lang="de-DE" dirty="0"/>
              <a:t> ist abhängigkeitserhaltend.</a:t>
            </a:r>
          </a:p>
          <a:p>
            <a:pPr lvl="1">
              <a:spcBef>
                <a:spcPts val="1200"/>
              </a:spcBef>
            </a:pPr>
            <a:r>
              <a:rPr lang="de-DE" dirty="0"/>
              <a:t>Alle R1, ..., </a:t>
            </a:r>
            <a:r>
              <a:rPr lang="de-DE" dirty="0" err="1"/>
              <a:t>Rn</a:t>
            </a:r>
            <a:r>
              <a:rPr lang="de-DE" dirty="0"/>
              <a:t> sind in dritter Normalform.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993532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Synthesealgorithmus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1450633"/>
            <a:ext cx="11668570" cy="4887550"/>
          </a:xfrm>
        </p:spPr>
        <p:txBody>
          <a:bodyPr>
            <a:noAutofit/>
          </a:bodyPr>
          <a:lstStyle/>
          <a:p>
            <a:pPr marL="493200" indent="-457200">
              <a:buFont typeface="+mj-lt"/>
              <a:buAutoNum type="arabicPeriod"/>
            </a:pPr>
            <a:r>
              <a:rPr lang="de-DE" sz="1900" dirty="0"/>
              <a:t>Bestimme die kanonische Überdeckung </a:t>
            </a:r>
            <a:r>
              <a:rPr lang="de-DE" sz="1900" dirty="0" err="1"/>
              <a:t>Fc</a:t>
            </a:r>
            <a:r>
              <a:rPr lang="de-DE" sz="1900" dirty="0"/>
              <a:t> zu F:</a:t>
            </a:r>
          </a:p>
          <a:p>
            <a:pPr marL="971550" lvl="1" indent="-514350">
              <a:buFont typeface="+mj-lt"/>
              <a:buAutoNum type="alphaLcPeriod"/>
            </a:pPr>
            <a:r>
              <a:rPr lang="de-DE" sz="1800" dirty="0"/>
              <a:t>Linksreduktion der funktionalen Abhängigkeiten</a:t>
            </a:r>
          </a:p>
          <a:p>
            <a:pPr marL="971550" lvl="1" indent="-514350">
              <a:buFont typeface="+mj-lt"/>
              <a:buAutoNum type="alphaLcPeriod"/>
            </a:pPr>
            <a:r>
              <a:rPr lang="de-DE" sz="1800" dirty="0"/>
              <a:t>Rechtsreduktion der funktionalen Abhängigkeiten</a:t>
            </a:r>
          </a:p>
          <a:p>
            <a:pPr marL="971550" lvl="1" indent="-514350">
              <a:buFont typeface="+mj-lt"/>
              <a:buAutoNum type="alphaLcPeriod"/>
            </a:pPr>
            <a:r>
              <a:rPr lang="de-DE" sz="1800" dirty="0"/>
              <a:t>Elimination redundanter funktionaler Abhängigkeiten</a:t>
            </a:r>
          </a:p>
          <a:p>
            <a:pPr marL="971550" lvl="1" indent="-514350">
              <a:buFont typeface="+mj-lt"/>
              <a:buAutoNum type="alphaLcPeriod"/>
            </a:pPr>
            <a:r>
              <a:rPr lang="de-DE" sz="1800" dirty="0"/>
              <a:t>Zusammenfassung gleicher linker Seiten</a:t>
            </a:r>
          </a:p>
          <a:p>
            <a:pPr marL="493200" indent="-457200">
              <a:buFont typeface="+mj-lt"/>
              <a:buAutoNum type="arabicPeriod"/>
            </a:pPr>
            <a:r>
              <a:rPr lang="de-DE" sz="1900" dirty="0"/>
              <a:t>Für jede funktionale Abhängigkeit </a:t>
            </a:r>
            <a:r>
              <a:rPr lang="en-GB" sz="1900" dirty="0"/>
              <a:t>α → </a:t>
            </a:r>
            <a:r>
              <a:rPr lang="de-DE" sz="1900" dirty="0"/>
              <a:t>β </a:t>
            </a:r>
            <a:r>
              <a:rPr lang="en-GB" sz="1900" dirty="0"/>
              <a:t>∈</a:t>
            </a:r>
            <a:r>
              <a:rPr lang="de-DE" sz="1900" dirty="0"/>
              <a:t> </a:t>
            </a:r>
            <a:r>
              <a:rPr lang="de-DE" sz="1900" dirty="0" err="1"/>
              <a:t>Fc</a:t>
            </a:r>
            <a:r>
              <a:rPr lang="de-DE" sz="1900" dirty="0"/>
              <a:t>:</a:t>
            </a:r>
          </a:p>
          <a:p>
            <a:pPr lvl="1">
              <a:buClr>
                <a:schemeClr val="tx2"/>
              </a:buClr>
            </a:pPr>
            <a:r>
              <a:rPr lang="de-DE" sz="1800" dirty="0"/>
              <a:t>Kreiere ein </a:t>
            </a:r>
            <a:r>
              <a:rPr lang="de-DE" sz="1800" dirty="0" err="1"/>
              <a:t>Relationenschema</a:t>
            </a:r>
            <a:r>
              <a:rPr lang="de-DE" sz="1800" dirty="0"/>
              <a:t> R</a:t>
            </a:r>
            <a:r>
              <a:rPr lang="en-GB" sz="1800" dirty="0"/>
              <a:t>α</a:t>
            </a:r>
            <a:r>
              <a:rPr lang="de-DE" sz="1800" dirty="0"/>
              <a:t> := </a:t>
            </a:r>
            <a:r>
              <a:rPr lang="en-GB" sz="1800" dirty="0"/>
              <a:t>α </a:t>
            </a:r>
            <a:r>
              <a:rPr lang="de-DE" sz="1800" dirty="0"/>
              <a:t>⋃ β</a:t>
            </a:r>
          </a:p>
          <a:p>
            <a:pPr lvl="1">
              <a:buClr>
                <a:schemeClr val="tx2"/>
              </a:buClr>
            </a:pPr>
            <a:r>
              <a:rPr lang="de-DE" sz="1800" dirty="0"/>
              <a:t>Ordne R</a:t>
            </a:r>
            <a:r>
              <a:rPr lang="en-GB" sz="1800" dirty="0"/>
              <a:t>α </a:t>
            </a:r>
            <a:r>
              <a:rPr lang="de-DE" sz="1800" dirty="0"/>
              <a:t>die funktionalen Abhängigkeiten F</a:t>
            </a:r>
            <a:r>
              <a:rPr lang="en-GB" sz="1800" dirty="0"/>
              <a:t>α</a:t>
            </a:r>
            <a:r>
              <a:rPr lang="de-DE" sz="1800" dirty="0"/>
              <a:t> := {</a:t>
            </a:r>
            <a:r>
              <a:rPr lang="en-GB" sz="1800" dirty="0"/>
              <a:t>α</a:t>
            </a:r>
            <a:r>
              <a:rPr lang="de-DE" sz="1800" dirty="0"/>
              <a:t>`</a:t>
            </a:r>
            <a:r>
              <a:rPr lang="en-GB" sz="1800" dirty="0"/>
              <a:t> → </a:t>
            </a:r>
            <a:r>
              <a:rPr lang="de-DE" sz="1800" dirty="0"/>
              <a:t>β` </a:t>
            </a:r>
            <a:r>
              <a:rPr lang="en-GB" sz="1800" dirty="0"/>
              <a:t>∈</a:t>
            </a:r>
            <a:r>
              <a:rPr lang="de-DE" sz="1800" dirty="0"/>
              <a:t> </a:t>
            </a:r>
            <a:r>
              <a:rPr lang="de-DE" sz="1800" dirty="0" err="1"/>
              <a:t>Fc</a:t>
            </a:r>
            <a:r>
              <a:rPr lang="de-DE" sz="1800" dirty="0"/>
              <a:t> | </a:t>
            </a:r>
            <a:r>
              <a:rPr lang="en-GB" sz="1800" dirty="0"/>
              <a:t>α</a:t>
            </a:r>
            <a:r>
              <a:rPr lang="de-DE" sz="1800" dirty="0"/>
              <a:t>` ⋃ β ` ⊆ R</a:t>
            </a:r>
            <a:r>
              <a:rPr lang="en-GB" sz="1800" dirty="0"/>
              <a:t>α</a:t>
            </a:r>
            <a:r>
              <a:rPr lang="de-DE" sz="1800" dirty="0"/>
              <a:t>} zu.</a:t>
            </a:r>
          </a:p>
          <a:p>
            <a:pPr marL="493200" indent="-457200">
              <a:buFont typeface="+mj-lt"/>
              <a:buAutoNum type="arabicPeriod"/>
            </a:pPr>
            <a:r>
              <a:rPr lang="de-DE" sz="1900" dirty="0"/>
              <a:t>Falls eines der in Schritt 2. erzeugten Schemata einen Schlüsselkandidaten von R bzgl. </a:t>
            </a:r>
            <a:r>
              <a:rPr lang="de-DE" sz="1900" dirty="0" err="1"/>
              <a:t>Fc</a:t>
            </a:r>
            <a:r>
              <a:rPr lang="de-DE" sz="1900" dirty="0"/>
              <a:t> enthält, </a:t>
            </a:r>
            <a:br>
              <a:rPr lang="de-DE" sz="1900" dirty="0"/>
            </a:br>
            <a:r>
              <a:rPr lang="de-DE" sz="1900" dirty="0"/>
              <a:t>sind wir fertig. Sonst wähle einen Schlüsselkandidaten </a:t>
            </a:r>
            <a:r>
              <a:rPr lang="en-GB" sz="2000" dirty="0"/>
              <a:t>κ</a:t>
            </a:r>
            <a:r>
              <a:rPr lang="de-DE" sz="1900" dirty="0"/>
              <a:t> ⊆ R aus und definiere folgendes Schema:</a:t>
            </a:r>
          </a:p>
          <a:p>
            <a:pPr lvl="1">
              <a:buClr>
                <a:schemeClr val="tx2"/>
              </a:buClr>
            </a:pPr>
            <a:r>
              <a:rPr lang="de-DE" sz="1800" dirty="0"/>
              <a:t>R</a:t>
            </a:r>
            <a:r>
              <a:rPr lang="en-GB" sz="1800" dirty="0"/>
              <a:t>κ</a:t>
            </a:r>
            <a:r>
              <a:rPr lang="de-DE" sz="1800" dirty="0"/>
              <a:t> := </a:t>
            </a:r>
            <a:r>
              <a:rPr lang="en-GB" sz="1800" dirty="0"/>
              <a:t>κ</a:t>
            </a:r>
            <a:endParaRPr lang="de-DE" sz="1800" dirty="0"/>
          </a:p>
          <a:p>
            <a:pPr lvl="1">
              <a:buClr>
                <a:schemeClr val="tx2"/>
              </a:buClr>
            </a:pPr>
            <a:r>
              <a:rPr lang="de-DE" sz="1800" dirty="0"/>
              <a:t>F</a:t>
            </a:r>
            <a:r>
              <a:rPr lang="en-GB" sz="1800" dirty="0"/>
              <a:t>κ</a:t>
            </a:r>
            <a:r>
              <a:rPr lang="de-DE" sz="1800" dirty="0"/>
              <a:t> := ⊘</a:t>
            </a:r>
          </a:p>
          <a:p>
            <a:pPr marL="493200" indent="-457200">
              <a:buFont typeface="+mj-lt"/>
              <a:buAutoNum type="arabicPeriod"/>
            </a:pPr>
            <a:r>
              <a:rPr lang="de-DE" sz="1900" dirty="0"/>
              <a:t>Eliminiere diejenigen Schemata R</a:t>
            </a:r>
            <a:r>
              <a:rPr lang="en-GB" sz="1900" dirty="0"/>
              <a:t>α, </a:t>
            </a:r>
            <a:r>
              <a:rPr lang="de-DE" sz="1900" dirty="0"/>
              <a:t>die in einem anderen Relationenschema R</a:t>
            </a:r>
            <a:r>
              <a:rPr lang="en-GB" sz="1900" dirty="0"/>
              <a:t>α</a:t>
            </a:r>
            <a:r>
              <a:rPr lang="de-DE" sz="1900" dirty="0"/>
              <a:t>` enthalten sind, d.h.,</a:t>
            </a:r>
          </a:p>
          <a:p>
            <a:pPr lvl="1"/>
            <a:r>
              <a:rPr lang="de-DE" sz="1800" dirty="0"/>
              <a:t>R</a:t>
            </a:r>
            <a:r>
              <a:rPr lang="en-GB" sz="1800" dirty="0"/>
              <a:t>α </a:t>
            </a:r>
            <a:r>
              <a:rPr lang="de-DE" sz="1800" dirty="0"/>
              <a:t>⊆ R</a:t>
            </a:r>
            <a:r>
              <a:rPr lang="en-GB" sz="1800" dirty="0"/>
              <a:t>α`</a:t>
            </a:r>
            <a:endParaRPr lang="de-DE" sz="18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23431" y="502484"/>
            <a:ext cx="9798738" cy="245524"/>
          </a:xfrm>
        </p:spPr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0" y="1384189"/>
            <a:ext cx="10244653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Anwendung des Synthesealgorithmus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55</a:t>
            </a:fld>
            <a:endParaRPr lang="de-DE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9676" y="2043326"/>
            <a:ext cx="7201408" cy="454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>
          <a:xfrm>
            <a:off x="523691" y="1405718"/>
            <a:ext cx="11553080" cy="476306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b="0" dirty="0" err="1"/>
              <a:t>ProfessorenAdr</a:t>
            </a:r>
            <a:r>
              <a:rPr lang="de-DE" b="0" dirty="0"/>
              <a:t>: {[</a:t>
            </a:r>
            <a:r>
              <a:rPr lang="de-DE" b="0" dirty="0" err="1"/>
              <a:t>PersNr</a:t>
            </a:r>
            <a:r>
              <a:rPr lang="de-DE" b="0" dirty="0"/>
              <a:t>, Name, Rang, Raum, Ort, Straße, PLZ, Vorwahl, </a:t>
            </a:r>
            <a:r>
              <a:rPr lang="de-DE" b="0" dirty="0" err="1"/>
              <a:t>BLand</a:t>
            </a:r>
            <a:r>
              <a:rPr lang="de-DE" b="0" dirty="0"/>
              <a:t>, EW, Landesregierung]}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b="0" dirty="0"/>
              <a:t>Schritt 1: Kanonische Überdeckung</a:t>
            </a:r>
          </a:p>
          <a:p>
            <a:pPr marL="1371600" lvl="2" indent="-457200">
              <a:spcBef>
                <a:spcPts val="1000"/>
              </a:spcBef>
              <a:buClr>
                <a:schemeClr val="tx2"/>
              </a:buClr>
              <a:buFont typeface="+mj-lt"/>
              <a:buAutoNum type="arabicPeriod"/>
            </a:pPr>
            <a:r>
              <a:rPr lang="de-DE" b="0" dirty="0"/>
              <a:t>{</a:t>
            </a:r>
            <a:r>
              <a:rPr lang="de-DE" b="0" dirty="0" err="1"/>
              <a:t>PersNr</a:t>
            </a:r>
            <a:r>
              <a:rPr lang="de-DE" b="0" dirty="0"/>
              <a:t>} </a:t>
            </a:r>
            <a:r>
              <a:rPr lang="en-GB" dirty="0"/>
              <a:t>→</a:t>
            </a:r>
            <a:r>
              <a:rPr lang="de-DE" b="0" dirty="0"/>
              <a:t> {Name, Rang, Raum, Ort, Straße, </a:t>
            </a:r>
            <a:r>
              <a:rPr lang="de-DE" b="0" dirty="0" err="1"/>
              <a:t>BLand</a:t>
            </a:r>
            <a:r>
              <a:rPr lang="de-DE" b="0" dirty="0"/>
              <a:t>}</a:t>
            </a:r>
          </a:p>
          <a:p>
            <a:pPr marL="1371600" lvl="2" indent="-457200">
              <a:spcBef>
                <a:spcPts val="1000"/>
              </a:spcBef>
              <a:buClr>
                <a:schemeClr val="tx2"/>
              </a:buClr>
              <a:buFont typeface="+mj-lt"/>
              <a:buAutoNum type="arabicPeriod"/>
            </a:pPr>
            <a:r>
              <a:rPr lang="de-DE" b="0" dirty="0"/>
              <a:t>{Raum} </a:t>
            </a:r>
            <a:r>
              <a:rPr lang="en-GB" dirty="0"/>
              <a:t>→</a:t>
            </a:r>
            <a:r>
              <a:rPr lang="de-DE" b="0" dirty="0"/>
              <a:t> {</a:t>
            </a:r>
            <a:r>
              <a:rPr lang="de-DE" b="0" dirty="0" err="1"/>
              <a:t>PersNr</a:t>
            </a:r>
            <a:r>
              <a:rPr lang="de-DE" b="0" dirty="0"/>
              <a:t>}</a:t>
            </a:r>
          </a:p>
          <a:p>
            <a:pPr marL="1371600" lvl="2" indent="-457200">
              <a:spcBef>
                <a:spcPts val="1000"/>
              </a:spcBef>
              <a:buClr>
                <a:schemeClr val="tx2"/>
              </a:buClr>
              <a:buFont typeface="+mj-lt"/>
              <a:buAutoNum type="arabicPeriod"/>
            </a:pPr>
            <a:r>
              <a:rPr lang="de-DE" b="0" dirty="0"/>
              <a:t>{Straße, </a:t>
            </a:r>
            <a:r>
              <a:rPr lang="de-DE" b="0" dirty="0" err="1"/>
              <a:t>BLand</a:t>
            </a:r>
            <a:r>
              <a:rPr lang="de-DE" b="0" dirty="0"/>
              <a:t>, Ort} </a:t>
            </a:r>
            <a:r>
              <a:rPr lang="en-GB" dirty="0"/>
              <a:t>→</a:t>
            </a:r>
            <a:r>
              <a:rPr lang="de-DE" b="0" dirty="0"/>
              <a:t> {PLZ}</a:t>
            </a:r>
          </a:p>
          <a:p>
            <a:pPr marL="1371600" lvl="2" indent="-457200">
              <a:spcBef>
                <a:spcPts val="1000"/>
              </a:spcBef>
              <a:buClr>
                <a:schemeClr val="tx2"/>
              </a:buClr>
              <a:buFont typeface="+mj-lt"/>
              <a:buAutoNum type="arabicPeriod"/>
            </a:pPr>
            <a:r>
              <a:rPr lang="de-DE" b="0" dirty="0"/>
              <a:t>{Ort, </a:t>
            </a:r>
            <a:r>
              <a:rPr lang="de-DE" b="0" dirty="0" err="1"/>
              <a:t>BLand</a:t>
            </a:r>
            <a:r>
              <a:rPr lang="de-DE" b="0" dirty="0"/>
              <a:t>} </a:t>
            </a:r>
            <a:r>
              <a:rPr lang="en-GB" dirty="0"/>
              <a:t>→</a:t>
            </a:r>
            <a:r>
              <a:rPr lang="de-DE" b="0" dirty="0"/>
              <a:t> {EW, Vorwahl}</a:t>
            </a:r>
          </a:p>
          <a:p>
            <a:pPr marL="1371600" lvl="2" indent="-457200">
              <a:spcBef>
                <a:spcPts val="1000"/>
              </a:spcBef>
              <a:buClr>
                <a:schemeClr val="tx2"/>
              </a:buClr>
              <a:buFont typeface="+mj-lt"/>
              <a:buAutoNum type="arabicPeriod"/>
            </a:pPr>
            <a:r>
              <a:rPr lang="de-DE" b="0" dirty="0"/>
              <a:t>{</a:t>
            </a:r>
            <a:r>
              <a:rPr lang="de-DE" b="0" dirty="0" err="1"/>
              <a:t>BLand</a:t>
            </a:r>
            <a:r>
              <a:rPr lang="de-DE" b="0" dirty="0"/>
              <a:t>} </a:t>
            </a:r>
            <a:r>
              <a:rPr lang="en-GB" dirty="0"/>
              <a:t>→</a:t>
            </a:r>
            <a:r>
              <a:rPr lang="de-DE" b="0" dirty="0"/>
              <a:t> {Landesregierung}</a:t>
            </a:r>
          </a:p>
          <a:p>
            <a:pPr marL="1371600" lvl="2" indent="-457200">
              <a:spcBef>
                <a:spcPts val="1000"/>
              </a:spcBef>
              <a:buClr>
                <a:schemeClr val="tx2"/>
              </a:buClr>
              <a:buFont typeface="+mj-lt"/>
              <a:buAutoNum type="arabicPeriod"/>
            </a:pPr>
            <a:r>
              <a:rPr lang="de-DE" b="0" dirty="0"/>
              <a:t>{PLZ} </a:t>
            </a:r>
            <a:r>
              <a:rPr lang="en-GB" dirty="0"/>
              <a:t>→</a:t>
            </a:r>
            <a:r>
              <a:rPr lang="de-DE" b="0" dirty="0"/>
              <a:t> {</a:t>
            </a:r>
            <a:r>
              <a:rPr lang="de-DE" b="0" dirty="0" err="1"/>
              <a:t>BLand</a:t>
            </a:r>
            <a:r>
              <a:rPr lang="de-DE" b="0" dirty="0"/>
              <a:t>, Ort}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b="0" dirty="0"/>
              <a:t>Schritt 2: Relationen bilden und FDs zuordnen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b="0" dirty="0"/>
              <a:t>Professoren(</a:t>
            </a:r>
            <a:r>
              <a:rPr lang="de-DE" b="0" u="sng" dirty="0" err="1"/>
              <a:t>PersNr</a:t>
            </a:r>
            <a:r>
              <a:rPr lang="de-DE" b="0" dirty="0"/>
              <a:t>, Name, Rang, Raum, Ort, Straße, </a:t>
            </a:r>
            <a:r>
              <a:rPr lang="de-DE" b="0" dirty="0" err="1"/>
              <a:t>BLand</a:t>
            </a:r>
            <a:r>
              <a:rPr lang="de-DE" b="0" dirty="0"/>
              <a:t>)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b="0" dirty="0" err="1"/>
              <a:t>PLZVerzeichnis</a:t>
            </a:r>
            <a:r>
              <a:rPr lang="de-DE" b="0" dirty="0"/>
              <a:t>(</a:t>
            </a:r>
            <a:r>
              <a:rPr lang="de-DE" b="0" u="sng" dirty="0"/>
              <a:t>Straße, </a:t>
            </a:r>
            <a:r>
              <a:rPr lang="de-DE" b="0" u="sng" dirty="0" err="1"/>
              <a:t>BLand</a:t>
            </a:r>
            <a:r>
              <a:rPr lang="de-DE" b="0" u="sng" dirty="0"/>
              <a:t>, Ort</a:t>
            </a:r>
            <a:r>
              <a:rPr lang="de-DE" b="0" dirty="0"/>
              <a:t>, PLZ)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b="0" dirty="0" err="1"/>
              <a:t>OrtsVerzeichnis</a:t>
            </a:r>
            <a:r>
              <a:rPr lang="de-DE" b="0" dirty="0"/>
              <a:t>(</a:t>
            </a:r>
            <a:r>
              <a:rPr lang="de-DE" b="0" u="sng" dirty="0"/>
              <a:t>Ort, </a:t>
            </a:r>
            <a:r>
              <a:rPr lang="de-DE" b="0" u="sng" dirty="0" err="1"/>
              <a:t>BLand</a:t>
            </a:r>
            <a:r>
              <a:rPr lang="de-DE" b="0" dirty="0"/>
              <a:t>, EW, Vorwahl)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b="0" dirty="0"/>
              <a:t>Regierungen(</a:t>
            </a:r>
            <a:r>
              <a:rPr lang="de-DE" b="0" u="sng" dirty="0" err="1"/>
              <a:t>BLand</a:t>
            </a:r>
            <a:r>
              <a:rPr lang="de-DE" b="0" dirty="0"/>
              <a:t>, Landesregierung)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b="0" dirty="0"/>
              <a:t>Schritt 3: Schlüsselkandidat bereits in Professoren enthalten (Raum oder </a:t>
            </a:r>
            <a:r>
              <a:rPr lang="de-DE" b="0" dirty="0" err="1"/>
              <a:t>PersNr</a:t>
            </a:r>
            <a:r>
              <a:rPr lang="de-DE" b="0" dirty="0"/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b="0" dirty="0"/>
              <a:t>Schritt 4: Bereits en </a:t>
            </a:r>
            <a:r>
              <a:rPr lang="de-DE" b="0" dirty="0" err="1"/>
              <a:t>passant</a:t>
            </a:r>
            <a:r>
              <a:rPr lang="de-DE" b="0" dirty="0"/>
              <a:t> erledigt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Relationale Entwurfstheorie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56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03668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Normalformen: Übersicht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56346"/>
            <a:ext cx="10599494" cy="4181837"/>
          </a:xfrm>
        </p:spPr>
        <p:txBody>
          <a:bodyPr>
            <a:noAutofit/>
          </a:bodyPr>
          <a:lstStyle/>
          <a:p>
            <a:r>
              <a:rPr lang="de-DE" sz="2200" dirty="0"/>
              <a:t>Die </a:t>
            </a:r>
            <a:r>
              <a:rPr lang="de-DE" sz="2200" b="1" dirty="0"/>
              <a:t>erste Normalform </a:t>
            </a:r>
            <a:r>
              <a:rPr lang="de-DE" sz="2200" dirty="0"/>
              <a:t>verlangt, dass alle Attribute atomare Wertebereiche (Domänen) haben.</a:t>
            </a:r>
          </a:p>
          <a:p>
            <a:r>
              <a:rPr lang="de-DE" sz="2200" dirty="0"/>
              <a:t>Bei der </a:t>
            </a:r>
            <a:r>
              <a:rPr lang="de-DE" sz="2200" b="1" dirty="0"/>
              <a:t>zweiten Normalform </a:t>
            </a:r>
            <a:r>
              <a:rPr lang="de-DE" sz="2200" dirty="0"/>
              <a:t>geht es darum, dass eine Relation nur Informationen über ein einziges Konzept enthalten darf.</a:t>
            </a:r>
          </a:p>
          <a:p>
            <a:r>
              <a:rPr lang="de-DE" sz="2200" dirty="0"/>
              <a:t>Die </a:t>
            </a:r>
            <a:r>
              <a:rPr lang="de-DE" sz="2200" b="1" dirty="0"/>
              <a:t>dritte Normalform </a:t>
            </a:r>
            <a:r>
              <a:rPr lang="de-DE" sz="2200" dirty="0"/>
              <a:t>wird intuitiv verletzt, wenn ein Nichtschlüssel-Attribut einen Fakt einer Attributmenge darstellt, die keine Schlüssel bildet.</a:t>
            </a:r>
          </a:p>
          <a:p>
            <a:r>
              <a:rPr lang="de-DE" sz="2200" b="1" dirty="0">
                <a:solidFill>
                  <a:schemeClr val="bg1">
                    <a:lumMod val="65000"/>
                  </a:schemeClr>
                </a:solidFill>
              </a:rPr>
              <a:t>Boyce-</a:t>
            </a:r>
            <a:r>
              <a:rPr lang="de-DE" sz="2200" b="1" dirty="0" err="1">
                <a:solidFill>
                  <a:schemeClr val="bg1">
                    <a:lumMod val="65000"/>
                  </a:schemeClr>
                </a:solidFill>
              </a:rPr>
              <a:t>Codd</a:t>
            </a:r>
            <a:r>
              <a:rPr lang="de-DE" sz="2200" b="1" dirty="0">
                <a:solidFill>
                  <a:schemeClr val="bg1">
                    <a:lumMod val="65000"/>
                  </a:schemeClr>
                </a:solidFill>
              </a:rPr>
              <a:t>-Normalform</a:t>
            </a:r>
            <a:r>
              <a:rPr lang="de-DE" sz="2200" dirty="0">
                <a:solidFill>
                  <a:schemeClr val="bg1">
                    <a:lumMod val="65000"/>
                  </a:schemeClr>
                </a:solidFill>
              </a:rPr>
              <a:t>: Alle Informationseinheiten (Fakten) werden nicht mehrmals, sondern nur genau einmal gespeichert.</a:t>
            </a:r>
          </a:p>
          <a:p>
            <a:r>
              <a:rPr lang="de-DE" sz="2200" dirty="0">
                <a:solidFill>
                  <a:schemeClr val="bg1">
                    <a:lumMod val="65000"/>
                  </a:schemeClr>
                </a:solidFill>
              </a:rPr>
              <a:t>(Relationen in der </a:t>
            </a:r>
            <a:r>
              <a:rPr lang="de-DE" sz="2200" b="1" dirty="0">
                <a:solidFill>
                  <a:schemeClr val="bg1">
                    <a:lumMod val="65000"/>
                  </a:schemeClr>
                </a:solidFill>
              </a:rPr>
              <a:t>vierten Normalform </a:t>
            </a:r>
            <a:r>
              <a:rPr lang="de-DE" sz="2200" dirty="0">
                <a:solidFill>
                  <a:schemeClr val="bg1">
                    <a:lumMod val="65000"/>
                  </a:schemeClr>
                </a:solidFill>
              </a:rPr>
              <a:t>enthalten keine zwei voneinander unabhängigen mehrwertigen Fakten.)</a:t>
            </a:r>
          </a:p>
          <a:p>
            <a:endParaRPr lang="de-DE" sz="2200" dirty="0"/>
          </a:p>
          <a:p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159730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1450633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 err="1"/>
              <a:t>Boyce</a:t>
            </a:r>
            <a:r>
              <a:rPr lang="de-DE" dirty="0"/>
              <a:t>-</a:t>
            </a:r>
            <a:r>
              <a:rPr lang="de-DE" dirty="0" err="1"/>
              <a:t>Codd</a:t>
            </a:r>
            <a:r>
              <a:rPr lang="de-DE" dirty="0"/>
              <a:t>-Normalform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2175341"/>
            <a:ext cx="11139415" cy="3895234"/>
          </a:xfrm>
        </p:spPr>
        <p:txBody>
          <a:bodyPr>
            <a:noAutofit/>
          </a:bodyPr>
          <a:lstStyle/>
          <a:p>
            <a:r>
              <a:rPr lang="de-DE" sz="2200" dirty="0"/>
              <a:t>Die </a:t>
            </a:r>
            <a:r>
              <a:rPr lang="de-DE" sz="2200" dirty="0" err="1"/>
              <a:t>Boyce</a:t>
            </a:r>
            <a:r>
              <a:rPr lang="de-DE" sz="2200" dirty="0"/>
              <a:t>-</a:t>
            </a:r>
            <a:r>
              <a:rPr lang="de-DE" sz="2200" dirty="0" err="1"/>
              <a:t>Codd</a:t>
            </a:r>
            <a:r>
              <a:rPr lang="de-DE" sz="2200" dirty="0"/>
              <a:t>-Normalform (BCNF) ist nochmals eine Verschärfung der 3 NF.</a:t>
            </a:r>
          </a:p>
          <a:p>
            <a:r>
              <a:rPr lang="de-DE" sz="2200" dirty="0"/>
              <a:t>Ein Relationenschema R mit FDs F ist in BCNF, wenn für </a:t>
            </a:r>
            <a:r>
              <a:rPr lang="de-DE" sz="2200" b="1" dirty="0"/>
              <a:t>jede</a:t>
            </a:r>
            <a:r>
              <a:rPr lang="de-DE" sz="2200" dirty="0"/>
              <a:t> für R geltende funktionale Abhängigkeit der Form </a:t>
            </a:r>
            <a:r>
              <a:rPr lang="en-GB" sz="2200" dirty="0"/>
              <a:t>α → </a:t>
            </a:r>
            <a:r>
              <a:rPr lang="de-DE" sz="2200" dirty="0"/>
              <a:t>β </a:t>
            </a:r>
            <a:r>
              <a:rPr lang="en-GB" sz="2200" dirty="0"/>
              <a:t>∈</a:t>
            </a:r>
            <a:r>
              <a:rPr lang="de-DE" sz="2200" dirty="0"/>
              <a:t> F mind. </a:t>
            </a:r>
            <a:r>
              <a:rPr lang="de-DE" sz="2200" b="1" dirty="0"/>
              <a:t>eine</a:t>
            </a:r>
            <a:r>
              <a:rPr lang="de-DE" sz="2200" dirty="0"/>
              <a:t> von zwei Bedingungen gilt:</a:t>
            </a:r>
          </a:p>
          <a:p>
            <a:pPr lvl="1"/>
            <a:r>
              <a:rPr lang="de-DE" sz="2200" dirty="0"/>
              <a:t>β </a:t>
            </a:r>
            <a:r>
              <a:rPr lang="de-DE" sz="2000" dirty="0"/>
              <a:t>⊆</a:t>
            </a:r>
            <a:r>
              <a:rPr lang="en-GB" sz="2200" dirty="0"/>
              <a:t> α</a:t>
            </a:r>
            <a:r>
              <a:rPr lang="de-DE" sz="2200" dirty="0"/>
              <a:t> , d.h., die Abhängigkeit ist trivial oder</a:t>
            </a:r>
          </a:p>
          <a:p>
            <a:pPr lvl="1"/>
            <a:r>
              <a:rPr lang="en-GB" sz="2200" dirty="0"/>
              <a:t>α </a:t>
            </a:r>
            <a:r>
              <a:rPr lang="de-DE" sz="2200" dirty="0"/>
              <a:t>ist Superschlüssel von R</a:t>
            </a:r>
            <a:endParaRPr lang="de-DE" sz="1600" dirty="0">
              <a:solidFill>
                <a:srgbClr val="CC0099"/>
              </a:solidFill>
            </a:endParaRPr>
          </a:p>
          <a:p>
            <a:endParaRPr lang="de-DE" sz="2200" b="1" dirty="0"/>
          </a:p>
          <a:p>
            <a:r>
              <a:rPr lang="de-DE" sz="2200" dirty="0"/>
              <a:t>Alternative Formulierung: </a:t>
            </a:r>
            <a:r>
              <a:rPr lang="de-DE" sz="2200" b="1" dirty="0"/>
              <a:t>Alle</a:t>
            </a:r>
            <a:r>
              <a:rPr lang="de-DE" sz="2200" i="1" dirty="0"/>
              <a:t> </a:t>
            </a:r>
            <a:r>
              <a:rPr lang="de-DE" sz="2200" dirty="0"/>
              <a:t>Attribute A hängen vollständig nur von Schlüsselkandidaten ab: für alle </a:t>
            </a:r>
            <a:r>
              <a:rPr lang="en-GB" sz="2200" dirty="0"/>
              <a:t>α </a:t>
            </a:r>
            <a:r>
              <a:rPr lang="de-DE" sz="2200" dirty="0"/>
              <a:t>mit </a:t>
            </a:r>
            <a:r>
              <a:rPr lang="en-GB" sz="2200" dirty="0"/>
              <a:t>α → </a:t>
            </a:r>
            <a:r>
              <a:rPr lang="de-DE" sz="2200" i="1" dirty="0"/>
              <a:t>A </a:t>
            </a:r>
            <a:r>
              <a:rPr lang="de-DE" sz="2200" dirty="0"/>
              <a:t>gilt: </a:t>
            </a:r>
            <a:r>
              <a:rPr lang="en-GB" sz="2200" dirty="0"/>
              <a:t>α </a:t>
            </a:r>
            <a:r>
              <a:rPr lang="de-DE" sz="2200" dirty="0"/>
              <a:t>ist Schlüsselkandidat</a:t>
            </a:r>
          </a:p>
          <a:p>
            <a:endParaRPr lang="de-DE" sz="2200" dirty="0"/>
          </a:p>
          <a:p>
            <a:r>
              <a:rPr lang="de-DE" sz="2200" dirty="0"/>
              <a:t>Man kann jede Relation </a:t>
            </a:r>
            <a:r>
              <a:rPr lang="de-DE" sz="2200" b="1" dirty="0"/>
              <a:t>verlustlos</a:t>
            </a:r>
            <a:r>
              <a:rPr lang="de-DE" sz="2200" dirty="0"/>
              <a:t> in BCNF-Relationen zerlegen</a:t>
            </a:r>
          </a:p>
          <a:p>
            <a:r>
              <a:rPr lang="de-DE" sz="2200" dirty="0"/>
              <a:t>Manchmal lässt sich dabei die Abhängigkeitserhaltung </a:t>
            </a:r>
            <a:r>
              <a:rPr lang="de-DE" sz="2200" b="1" dirty="0"/>
              <a:t>nicht</a:t>
            </a:r>
            <a:r>
              <a:rPr lang="de-DE" sz="2200" dirty="0"/>
              <a:t> erzielen (sehr selten)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14813" y="748008"/>
            <a:ext cx="9798738" cy="245524"/>
          </a:xfrm>
        </p:spPr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1450633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Städte ist in 3NF, aber nicht in BCNF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2361063"/>
            <a:ext cx="11139415" cy="3977120"/>
          </a:xfrm>
        </p:spPr>
        <p:txBody>
          <a:bodyPr>
            <a:noAutofit/>
          </a:bodyPr>
          <a:lstStyle/>
          <a:p>
            <a:r>
              <a:rPr lang="de-DE" sz="2400" dirty="0"/>
              <a:t>Städte: {[Ort, </a:t>
            </a:r>
            <a:r>
              <a:rPr lang="de-DE" sz="2400" dirty="0" err="1"/>
              <a:t>BLand</a:t>
            </a:r>
            <a:r>
              <a:rPr lang="de-DE" sz="2400" dirty="0"/>
              <a:t>, Ministerpräsident*in, EW]}</a:t>
            </a:r>
          </a:p>
          <a:p>
            <a:r>
              <a:rPr lang="de-DE" sz="2400" dirty="0"/>
              <a:t>Geltende funktionale Abhängigkeiten:</a:t>
            </a:r>
          </a:p>
          <a:p>
            <a:pPr lvl="1"/>
            <a:r>
              <a:rPr lang="de-DE" sz="2200" dirty="0"/>
              <a:t>{Ort, </a:t>
            </a:r>
            <a:r>
              <a:rPr lang="de-DE" sz="2200" dirty="0" err="1"/>
              <a:t>BLand</a:t>
            </a:r>
            <a:r>
              <a:rPr lang="de-DE" sz="2200" dirty="0"/>
              <a:t>} </a:t>
            </a:r>
            <a:r>
              <a:rPr lang="de-DE" sz="2000" dirty="0"/>
              <a:t>→</a:t>
            </a:r>
            <a:r>
              <a:rPr lang="de-DE" sz="2200" dirty="0"/>
              <a:t> {EW}</a:t>
            </a:r>
          </a:p>
          <a:p>
            <a:pPr lvl="1"/>
            <a:r>
              <a:rPr lang="de-DE" sz="2200" dirty="0"/>
              <a:t>{</a:t>
            </a:r>
            <a:r>
              <a:rPr lang="de-DE" sz="2200" dirty="0" err="1"/>
              <a:t>BLand</a:t>
            </a:r>
            <a:r>
              <a:rPr lang="de-DE" sz="2200" dirty="0"/>
              <a:t>} </a:t>
            </a:r>
            <a:r>
              <a:rPr lang="de-DE" sz="2000" dirty="0"/>
              <a:t>→</a:t>
            </a:r>
            <a:r>
              <a:rPr lang="de-DE" sz="2200" dirty="0"/>
              <a:t> {Ministerpräsident*in}</a:t>
            </a:r>
          </a:p>
          <a:p>
            <a:pPr lvl="1"/>
            <a:r>
              <a:rPr lang="de-DE" sz="2200" dirty="0"/>
              <a:t>{Ministerpräsident*in} </a:t>
            </a:r>
            <a:r>
              <a:rPr lang="de-DE" sz="2000" dirty="0"/>
              <a:t>→</a:t>
            </a:r>
            <a:r>
              <a:rPr lang="de-DE" sz="2200" dirty="0"/>
              <a:t> {</a:t>
            </a:r>
            <a:r>
              <a:rPr lang="de-DE" sz="2200" dirty="0" err="1"/>
              <a:t>BLand</a:t>
            </a:r>
            <a:r>
              <a:rPr lang="de-DE" sz="2200" dirty="0"/>
              <a:t>}</a:t>
            </a:r>
          </a:p>
          <a:p>
            <a:r>
              <a:rPr lang="de-DE" sz="2400" dirty="0"/>
              <a:t>Schlüsselkandidaten:</a:t>
            </a:r>
          </a:p>
          <a:p>
            <a:pPr lvl="1"/>
            <a:r>
              <a:rPr lang="de-DE" sz="2200" dirty="0"/>
              <a:t>{Ort, </a:t>
            </a:r>
            <a:r>
              <a:rPr lang="de-DE" sz="2200" dirty="0" err="1"/>
              <a:t>BLand</a:t>
            </a:r>
            <a:r>
              <a:rPr lang="de-DE" sz="2200" dirty="0"/>
              <a:t>}</a:t>
            </a:r>
          </a:p>
          <a:p>
            <a:pPr lvl="1"/>
            <a:r>
              <a:rPr lang="de-DE" sz="2200" dirty="0"/>
              <a:t>{Ort, Ministerpräsident*in}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23431" y="748008"/>
            <a:ext cx="9798738" cy="245524"/>
          </a:xfrm>
        </p:spPr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59</a:t>
            </a:fld>
            <a:endParaRPr lang="de-DE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8509" y="3970148"/>
            <a:ext cx="4286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8509" y="3503423"/>
            <a:ext cx="4286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Kapitel 6: Relationale Entwurfstheorie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49062"/>
            <a:ext cx="11148032" cy="398911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b="0" dirty="0"/>
              <a:t>Funktionale Abhängigkeiten</a:t>
            </a:r>
          </a:p>
          <a:p>
            <a:pPr>
              <a:buFont typeface="Wingdings" pitchFamily="2" charset="2"/>
              <a:buChar char="§"/>
            </a:pPr>
            <a:r>
              <a:rPr lang="de-DE" b="0" dirty="0"/>
              <a:t>Normalformen</a:t>
            </a:r>
          </a:p>
          <a:p>
            <a:pPr>
              <a:buFont typeface="Wingdings" pitchFamily="2" charset="2"/>
              <a:buChar char="§"/>
            </a:pPr>
            <a:r>
              <a:rPr lang="de-DE" b="0" dirty="0"/>
              <a:t>Synthesealgorithmus</a:t>
            </a:r>
          </a:p>
          <a:p>
            <a:pPr>
              <a:buFont typeface="Wingdings" pitchFamily="2" charset="2"/>
              <a:buChar char="§"/>
            </a:pPr>
            <a:r>
              <a:rPr lang="de-DE" b="0" dirty="0"/>
              <a:t>Dekomposition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450633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Dekomposition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2361063"/>
            <a:ext cx="11139415" cy="397712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de-DE" sz="2400" dirty="0"/>
              <a:t>Man kann grundsätzlich jedes Relationenschema </a:t>
            </a:r>
            <a:r>
              <a:rPr lang="de-DE" sz="2400" i="1" dirty="0"/>
              <a:t>R </a:t>
            </a:r>
            <a:r>
              <a:rPr lang="de-DE" sz="2400" dirty="0"/>
              <a:t>mit funktionalen Anhängigkeiten F so in </a:t>
            </a:r>
            <a:r>
              <a:rPr lang="de-DE" sz="2400" i="1" dirty="0"/>
              <a:t>R1, ..., </a:t>
            </a:r>
            <a:r>
              <a:rPr lang="de-DE" sz="2400" i="1" dirty="0" err="1"/>
              <a:t>Rn</a:t>
            </a:r>
            <a:r>
              <a:rPr lang="de-DE" sz="2400" i="1" dirty="0"/>
              <a:t> </a:t>
            </a:r>
            <a:r>
              <a:rPr lang="de-DE" sz="2400" dirty="0"/>
              <a:t>zerlegen, dass gilt:</a:t>
            </a:r>
          </a:p>
          <a:p>
            <a:pPr lvl="1">
              <a:spcBef>
                <a:spcPts val="1200"/>
              </a:spcBef>
            </a:pPr>
            <a:r>
              <a:rPr lang="de-DE" sz="2200" i="1" dirty="0"/>
              <a:t>R1, ..., </a:t>
            </a:r>
            <a:r>
              <a:rPr lang="de-DE" sz="2200" i="1" dirty="0" err="1"/>
              <a:t>Rn</a:t>
            </a:r>
            <a:r>
              <a:rPr lang="de-DE" sz="2200" i="1" dirty="0"/>
              <a:t> </a:t>
            </a:r>
            <a:r>
              <a:rPr lang="de-DE" sz="2200" dirty="0"/>
              <a:t>ist eine verlustlose Zerlegung von R.</a:t>
            </a:r>
          </a:p>
          <a:p>
            <a:pPr lvl="1">
              <a:spcBef>
                <a:spcPts val="1200"/>
              </a:spcBef>
            </a:pPr>
            <a:r>
              <a:rPr lang="de-DE" sz="2200" dirty="0"/>
              <a:t>Alle </a:t>
            </a:r>
            <a:r>
              <a:rPr lang="de-DE" sz="2200" i="1" dirty="0"/>
              <a:t>R1, ..., </a:t>
            </a:r>
            <a:r>
              <a:rPr lang="de-DE" sz="2200" i="1" dirty="0" err="1"/>
              <a:t>Rn</a:t>
            </a:r>
            <a:r>
              <a:rPr lang="de-DE" sz="2200" i="1" dirty="0"/>
              <a:t> </a:t>
            </a:r>
            <a:r>
              <a:rPr lang="de-DE" sz="2200" dirty="0"/>
              <a:t>sind in BCNF.</a:t>
            </a:r>
          </a:p>
          <a:p>
            <a:pPr>
              <a:spcBef>
                <a:spcPts val="1200"/>
              </a:spcBef>
            </a:pPr>
            <a:r>
              <a:rPr lang="de-DE" sz="2400" dirty="0"/>
              <a:t>Es kann leider nicht immer erreicht werden, </a:t>
            </a:r>
            <a:br>
              <a:rPr lang="de-DE" sz="2400" dirty="0"/>
            </a:br>
            <a:r>
              <a:rPr lang="de-DE" sz="2400" dirty="0"/>
              <a:t>dass die Zerlegung </a:t>
            </a:r>
            <a:r>
              <a:rPr lang="de-DE" sz="2400" i="1" dirty="0"/>
              <a:t>R1, ..., </a:t>
            </a:r>
            <a:r>
              <a:rPr lang="de-DE" sz="2400" i="1" dirty="0" err="1"/>
              <a:t>Rn</a:t>
            </a:r>
            <a:r>
              <a:rPr lang="de-DE" sz="2400" i="1" dirty="0"/>
              <a:t> </a:t>
            </a:r>
            <a:r>
              <a:rPr lang="de-DE" sz="2400" dirty="0"/>
              <a:t>abhängigkeitserhaltend ist.</a:t>
            </a:r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23431" y="748008"/>
            <a:ext cx="9798738" cy="245524"/>
          </a:xfrm>
        </p:spPr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450633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Dekompositions-Algorithmus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2361063"/>
            <a:ext cx="11139415" cy="3977120"/>
          </a:xfrm>
        </p:spPr>
        <p:txBody>
          <a:bodyPr>
            <a:noAutofit/>
          </a:bodyPr>
          <a:lstStyle/>
          <a:p>
            <a:r>
              <a:rPr lang="de-DE" sz="2000" dirty="0"/>
              <a:t>Starte mit Z = {</a:t>
            </a:r>
            <a:r>
              <a:rPr lang="de-DE" sz="2000" i="1" dirty="0"/>
              <a:t>R</a:t>
            </a:r>
            <a:r>
              <a:rPr lang="de-DE" sz="2000" dirty="0"/>
              <a:t>}</a:t>
            </a:r>
          </a:p>
          <a:p>
            <a:r>
              <a:rPr lang="de-DE" sz="2000" dirty="0"/>
              <a:t>Solange es noch ein Relationenschema </a:t>
            </a:r>
            <a:r>
              <a:rPr lang="de-DE" sz="2000" i="1" dirty="0"/>
              <a:t>Ri</a:t>
            </a:r>
            <a:r>
              <a:rPr lang="de-DE" sz="2000" dirty="0"/>
              <a:t> in Z gibt, das nicht in BCNF ist, mache folgendes:</a:t>
            </a:r>
          </a:p>
          <a:p>
            <a:pPr lvl="1"/>
            <a:r>
              <a:rPr lang="de-DE" sz="2000" dirty="0"/>
              <a:t>Es gibt also eine für </a:t>
            </a:r>
            <a:r>
              <a:rPr lang="de-DE" sz="2000" i="1" dirty="0"/>
              <a:t>Ri</a:t>
            </a:r>
            <a:r>
              <a:rPr lang="de-DE" sz="2000" dirty="0"/>
              <a:t> geltende nicht-triviale funktionale Abhängigkeit (</a:t>
            </a:r>
            <a:r>
              <a:rPr lang="en-GB" sz="2000" dirty="0"/>
              <a:t>α → </a:t>
            </a:r>
            <a:r>
              <a:rPr lang="de-DE" sz="2000" dirty="0"/>
              <a:t>β) mit</a:t>
            </a:r>
          </a:p>
          <a:p>
            <a:pPr lvl="2"/>
            <a:r>
              <a:rPr lang="en-GB" sz="1800" dirty="0"/>
              <a:t>α </a:t>
            </a:r>
            <a:r>
              <a:rPr lang="de-DE" sz="1800" dirty="0"/>
              <a:t>⋂ β = ⊘</a:t>
            </a:r>
          </a:p>
          <a:p>
            <a:pPr lvl="2"/>
            <a:r>
              <a:rPr lang="de-DE" sz="1800" dirty="0"/>
              <a:t>¬(</a:t>
            </a:r>
            <a:r>
              <a:rPr lang="en-GB" sz="1800" dirty="0"/>
              <a:t>α →</a:t>
            </a:r>
            <a:r>
              <a:rPr lang="de-DE" sz="1800" dirty="0"/>
              <a:t> </a:t>
            </a:r>
            <a:r>
              <a:rPr lang="de-DE" sz="1800" i="1" dirty="0" err="1"/>
              <a:t>Ri</a:t>
            </a:r>
            <a:r>
              <a:rPr lang="de-DE" sz="1800" dirty="0"/>
              <a:t>)</a:t>
            </a:r>
          </a:p>
          <a:p>
            <a:pPr lvl="1"/>
            <a:r>
              <a:rPr lang="de-DE" sz="2000" dirty="0"/>
              <a:t>Finde eine solche funktionale Abhängigkeit</a:t>
            </a:r>
          </a:p>
          <a:p>
            <a:pPr lvl="2"/>
            <a:r>
              <a:rPr lang="de-DE" sz="1800" dirty="0"/>
              <a:t>Man sollte sie so wählen, dass β alle von </a:t>
            </a:r>
            <a:r>
              <a:rPr lang="en-GB" sz="1800" dirty="0"/>
              <a:t>α</a:t>
            </a:r>
            <a:r>
              <a:rPr lang="de-DE" sz="1800" dirty="0"/>
              <a:t> funktional abhängigen Attribute B </a:t>
            </a:r>
            <a:r>
              <a:rPr lang="en-GB" sz="1800" dirty="0"/>
              <a:t>∈</a:t>
            </a:r>
            <a:r>
              <a:rPr lang="de-DE" sz="1800" dirty="0"/>
              <a:t> (</a:t>
            </a:r>
            <a:r>
              <a:rPr lang="de-DE" sz="1800" dirty="0" err="1"/>
              <a:t>Ri</a:t>
            </a:r>
            <a:r>
              <a:rPr lang="de-DE" sz="1800" dirty="0"/>
              <a:t> - </a:t>
            </a:r>
            <a:r>
              <a:rPr lang="en-GB" sz="1800" dirty="0"/>
              <a:t>α</a:t>
            </a:r>
            <a:r>
              <a:rPr lang="de-DE" sz="1800" dirty="0"/>
              <a:t>) enthält, damit der Dekompositionsalgorithmus möglichst schnell terminiert.</a:t>
            </a:r>
          </a:p>
          <a:p>
            <a:pPr lvl="1"/>
            <a:r>
              <a:rPr lang="de-DE" sz="2000" dirty="0"/>
              <a:t>Zerlege </a:t>
            </a:r>
            <a:r>
              <a:rPr lang="de-DE" sz="2000" i="1" dirty="0" err="1"/>
              <a:t>Ri</a:t>
            </a:r>
            <a:r>
              <a:rPr lang="de-DE" sz="2000" dirty="0"/>
              <a:t> in </a:t>
            </a:r>
            <a:r>
              <a:rPr lang="de-DE" sz="2000" i="1" dirty="0"/>
              <a:t>Ri1</a:t>
            </a:r>
            <a:r>
              <a:rPr lang="de-DE" sz="2000" dirty="0"/>
              <a:t> := </a:t>
            </a:r>
            <a:r>
              <a:rPr lang="en-GB" sz="2000" dirty="0"/>
              <a:t>α </a:t>
            </a:r>
            <a:r>
              <a:rPr lang="de-DE" sz="2000" dirty="0"/>
              <a:t>⋃ β und </a:t>
            </a:r>
            <a:r>
              <a:rPr lang="de-DE" sz="2000" i="1" dirty="0"/>
              <a:t>Ri2</a:t>
            </a:r>
            <a:r>
              <a:rPr lang="de-DE" sz="2000" dirty="0"/>
              <a:t> := </a:t>
            </a:r>
            <a:r>
              <a:rPr lang="de-DE" sz="2000" i="1" dirty="0" err="1"/>
              <a:t>Ri</a:t>
            </a:r>
            <a:r>
              <a:rPr lang="de-DE" sz="2000" dirty="0"/>
              <a:t> - β</a:t>
            </a:r>
          </a:p>
          <a:p>
            <a:pPr lvl="1"/>
            <a:r>
              <a:rPr lang="de-DE" sz="2000" dirty="0"/>
              <a:t>Entferne </a:t>
            </a:r>
            <a:r>
              <a:rPr lang="de-DE" sz="2000" i="1" dirty="0" err="1"/>
              <a:t>Ri</a:t>
            </a:r>
            <a:r>
              <a:rPr lang="de-DE" sz="2000" dirty="0"/>
              <a:t> aus Z und füge </a:t>
            </a:r>
            <a:r>
              <a:rPr lang="de-DE" sz="2000" i="1" dirty="0"/>
              <a:t>Ri1</a:t>
            </a:r>
            <a:r>
              <a:rPr lang="de-DE" sz="2000" dirty="0"/>
              <a:t> und </a:t>
            </a:r>
            <a:r>
              <a:rPr lang="de-DE" sz="2000" i="1" dirty="0"/>
              <a:t>Ri2</a:t>
            </a:r>
            <a:r>
              <a:rPr lang="de-DE" sz="2000" dirty="0"/>
              <a:t> ein, also</a:t>
            </a:r>
          </a:p>
          <a:p>
            <a:pPr lvl="2"/>
            <a:r>
              <a:rPr lang="de-DE" sz="1600" dirty="0"/>
              <a:t>Z := (Z – {</a:t>
            </a:r>
            <a:r>
              <a:rPr lang="de-DE" sz="1600" i="1" dirty="0" err="1"/>
              <a:t>Ri</a:t>
            </a:r>
            <a:r>
              <a:rPr lang="de-DE" sz="1600" dirty="0"/>
              <a:t>}) ⋃ {</a:t>
            </a:r>
            <a:r>
              <a:rPr lang="de-DE" sz="1600" i="1" dirty="0"/>
              <a:t>Ri1</a:t>
            </a:r>
            <a:r>
              <a:rPr lang="de-DE" sz="1600" dirty="0"/>
              <a:t>} ⋃ {</a:t>
            </a:r>
            <a:r>
              <a:rPr lang="de-DE" sz="1600" i="1" dirty="0"/>
              <a:t>Ri2</a:t>
            </a:r>
            <a:r>
              <a:rPr lang="de-DE" sz="1600" dirty="0"/>
              <a:t>}</a:t>
            </a:r>
            <a:endParaRPr lang="de-DE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23431" y="748008"/>
            <a:ext cx="9798738" cy="245524"/>
          </a:xfrm>
        </p:spPr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0" y="1384189"/>
            <a:ext cx="10244653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Veranschaulichung der Dekomposition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62</a:t>
            </a:fld>
            <a:endParaRPr lang="de-DE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53858" y="2460862"/>
            <a:ext cx="62198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450633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Dekomposition der Relation Städte in BCNF-Relationen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2361063"/>
            <a:ext cx="11139415" cy="3977120"/>
          </a:xfrm>
        </p:spPr>
        <p:txBody>
          <a:bodyPr>
            <a:noAutofit/>
          </a:bodyPr>
          <a:lstStyle/>
          <a:p>
            <a:r>
              <a:rPr lang="de-DE" sz="2000" dirty="0"/>
              <a:t>Städte: {[</a:t>
            </a:r>
            <a:r>
              <a:rPr lang="de-DE" sz="2000" u="sng" dirty="0"/>
              <a:t>Ort, </a:t>
            </a:r>
            <a:r>
              <a:rPr lang="de-DE" sz="2000" u="sng" dirty="0" err="1"/>
              <a:t>BLand</a:t>
            </a:r>
            <a:r>
              <a:rPr lang="de-DE" sz="2000" dirty="0"/>
              <a:t>, Ministerpräsident*in, EW]}</a:t>
            </a:r>
          </a:p>
          <a:p>
            <a:r>
              <a:rPr lang="de-DE" sz="2000" dirty="0"/>
              <a:t>Geltende FDs:</a:t>
            </a:r>
          </a:p>
          <a:p>
            <a:pPr lvl="1"/>
            <a:r>
              <a:rPr lang="de-DE" sz="2000" dirty="0"/>
              <a:t>{</a:t>
            </a:r>
            <a:r>
              <a:rPr lang="de-DE" sz="2000" dirty="0" err="1"/>
              <a:t>BLand</a:t>
            </a:r>
            <a:r>
              <a:rPr lang="de-DE" sz="2000" dirty="0"/>
              <a:t>} </a:t>
            </a:r>
            <a:r>
              <a:rPr lang="en-GB" sz="2000" dirty="0"/>
              <a:t>→</a:t>
            </a:r>
            <a:r>
              <a:rPr lang="de-DE" sz="2000" dirty="0"/>
              <a:t> {Ministerpräsident*in}</a:t>
            </a:r>
          </a:p>
          <a:p>
            <a:pPr lvl="1"/>
            <a:r>
              <a:rPr lang="de-DE" sz="2000" dirty="0"/>
              <a:t>{Ort, </a:t>
            </a:r>
            <a:r>
              <a:rPr lang="de-DE" sz="2000" dirty="0" err="1"/>
              <a:t>BLand</a:t>
            </a:r>
            <a:r>
              <a:rPr lang="de-DE" sz="2000" dirty="0"/>
              <a:t>} </a:t>
            </a:r>
            <a:r>
              <a:rPr lang="en-GB" sz="2000" dirty="0"/>
              <a:t>→</a:t>
            </a:r>
            <a:r>
              <a:rPr lang="de-DE" sz="2000" dirty="0"/>
              <a:t> {EW}</a:t>
            </a:r>
          </a:p>
          <a:p>
            <a:pPr lvl="1"/>
            <a:r>
              <a:rPr lang="de-DE" sz="2000" dirty="0"/>
              <a:t>{Ministerpräsident*in} </a:t>
            </a:r>
            <a:r>
              <a:rPr lang="en-GB" sz="2000" dirty="0"/>
              <a:t>→</a:t>
            </a:r>
            <a:r>
              <a:rPr lang="de-DE" sz="2000" dirty="0"/>
              <a:t> {</a:t>
            </a:r>
            <a:r>
              <a:rPr lang="de-DE" sz="2000" dirty="0" err="1"/>
              <a:t>BLand</a:t>
            </a:r>
            <a:r>
              <a:rPr lang="de-DE" sz="2000" dirty="0"/>
              <a:t>}</a:t>
            </a:r>
          </a:p>
          <a:p>
            <a:pPr>
              <a:spcBef>
                <a:spcPts val="1200"/>
              </a:spcBef>
            </a:pPr>
            <a:r>
              <a:rPr lang="de-DE" sz="2000" dirty="0"/>
              <a:t>Ri1:</a:t>
            </a:r>
          </a:p>
          <a:p>
            <a:pPr lvl="1"/>
            <a:r>
              <a:rPr lang="de-DE" sz="2000" dirty="0"/>
              <a:t>Regierungen: {[</a:t>
            </a:r>
            <a:r>
              <a:rPr lang="de-DE" sz="2000" dirty="0" err="1"/>
              <a:t>BLand</a:t>
            </a:r>
            <a:r>
              <a:rPr lang="de-DE" sz="2000" dirty="0"/>
              <a:t>, Ministerpräsident*in]}</a:t>
            </a:r>
          </a:p>
          <a:p>
            <a:pPr>
              <a:spcBef>
                <a:spcPts val="1200"/>
              </a:spcBef>
            </a:pPr>
            <a:r>
              <a:rPr lang="de-DE" sz="2000" dirty="0"/>
              <a:t>Ri2:</a:t>
            </a:r>
          </a:p>
          <a:p>
            <a:pPr lvl="1"/>
            <a:r>
              <a:rPr lang="de-DE" sz="2000" dirty="0"/>
              <a:t>Städte: {[Ort, </a:t>
            </a:r>
            <a:r>
              <a:rPr lang="de-DE" sz="2000" dirty="0" err="1"/>
              <a:t>BLand</a:t>
            </a:r>
            <a:r>
              <a:rPr lang="de-DE" sz="2000" dirty="0"/>
              <a:t>, EW]}</a:t>
            </a:r>
          </a:p>
          <a:p>
            <a:pPr>
              <a:spcBef>
                <a:spcPts val="1200"/>
              </a:spcBef>
            </a:pPr>
            <a:r>
              <a:rPr lang="de-DE" sz="2000" dirty="0"/>
              <a:t>Zerlegung ist verlustlos und auch abhängigkeitserhaltend</a:t>
            </a:r>
            <a:endParaRPr lang="de-DE" sz="16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23431" y="748008"/>
            <a:ext cx="9798738" cy="245524"/>
          </a:xfrm>
        </p:spPr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 descr="Kap6_f6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1499" y="2013396"/>
            <a:ext cx="1313706" cy="448027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450633"/>
            <a:ext cx="10599494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Dekomposition des </a:t>
            </a:r>
            <a:r>
              <a:rPr lang="de-DE" dirty="0" err="1"/>
              <a:t>PLZverzeichnis</a:t>
            </a:r>
            <a:r>
              <a:rPr lang="de-DE" dirty="0"/>
              <a:t> in BCNF-Relationen</a:t>
            </a: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2361063"/>
            <a:ext cx="11139415" cy="3977120"/>
          </a:xfrm>
        </p:spPr>
        <p:txBody>
          <a:bodyPr>
            <a:noAutofit/>
          </a:bodyPr>
          <a:lstStyle/>
          <a:p>
            <a:r>
              <a:rPr lang="de-DE" sz="2000" dirty="0" err="1"/>
              <a:t>PLZverzeichnis</a:t>
            </a:r>
            <a:r>
              <a:rPr lang="de-DE" sz="2000" dirty="0"/>
              <a:t>: {[</a:t>
            </a:r>
            <a:r>
              <a:rPr lang="de-DE" sz="2000" u="sng" dirty="0"/>
              <a:t>Straße</a:t>
            </a:r>
            <a:r>
              <a:rPr lang="de-DE" sz="2000" dirty="0"/>
              <a:t>, </a:t>
            </a:r>
            <a:r>
              <a:rPr lang="de-DE" sz="2000" u="sng" dirty="0"/>
              <a:t>Ort</a:t>
            </a:r>
            <a:r>
              <a:rPr lang="de-DE" sz="2000" dirty="0"/>
              <a:t>, </a:t>
            </a:r>
            <a:r>
              <a:rPr lang="de-DE" sz="2000" u="sng" dirty="0" err="1"/>
              <a:t>BLand</a:t>
            </a:r>
            <a:r>
              <a:rPr lang="de-DE" sz="2000" dirty="0"/>
              <a:t>, PLZ]}</a:t>
            </a:r>
          </a:p>
          <a:p>
            <a:endParaRPr lang="de-DE" sz="2000" dirty="0"/>
          </a:p>
          <a:p>
            <a:r>
              <a:rPr lang="de-DE" sz="2000" dirty="0"/>
              <a:t>Funktionale Abhängigkeiten:</a:t>
            </a:r>
          </a:p>
          <a:p>
            <a:pPr lvl="1"/>
            <a:r>
              <a:rPr lang="de-DE" sz="2000" dirty="0"/>
              <a:t>{PLZ} </a:t>
            </a:r>
            <a:r>
              <a:rPr lang="en-GB" sz="2000" dirty="0"/>
              <a:t>→</a:t>
            </a:r>
            <a:r>
              <a:rPr lang="de-DE" sz="2000" dirty="0"/>
              <a:t> {Ort, </a:t>
            </a:r>
            <a:r>
              <a:rPr lang="de-DE" sz="2000" dirty="0" err="1"/>
              <a:t>BLand</a:t>
            </a:r>
            <a:r>
              <a:rPr lang="de-DE" sz="2000" dirty="0"/>
              <a:t>}</a:t>
            </a:r>
          </a:p>
          <a:p>
            <a:pPr lvl="1"/>
            <a:r>
              <a:rPr lang="de-DE" sz="2000" dirty="0"/>
              <a:t>{Straße, Ort, </a:t>
            </a:r>
            <a:r>
              <a:rPr lang="de-DE" sz="2000" dirty="0" err="1"/>
              <a:t>BLand</a:t>
            </a:r>
            <a:r>
              <a:rPr lang="de-DE" sz="2000" dirty="0"/>
              <a:t>} </a:t>
            </a:r>
            <a:r>
              <a:rPr lang="en-GB" sz="2000" dirty="0"/>
              <a:t>→</a:t>
            </a:r>
            <a:r>
              <a:rPr lang="de-DE" sz="2000" dirty="0"/>
              <a:t> {PLZ}</a:t>
            </a:r>
          </a:p>
          <a:p>
            <a:r>
              <a:rPr lang="de-DE" sz="2000" dirty="0"/>
              <a:t>Betrachte die Zerlegung</a:t>
            </a:r>
          </a:p>
          <a:p>
            <a:pPr lvl="1"/>
            <a:r>
              <a:rPr lang="de-DE" sz="2000" dirty="0"/>
              <a:t>Orte: {[PLZ, Ort, </a:t>
            </a:r>
            <a:r>
              <a:rPr lang="de-DE" sz="2000" dirty="0" err="1"/>
              <a:t>BLand</a:t>
            </a:r>
            <a:r>
              <a:rPr lang="de-DE" sz="2000" dirty="0"/>
              <a:t>]}</a:t>
            </a:r>
          </a:p>
          <a:p>
            <a:pPr lvl="1"/>
            <a:r>
              <a:rPr lang="de-DE" sz="2000" dirty="0"/>
              <a:t>Straßen: {[PLZ, Straße]}</a:t>
            </a:r>
          </a:p>
          <a:p>
            <a:r>
              <a:rPr lang="de-DE" sz="2000" dirty="0"/>
              <a:t>Diese Zerlegung</a:t>
            </a:r>
          </a:p>
          <a:p>
            <a:pPr lvl="1"/>
            <a:r>
              <a:rPr lang="de-DE" sz="2000" dirty="0"/>
              <a:t>ist verlustlos</a:t>
            </a:r>
          </a:p>
          <a:p>
            <a:pPr lvl="1"/>
            <a:r>
              <a:rPr lang="de-DE" sz="2000" dirty="0"/>
              <a:t>aber nicht abhängigkeitserhaltend, weshalb wir uns hier mit 3 NF zufrieden geben würden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23431" y="748008"/>
            <a:ext cx="9798738" cy="245524"/>
          </a:xfrm>
        </p:spPr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64</a:t>
            </a:fld>
            <a:endParaRPr lang="de-DE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1948" y="2712015"/>
            <a:ext cx="2173713" cy="450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0" y="1384189"/>
            <a:ext cx="10244653" cy="457101"/>
          </a:xfrm>
        </p:spPr>
        <p:txBody>
          <a:bodyPr>
            <a:normAutofit fontScale="77500" lnSpcReduction="20000"/>
          </a:bodyPr>
          <a:lstStyle/>
          <a:p>
            <a:r>
              <a:rPr lang="de-DE" dirty="0"/>
              <a:t>Einfügen zweier Tupel, die die FD </a:t>
            </a:r>
            <a:r>
              <a:rPr lang="de-DE" dirty="0" err="1"/>
              <a:t>Ort,BLand,Straße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→</a:t>
            </a:r>
            <a:r>
              <a:rPr lang="de-DE" dirty="0"/>
              <a:t>PLZ verletzen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65</a:t>
            </a:fld>
            <a:endParaRPr lang="de-DE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5140" y="1841290"/>
            <a:ext cx="7701936" cy="5016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299819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03668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Normalformen: Übersicht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56346"/>
            <a:ext cx="10599494" cy="4181837"/>
          </a:xfrm>
        </p:spPr>
        <p:txBody>
          <a:bodyPr>
            <a:noAutofit/>
          </a:bodyPr>
          <a:lstStyle/>
          <a:p>
            <a:r>
              <a:rPr lang="de-DE" sz="2200" dirty="0"/>
              <a:t>Die </a:t>
            </a:r>
            <a:r>
              <a:rPr lang="de-DE" sz="2200" b="1" dirty="0"/>
              <a:t>erste Normalform </a:t>
            </a:r>
            <a:r>
              <a:rPr lang="de-DE" sz="2200" dirty="0"/>
              <a:t>verlangt, dass alle Attribute atomare Wertebereiche (Domänen) haben.</a:t>
            </a:r>
          </a:p>
          <a:p>
            <a:r>
              <a:rPr lang="de-DE" sz="2200" dirty="0"/>
              <a:t>Bei der </a:t>
            </a:r>
            <a:r>
              <a:rPr lang="de-DE" sz="2200" b="1" dirty="0"/>
              <a:t>zweiten Normalform </a:t>
            </a:r>
            <a:r>
              <a:rPr lang="de-DE" sz="2200" dirty="0"/>
              <a:t>geht es darum, dass eine Relation nur Informationen über ein einziges Konzept enthalten darf.</a:t>
            </a:r>
          </a:p>
          <a:p>
            <a:r>
              <a:rPr lang="de-DE" sz="2200" dirty="0"/>
              <a:t>Die </a:t>
            </a:r>
            <a:r>
              <a:rPr lang="de-DE" sz="2200" b="1" dirty="0"/>
              <a:t>dritte Normalform </a:t>
            </a:r>
            <a:r>
              <a:rPr lang="de-DE" sz="2200" dirty="0"/>
              <a:t>wird intuitiv verletzt, wenn ein Nichtschlüssel-Attribut einen Fakt einer Attributmenge darstellt, die keine Schlüssel bildet.</a:t>
            </a:r>
          </a:p>
          <a:p>
            <a:r>
              <a:rPr lang="de-DE" sz="2200" b="1" dirty="0"/>
              <a:t>Boyce-</a:t>
            </a:r>
            <a:r>
              <a:rPr lang="de-DE" sz="2200" b="1" dirty="0" err="1"/>
              <a:t>Codd</a:t>
            </a:r>
            <a:r>
              <a:rPr lang="de-DE" sz="2200" b="1" dirty="0"/>
              <a:t>-Normalform</a:t>
            </a:r>
            <a:r>
              <a:rPr lang="de-DE" sz="2200" dirty="0"/>
              <a:t>: Alle Informationseinheiten (Fakten) werden nicht mehrmals, sondern nur genau einmal gespeichert.</a:t>
            </a:r>
          </a:p>
          <a:p>
            <a:r>
              <a:rPr lang="de-DE" sz="2200" dirty="0">
                <a:solidFill>
                  <a:schemeClr val="bg1">
                    <a:lumMod val="65000"/>
                  </a:schemeClr>
                </a:solidFill>
              </a:rPr>
              <a:t>(Relationen in der </a:t>
            </a:r>
            <a:r>
              <a:rPr lang="de-DE" sz="2200" b="1" dirty="0">
                <a:solidFill>
                  <a:schemeClr val="bg1">
                    <a:lumMod val="65000"/>
                  </a:schemeClr>
                </a:solidFill>
              </a:rPr>
              <a:t>vierten Normalform </a:t>
            </a:r>
            <a:r>
              <a:rPr lang="de-DE" sz="2200" dirty="0">
                <a:solidFill>
                  <a:schemeClr val="bg1">
                    <a:lumMod val="65000"/>
                  </a:schemeClr>
                </a:solidFill>
              </a:rPr>
              <a:t>enthalten keine zwei voneinander unabhängigen mehrwertigen Fakten.)</a:t>
            </a:r>
          </a:p>
          <a:p>
            <a:endParaRPr lang="de-DE" sz="2200" dirty="0"/>
          </a:p>
          <a:p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840391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10599494" cy="403668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Zusammenfassung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56346"/>
            <a:ext cx="11139414" cy="4181837"/>
          </a:xfrm>
        </p:spPr>
        <p:txBody>
          <a:bodyPr>
            <a:noAutofit/>
          </a:bodyPr>
          <a:lstStyle/>
          <a:p>
            <a:r>
              <a:rPr lang="de-DE" sz="2200" dirty="0"/>
              <a:t>Die Verlustlosigkeit ist für alle Zerlegungsalgorithmen in alle Normalformen garantiert</a:t>
            </a:r>
          </a:p>
          <a:p>
            <a:r>
              <a:rPr lang="de-DE" sz="2200" dirty="0"/>
              <a:t>Die Abhängigkeitserhaltung kann nur bis zur dritten Normalform garantiert werden</a:t>
            </a:r>
            <a:endParaRPr lang="de-DE" sz="2200" dirty="0">
              <a:solidFill>
                <a:srgbClr val="7030A0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67</a:t>
            </a:fld>
            <a:endParaRPr lang="de-DE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0871" y="3325588"/>
            <a:ext cx="5970469" cy="353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2">
            <a:extLst>
              <a:ext uri="{FF2B5EF4-FFF2-40B4-BE49-F238E27FC236}">
                <a16:creationId xmlns:a16="http://schemas.microsoft.com/office/drawing/2014/main" id="{2DCF83A0-3875-4ECE-A4F0-807DC015AB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0892" y="4109938"/>
            <a:ext cx="1963712" cy="196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989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Funktionale Abhängigkeiten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6C602-7BFE-C7AB-F43D-583D63A9F4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095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Funktionale Abhängigkeiten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12579"/>
            <a:ext cx="9798738" cy="4225603"/>
          </a:xfrm>
        </p:spPr>
        <p:txBody>
          <a:bodyPr>
            <a:normAutofit/>
          </a:bodyPr>
          <a:lstStyle/>
          <a:p>
            <a:r>
              <a:rPr lang="de-DE" sz="2400" dirty="0"/>
              <a:t>Schema</a:t>
            </a:r>
          </a:p>
          <a:p>
            <a:pPr lvl="1"/>
            <a:r>
              <a:rPr lang="de-DE" sz="2200" dirty="0"/>
              <a:t>R = </a:t>
            </a:r>
            <a:r>
              <a:rPr lang="de-DE" sz="2200" i="1" dirty="0"/>
              <a:t>{A, B, C, D}</a:t>
            </a:r>
          </a:p>
          <a:p>
            <a:r>
              <a:rPr lang="de-DE" sz="2400" dirty="0"/>
              <a:t>Ausprägung </a:t>
            </a:r>
            <a:r>
              <a:rPr lang="de-DE" sz="2400" i="1" dirty="0"/>
              <a:t>R</a:t>
            </a:r>
          </a:p>
          <a:p>
            <a:pPr>
              <a:spcBef>
                <a:spcPts val="1600"/>
              </a:spcBef>
            </a:pPr>
            <a:r>
              <a:rPr lang="de-DE" sz="2400" dirty="0"/>
              <a:t>Seien </a:t>
            </a:r>
            <a:r>
              <a:rPr lang="en-GB" sz="2400" dirty="0"/>
              <a:t>α</a:t>
            </a:r>
            <a:r>
              <a:rPr lang="de-DE" sz="2400" dirty="0"/>
              <a:t> ⊆ R, β ⊆ R</a:t>
            </a:r>
          </a:p>
          <a:p>
            <a:r>
              <a:rPr lang="en-GB" sz="2400" dirty="0"/>
              <a:t>α → </a:t>
            </a:r>
            <a:r>
              <a:rPr lang="de-DE" sz="2400" dirty="0"/>
              <a:t>β genau dann wenn </a:t>
            </a:r>
            <a:r>
              <a:rPr lang="en-GB" sz="2400" dirty="0"/>
              <a:t>∀</a:t>
            </a:r>
            <a:r>
              <a:rPr lang="de-DE" sz="2400" i="1" dirty="0"/>
              <a:t>r, s </a:t>
            </a:r>
            <a:r>
              <a:rPr lang="en-GB" sz="2400" dirty="0"/>
              <a:t>∈</a:t>
            </a:r>
            <a:r>
              <a:rPr lang="de-DE" sz="2400" i="1" dirty="0"/>
              <a:t> R </a:t>
            </a:r>
            <a:r>
              <a:rPr lang="de-DE" sz="2400" dirty="0"/>
              <a:t>mit</a:t>
            </a:r>
            <a:r>
              <a:rPr lang="de-DE" sz="2400" i="1" dirty="0"/>
              <a:t> r.</a:t>
            </a:r>
            <a:r>
              <a:rPr lang="en-GB" sz="2400" dirty="0"/>
              <a:t>α</a:t>
            </a:r>
            <a:r>
              <a:rPr lang="de-DE" sz="2400" i="1" dirty="0"/>
              <a:t> = s.</a:t>
            </a:r>
            <a:r>
              <a:rPr lang="en-GB" sz="2400" dirty="0"/>
              <a:t>α</a:t>
            </a:r>
            <a:r>
              <a:rPr lang="de-DE" sz="2400" i="1" dirty="0"/>
              <a:t> </a:t>
            </a:r>
            <a:r>
              <a:rPr lang="de-DE" sz="2400" b="1" dirty="0"/>
              <a:t>⇒</a:t>
            </a:r>
            <a:r>
              <a:rPr lang="de-DE" sz="2400" i="1" dirty="0"/>
              <a:t> r.</a:t>
            </a:r>
            <a:r>
              <a:rPr lang="de-DE" sz="2400" dirty="0"/>
              <a:t> β</a:t>
            </a:r>
            <a:r>
              <a:rPr lang="de-DE" sz="2400" i="1" dirty="0"/>
              <a:t> = </a:t>
            </a:r>
            <a:r>
              <a:rPr lang="de-DE" sz="2400" i="1" dirty="0" err="1"/>
              <a:t>s.</a:t>
            </a:r>
            <a:r>
              <a:rPr lang="de-DE" sz="2400" dirty="0" err="1"/>
              <a:t>β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8951" y="4373272"/>
            <a:ext cx="2989864" cy="2484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6393189" y="4553807"/>
            <a:ext cx="283873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i="1" dirty="0"/>
              <a:t>{A} </a:t>
            </a:r>
            <a:r>
              <a:rPr lang="en-GB" sz="2200" dirty="0"/>
              <a:t>→</a:t>
            </a:r>
            <a:r>
              <a:rPr lang="de-DE" sz="2200" i="1" dirty="0"/>
              <a:t> {B}</a:t>
            </a:r>
          </a:p>
          <a:p>
            <a:r>
              <a:rPr lang="de-DE" sz="2200" i="1" dirty="0"/>
              <a:t>{C, D} </a:t>
            </a:r>
            <a:r>
              <a:rPr lang="en-GB" sz="2200" dirty="0"/>
              <a:t>→</a:t>
            </a:r>
            <a:r>
              <a:rPr lang="de-DE" sz="2200" i="1" dirty="0"/>
              <a:t> {B}</a:t>
            </a:r>
          </a:p>
          <a:p>
            <a:r>
              <a:rPr lang="de-DE" sz="2200" i="1" dirty="0"/>
              <a:t>Nicht: {B} </a:t>
            </a:r>
            <a:r>
              <a:rPr lang="en-GB" sz="2200" dirty="0"/>
              <a:t>→</a:t>
            </a:r>
            <a:r>
              <a:rPr lang="de-DE" sz="2200" i="1" dirty="0"/>
              <a:t> {C}</a:t>
            </a:r>
          </a:p>
          <a:p>
            <a:endParaRPr lang="de-DE" sz="2200" i="1" dirty="0"/>
          </a:p>
          <a:p>
            <a:r>
              <a:rPr lang="de-DE" sz="2200" i="1" dirty="0"/>
              <a:t>Notationskonvention:</a:t>
            </a:r>
          </a:p>
          <a:p>
            <a:r>
              <a:rPr lang="de-DE" sz="2200" i="1" dirty="0"/>
              <a:t>CD </a:t>
            </a:r>
            <a:r>
              <a:rPr lang="en-GB" sz="2200" dirty="0"/>
              <a:t>→</a:t>
            </a:r>
            <a:r>
              <a:rPr lang="de-DE" sz="2200" i="1" dirty="0"/>
              <a:t> B</a:t>
            </a:r>
            <a:endParaRPr lang="de-DE" sz="2200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Beispiel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4681182"/>
            <a:ext cx="9798738" cy="1657000"/>
          </a:xfrm>
        </p:spPr>
        <p:txBody>
          <a:bodyPr>
            <a:normAutofit/>
          </a:bodyPr>
          <a:lstStyle/>
          <a:p>
            <a:r>
              <a:rPr lang="de-DE" sz="2200" dirty="0"/>
              <a:t>Kind </a:t>
            </a:r>
            <a:r>
              <a:rPr lang="en-GB" sz="2200" dirty="0"/>
              <a:t>→</a:t>
            </a:r>
            <a:r>
              <a:rPr lang="de-DE" sz="2200" dirty="0"/>
              <a:t> </a:t>
            </a:r>
            <a:r>
              <a:rPr lang="de-DE" sz="2200" dirty="0" err="1"/>
              <a:t>Vater,Mutter</a:t>
            </a:r>
            <a:endParaRPr lang="de-DE" sz="2200" dirty="0"/>
          </a:p>
          <a:p>
            <a:r>
              <a:rPr lang="de-DE" sz="2200" dirty="0" err="1"/>
              <a:t>Kind,Opa</a:t>
            </a:r>
            <a:r>
              <a:rPr lang="de-DE" sz="2200" dirty="0"/>
              <a:t> </a:t>
            </a:r>
            <a:r>
              <a:rPr lang="en-GB" sz="2200" dirty="0"/>
              <a:t>→</a:t>
            </a:r>
            <a:r>
              <a:rPr lang="de-DE" sz="2200" dirty="0"/>
              <a:t> Oma</a:t>
            </a:r>
          </a:p>
          <a:p>
            <a:r>
              <a:rPr lang="de-DE" sz="2200" dirty="0" err="1"/>
              <a:t>Kind,Oma</a:t>
            </a:r>
            <a:r>
              <a:rPr lang="de-DE" sz="2200" dirty="0"/>
              <a:t> </a:t>
            </a:r>
            <a:r>
              <a:rPr lang="en-GB" sz="2200" dirty="0"/>
              <a:t>→</a:t>
            </a:r>
            <a:r>
              <a:rPr lang="de-DE" sz="2200" dirty="0"/>
              <a:t> Opa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Relationale Entwurfstheorie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4272" y="1553422"/>
            <a:ext cx="6542935" cy="312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theme/theme1.xml><?xml version="1.0" encoding="utf-8"?>
<a:theme xmlns:a="http://schemas.openxmlformats.org/drawingml/2006/main" name="Allgemeine Folien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001D1036-8C35-4B4A-BF8F-3409DA0C2135}"/>
    </a:ext>
  </a:extLst>
</a:theme>
</file>

<file path=ppt/theme/theme2.xml><?xml version="1.0" encoding="utf-8"?>
<a:theme xmlns:a="http://schemas.openxmlformats.org/drawingml/2006/main" name="Inhaltsfolien (Schlicht)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DF5886AA-A43E-B246-BD49-51AE21586EFF}"/>
    </a:ext>
  </a:extLst>
</a:theme>
</file>

<file path=ppt/theme/theme3.xml><?xml version="1.0" encoding="utf-8"?>
<a:theme xmlns:a="http://schemas.openxmlformats.org/drawingml/2006/main" name="Inhaltsfolien (Schmuck)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92C61122-91CB-9C49-B978-D45E0BE0A61C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4774</Words>
  <Application>Microsoft Office PowerPoint</Application>
  <PresentationFormat>Widescreen</PresentationFormat>
  <Paragraphs>752</Paragraphs>
  <Slides>67</Slides>
  <Notes>67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67</vt:i4>
      </vt:variant>
    </vt:vector>
  </HeadingPairs>
  <TitlesOfParts>
    <vt:vector size="75" baseType="lpstr">
      <vt:lpstr>Arial</vt:lpstr>
      <vt:lpstr>Calibri</vt:lpstr>
      <vt:lpstr>Symbol</vt:lpstr>
      <vt:lpstr>Times New Roman</vt:lpstr>
      <vt:lpstr>Wingdings</vt:lpstr>
      <vt:lpstr>Allgemeine Folien</vt:lpstr>
      <vt:lpstr>Inhaltsfolien (Schlicht)</vt:lpstr>
      <vt:lpstr>Inhaltsfolien (Schmuck)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 User</dc:creator>
  <cp:lastModifiedBy>Loepp, Benedikt</cp:lastModifiedBy>
  <cp:revision>665</cp:revision>
  <cp:lastPrinted>2022-12-07T08:47:57Z</cp:lastPrinted>
  <dcterms:created xsi:type="dcterms:W3CDTF">2020-12-09T14:30:18Z</dcterms:created>
  <dcterms:modified xsi:type="dcterms:W3CDTF">2025-01-16T13:56:18Z</dcterms:modified>
</cp:coreProperties>
</file>